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5"/>
  </p:notesMasterIdLst>
  <p:sldIdLst>
    <p:sldId id="503" r:id="rId3"/>
    <p:sldId id="504" r:id="rId4"/>
    <p:sldId id="384" r:id="rId5"/>
    <p:sldId id="494" r:id="rId6"/>
    <p:sldId id="495" r:id="rId7"/>
    <p:sldId id="496" r:id="rId8"/>
    <p:sldId id="497" r:id="rId9"/>
    <p:sldId id="492" r:id="rId10"/>
    <p:sldId id="499" r:id="rId11"/>
    <p:sldId id="498" r:id="rId12"/>
    <p:sldId id="500" r:id="rId13"/>
    <p:sldId id="501" r:id="rId14"/>
    <p:sldId id="502" r:id="rId15"/>
    <p:sldId id="505" r:id="rId16"/>
    <p:sldId id="482" r:id="rId17"/>
    <p:sldId id="485" r:id="rId18"/>
    <p:sldId id="484" r:id="rId19"/>
    <p:sldId id="486" r:id="rId20"/>
    <p:sldId id="487" r:id="rId21"/>
    <p:sldId id="488" r:id="rId22"/>
    <p:sldId id="489" r:id="rId23"/>
    <p:sldId id="493" r:id="rId24"/>
    <p:sldId id="490" r:id="rId25"/>
    <p:sldId id="256" r:id="rId26"/>
    <p:sldId id="342" r:id="rId27"/>
    <p:sldId id="362" r:id="rId28"/>
    <p:sldId id="363" r:id="rId29"/>
    <p:sldId id="364" r:id="rId30"/>
    <p:sldId id="365" r:id="rId31"/>
    <p:sldId id="343" r:id="rId32"/>
    <p:sldId id="366" r:id="rId33"/>
    <p:sldId id="369" r:id="rId34"/>
    <p:sldId id="370" r:id="rId35"/>
    <p:sldId id="371" r:id="rId36"/>
    <p:sldId id="372" r:id="rId37"/>
    <p:sldId id="373" r:id="rId38"/>
    <p:sldId id="375" r:id="rId39"/>
    <p:sldId id="757" r:id="rId40"/>
    <p:sldId id="763" r:id="rId41"/>
    <p:sldId id="764" r:id="rId42"/>
    <p:sldId id="765" r:id="rId43"/>
    <p:sldId id="270" r:id="rId44"/>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IVALLERI" id="{4A35AFF6-45A4-4328-8069-9D0FC206AA6E}">
          <p14:sldIdLst>
            <p14:sldId id="503"/>
            <p14:sldId id="504"/>
            <p14:sldId id="384"/>
            <p14:sldId id="494"/>
            <p14:sldId id="495"/>
            <p14:sldId id="496"/>
            <p14:sldId id="497"/>
            <p14:sldId id="492"/>
            <p14:sldId id="499"/>
            <p14:sldId id="498"/>
            <p14:sldId id="500"/>
            <p14:sldId id="501"/>
            <p14:sldId id="502"/>
            <p14:sldId id="505"/>
            <p14:sldId id="482"/>
            <p14:sldId id="485"/>
            <p14:sldId id="484"/>
            <p14:sldId id="486"/>
            <p14:sldId id="487"/>
            <p14:sldId id="488"/>
            <p14:sldId id="489"/>
            <p14:sldId id="493"/>
            <p14:sldId id="490"/>
          </p14:sldIdLst>
        </p14:section>
        <p14:section name="MORAZIN" id="{22A0E604-F799-45AD-B106-B9F567668642}">
          <p14:sldIdLst>
            <p14:sldId id="256"/>
            <p14:sldId id="342"/>
            <p14:sldId id="362"/>
            <p14:sldId id="363"/>
            <p14:sldId id="364"/>
            <p14:sldId id="365"/>
            <p14:sldId id="343"/>
            <p14:sldId id="366"/>
            <p14:sldId id="369"/>
            <p14:sldId id="370"/>
            <p14:sldId id="371"/>
            <p14:sldId id="372"/>
            <p14:sldId id="373"/>
            <p14:sldId id="375"/>
            <p14:sldId id="757"/>
            <p14:sldId id="763"/>
            <p14:sldId id="764"/>
            <p14:sldId id="765"/>
            <p14:sldId id="27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0DE"/>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90" autoAdjust="0"/>
    <p:restoredTop sz="94104" autoAdjust="0"/>
  </p:normalViewPr>
  <p:slideViewPr>
    <p:cSldViewPr>
      <p:cViewPr varScale="1">
        <p:scale>
          <a:sx n="104" d="100"/>
          <a:sy n="104" d="100"/>
        </p:scale>
        <p:origin x="14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559CBE-370C-4B86-9F83-F5E7957B891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195C054E-4FB8-45D6-9022-C1F087EFBB06}">
      <dgm:prSet phldrT="[Texte]" custT="1"/>
      <dgm:spPr>
        <a:solidFill>
          <a:srgbClr val="1F3A2E"/>
        </a:solidFill>
        <a:ln>
          <a:solidFill>
            <a:srgbClr val="1F3A2E"/>
          </a:solidFill>
        </a:ln>
      </dgm:spPr>
      <dgm:t>
        <a:bodyPr/>
        <a:lstStyle/>
        <a:p>
          <a:r>
            <a:rPr lang="fr-FR" sz="1200" b="1" dirty="0"/>
            <a:t>Critères de qualification en avantage salarial</a:t>
          </a:r>
          <a:endParaRPr lang="fr-FR" sz="1200" dirty="0"/>
        </a:p>
      </dgm:t>
    </dgm:pt>
    <dgm:pt modelId="{79967296-5BC7-438A-B57E-E0FB2933A7FE}" type="parTrans" cxnId="{C66B49ED-A265-4F87-A6EB-C93C4E919A46}">
      <dgm:prSet/>
      <dgm:spPr/>
      <dgm:t>
        <a:bodyPr/>
        <a:lstStyle/>
        <a:p>
          <a:endParaRPr lang="fr-FR"/>
        </a:p>
      </dgm:t>
    </dgm:pt>
    <dgm:pt modelId="{FA7E3C18-2628-4552-B8A0-A1FA6AC70762}" type="sibTrans" cxnId="{C66B49ED-A265-4F87-A6EB-C93C4E919A46}">
      <dgm:prSet/>
      <dgm:spPr/>
      <dgm:t>
        <a:bodyPr/>
        <a:lstStyle/>
        <a:p>
          <a:endParaRPr lang="fr-FR"/>
        </a:p>
      </dgm:t>
    </dgm:pt>
    <dgm:pt modelId="{A3EAAB09-F678-4EB1-A63B-7D98E53A730F}">
      <dgm:prSet phldrT="[Texte]"/>
      <dgm:spPr>
        <a:ln>
          <a:solidFill>
            <a:srgbClr val="1F3A2E"/>
          </a:solidFill>
        </a:ln>
      </dgm:spPr>
      <dgm:t>
        <a:bodyPr/>
        <a:lstStyle/>
        <a:p>
          <a:pPr>
            <a:buFont typeface="Arial" panose="020B0604020202020204" pitchFamily="34" charset="0"/>
            <a:buChar char="•"/>
          </a:pPr>
          <a:r>
            <a:rPr lang="fr-FR" b="1" dirty="0"/>
            <a:t>Modicité de l’investissement réalisé</a:t>
          </a:r>
          <a:endParaRPr lang="fr-FR" dirty="0"/>
        </a:p>
      </dgm:t>
    </dgm:pt>
    <dgm:pt modelId="{33201EC3-AA57-46A2-A73C-AF2F97F16226}" type="parTrans" cxnId="{1FD8C543-8657-4DD1-A18C-C0A767640D1A}">
      <dgm:prSet/>
      <dgm:spPr/>
      <dgm:t>
        <a:bodyPr/>
        <a:lstStyle/>
        <a:p>
          <a:endParaRPr lang="fr-FR"/>
        </a:p>
      </dgm:t>
    </dgm:pt>
    <dgm:pt modelId="{FE04361C-B8C4-431E-A8D2-EF8F9AFC230C}" type="sibTrans" cxnId="{1FD8C543-8657-4DD1-A18C-C0A767640D1A}">
      <dgm:prSet/>
      <dgm:spPr/>
      <dgm:t>
        <a:bodyPr/>
        <a:lstStyle/>
        <a:p>
          <a:endParaRPr lang="fr-FR"/>
        </a:p>
      </dgm:t>
    </dgm:pt>
    <dgm:pt modelId="{E7398BB1-69C6-41CD-AF23-ACE772214049}">
      <dgm:prSet phldrT="[Texte]"/>
      <dgm:spPr>
        <a:ln>
          <a:solidFill>
            <a:srgbClr val="1F3A2E"/>
          </a:solidFill>
        </a:ln>
      </dgm:spPr>
      <dgm:t>
        <a:bodyPr/>
        <a:lstStyle/>
        <a:p>
          <a:r>
            <a:rPr lang="fr-FR" b="1" dirty="0"/>
            <a:t>Absence de risque</a:t>
          </a:r>
          <a:endParaRPr lang="fr-FR" dirty="0"/>
        </a:p>
      </dgm:t>
    </dgm:pt>
    <dgm:pt modelId="{79310F48-A216-4240-8038-A5BDBA8B55B5}" type="parTrans" cxnId="{0F18E451-4381-4427-AE0E-FD0B6B8E1F1A}">
      <dgm:prSet/>
      <dgm:spPr/>
      <dgm:t>
        <a:bodyPr/>
        <a:lstStyle/>
        <a:p>
          <a:endParaRPr lang="fr-FR"/>
        </a:p>
      </dgm:t>
    </dgm:pt>
    <dgm:pt modelId="{E20B3F96-DD5F-4235-95CB-E72BE1E464CC}" type="sibTrans" cxnId="{0F18E451-4381-4427-AE0E-FD0B6B8E1F1A}">
      <dgm:prSet/>
      <dgm:spPr/>
      <dgm:t>
        <a:bodyPr/>
        <a:lstStyle/>
        <a:p>
          <a:endParaRPr lang="fr-FR"/>
        </a:p>
      </dgm:t>
    </dgm:pt>
    <dgm:pt modelId="{D1A1E418-FFDD-4921-A241-3279B01706F1}">
      <dgm:prSet phldrT="[Texte]" custT="1"/>
      <dgm:spPr>
        <a:solidFill>
          <a:srgbClr val="618174"/>
        </a:solidFill>
        <a:ln>
          <a:solidFill>
            <a:srgbClr val="1F3A2E"/>
          </a:solidFill>
        </a:ln>
      </dgm:spPr>
      <dgm:t>
        <a:bodyPr/>
        <a:lstStyle/>
        <a:p>
          <a:r>
            <a:rPr lang="fr-FR" sz="1200" b="1" dirty="0"/>
            <a:t>Recommandations</a:t>
          </a:r>
        </a:p>
      </dgm:t>
    </dgm:pt>
    <dgm:pt modelId="{8AF12BC8-BD4D-420E-9F7E-B0BBE2F59AC8}" type="parTrans" cxnId="{62F14AB5-0C4A-487E-B360-31444238CA21}">
      <dgm:prSet/>
      <dgm:spPr/>
      <dgm:t>
        <a:bodyPr/>
        <a:lstStyle/>
        <a:p>
          <a:endParaRPr lang="fr-FR"/>
        </a:p>
      </dgm:t>
    </dgm:pt>
    <dgm:pt modelId="{30BF7952-23B7-40DF-B8FB-CA3F42F74F74}" type="sibTrans" cxnId="{62F14AB5-0C4A-487E-B360-31444238CA21}">
      <dgm:prSet/>
      <dgm:spPr/>
      <dgm:t>
        <a:bodyPr/>
        <a:lstStyle/>
        <a:p>
          <a:endParaRPr lang="fr-FR"/>
        </a:p>
      </dgm:t>
    </dgm:pt>
    <dgm:pt modelId="{57CCBB0E-385D-420C-BA24-5FF0430D515C}">
      <dgm:prSet phldrT="[Texte]"/>
      <dgm:spPr>
        <a:ln>
          <a:solidFill>
            <a:srgbClr val="1F3A2E"/>
          </a:solidFill>
        </a:ln>
      </dgm:spPr>
      <dgm:t>
        <a:bodyPr/>
        <a:lstStyle/>
        <a:p>
          <a:pPr>
            <a:buFont typeface="Arial" panose="020B0604020202020204" pitchFamily="34" charset="0"/>
            <a:buChar char="•"/>
          </a:pPr>
          <a:r>
            <a:rPr lang="fr-FR" b="1" dirty="0"/>
            <a:t>Valorisation des dispositifs concernés à un prix de marché</a:t>
          </a:r>
          <a:endParaRPr lang="fr-FR" dirty="0"/>
        </a:p>
      </dgm:t>
    </dgm:pt>
    <dgm:pt modelId="{8FDFD1A1-1052-491A-9679-7103232972F3}" type="parTrans" cxnId="{058D7806-1123-494C-8CAA-26A9FE4AA16E}">
      <dgm:prSet/>
      <dgm:spPr/>
      <dgm:t>
        <a:bodyPr/>
        <a:lstStyle/>
        <a:p>
          <a:endParaRPr lang="fr-FR"/>
        </a:p>
      </dgm:t>
    </dgm:pt>
    <dgm:pt modelId="{EB742AD3-A713-4F3F-9985-22D6124980C0}" type="sibTrans" cxnId="{058D7806-1123-494C-8CAA-26A9FE4AA16E}">
      <dgm:prSet/>
      <dgm:spPr/>
      <dgm:t>
        <a:bodyPr/>
        <a:lstStyle/>
        <a:p>
          <a:endParaRPr lang="fr-FR"/>
        </a:p>
      </dgm:t>
    </dgm:pt>
    <dgm:pt modelId="{CAEE1270-304B-45F4-8003-BB5F54334803}">
      <dgm:prSet phldrT="[Texte]"/>
      <dgm:spPr>
        <a:ln>
          <a:solidFill>
            <a:srgbClr val="1F3A2E"/>
          </a:solidFill>
        </a:ln>
      </dgm:spPr>
      <dgm:t>
        <a:bodyPr/>
        <a:lstStyle/>
        <a:p>
          <a:r>
            <a:rPr lang="fr-FR" b="1" dirty="0"/>
            <a:t>Réalisation d’un véritable investissement par le manager</a:t>
          </a:r>
        </a:p>
      </dgm:t>
    </dgm:pt>
    <dgm:pt modelId="{E981BFDA-5A8F-4DAC-8315-34356E290E28}" type="parTrans" cxnId="{CE89EB55-78E2-4EBA-B245-61C8F6D81880}">
      <dgm:prSet/>
      <dgm:spPr/>
      <dgm:t>
        <a:bodyPr/>
        <a:lstStyle/>
        <a:p>
          <a:endParaRPr lang="fr-FR"/>
        </a:p>
      </dgm:t>
    </dgm:pt>
    <dgm:pt modelId="{E9F6FE0F-13B8-4ED9-9134-BF25C0096AAE}" type="sibTrans" cxnId="{CE89EB55-78E2-4EBA-B245-61C8F6D81880}">
      <dgm:prSet/>
      <dgm:spPr/>
      <dgm:t>
        <a:bodyPr/>
        <a:lstStyle/>
        <a:p>
          <a:endParaRPr lang="fr-FR"/>
        </a:p>
      </dgm:t>
    </dgm:pt>
    <dgm:pt modelId="{C0D41A2A-772D-4C55-AF96-123D4866ACD1}">
      <dgm:prSet phldrT="[Texte]"/>
      <dgm:spPr>
        <a:ln>
          <a:solidFill>
            <a:srgbClr val="1F3A2E"/>
          </a:solidFill>
        </a:ln>
      </dgm:spPr>
      <dgm:t>
        <a:bodyPr/>
        <a:lstStyle/>
        <a:p>
          <a:r>
            <a:rPr lang="fr-FR" b="1" dirty="0"/>
            <a:t>Existence d’un lien avec les fonctions du manager</a:t>
          </a:r>
          <a:endParaRPr lang="fr-FR" dirty="0"/>
        </a:p>
      </dgm:t>
    </dgm:pt>
    <dgm:pt modelId="{E3452B36-98EE-430A-8B83-26B0C58953C2}" type="parTrans" cxnId="{12DC136D-4DB3-4BF2-8BA4-54E5A317196F}">
      <dgm:prSet/>
      <dgm:spPr/>
      <dgm:t>
        <a:bodyPr/>
        <a:lstStyle/>
        <a:p>
          <a:endParaRPr lang="fr-FR"/>
        </a:p>
      </dgm:t>
    </dgm:pt>
    <dgm:pt modelId="{B1CA51AA-8077-4D35-A17A-00978946A4EB}" type="sibTrans" cxnId="{12DC136D-4DB3-4BF2-8BA4-54E5A317196F}">
      <dgm:prSet/>
      <dgm:spPr/>
      <dgm:t>
        <a:bodyPr/>
        <a:lstStyle/>
        <a:p>
          <a:endParaRPr lang="fr-FR"/>
        </a:p>
      </dgm:t>
    </dgm:pt>
    <dgm:pt modelId="{BF55B384-468D-4C59-A0C9-17C5461C8D9C}">
      <dgm:prSet phldrT="[Texte]"/>
      <dgm:spPr>
        <a:ln>
          <a:solidFill>
            <a:srgbClr val="1F3A2E"/>
          </a:solidFill>
        </a:ln>
      </dgm:spPr>
      <dgm:t>
        <a:bodyPr/>
        <a:lstStyle/>
        <a:p>
          <a:r>
            <a:rPr lang="fr-FR" b="1" dirty="0"/>
            <a:t>Réalisation d’un véritable risque de perte : le recours aux accords de partage ou de rétrocession de plus-value était proscrit</a:t>
          </a:r>
        </a:p>
      </dgm:t>
    </dgm:pt>
    <dgm:pt modelId="{898EF9A3-4ED5-496A-916B-A29BB3B06E5F}" type="parTrans" cxnId="{7440FFB9-1906-4B36-B63B-ED9234364588}">
      <dgm:prSet/>
      <dgm:spPr/>
      <dgm:t>
        <a:bodyPr/>
        <a:lstStyle/>
        <a:p>
          <a:endParaRPr lang="fr-FR"/>
        </a:p>
      </dgm:t>
    </dgm:pt>
    <dgm:pt modelId="{353FEE5F-3B46-45C3-8D90-7AEAFFA23633}" type="sibTrans" cxnId="{7440FFB9-1906-4B36-B63B-ED9234364588}">
      <dgm:prSet/>
      <dgm:spPr/>
      <dgm:t>
        <a:bodyPr/>
        <a:lstStyle/>
        <a:p>
          <a:endParaRPr lang="fr-FR"/>
        </a:p>
      </dgm:t>
    </dgm:pt>
    <dgm:pt modelId="{E811A070-40D5-485B-B9FC-350E98B11DC3}" type="pres">
      <dgm:prSet presAssocID="{FE559CBE-370C-4B86-9F83-F5E7957B891E}" presName="linearFlow" presStyleCnt="0">
        <dgm:presLayoutVars>
          <dgm:dir/>
          <dgm:animLvl val="lvl"/>
          <dgm:resizeHandles val="exact"/>
        </dgm:presLayoutVars>
      </dgm:prSet>
      <dgm:spPr/>
    </dgm:pt>
    <dgm:pt modelId="{24E8FDB3-C4ED-480A-BF2A-C6B0C70A2627}" type="pres">
      <dgm:prSet presAssocID="{195C054E-4FB8-45D6-9022-C1F087EFBB06}" presName="composite" presStyleCnt="0"/>
      <dgm:spPr/>
    </dgm:pt>
    <dgm:pt modelId="{F278A6A4-2B5E-40DA-A9F4-782E0015C4D7}" type="pres">
      <dgm:prSet presAssocID="{195C054E-4FB8-45D6-9022-C1F087EFBB06}" presName="parentText" presStyleLbl="alignNode1" presStyleIdx="0" presStyleCnt="2">
        <dgm:presLayoutVars>
          <dgm:chMax val="1"/>
          <dgm:bulletEnabled val="1"/>
        </dgm:presLayoutVars>
      </dgm:prSet>
      <dgm:spPr/>
    </dgm:pt>
    <dgm:pt modelId="{2BDC72CC-6E18-4B4A-BCC4-42326BD14453}" type="pres">
      <dgm:prSet presAssocID="{195C054E-4FB8-45D6-9022-C1F087EFBB06}" presName="descendantText" presStyleLbl="alignAcc1" presStyleIdx="0" presStyleCnt="2" custLinFactY="-68916" custLinFactNeighborX="6664" custLinFactNeighborY="-100000">
        <dgm:presLayoutVars>
          <dgm:bulletEnabled val="1"/>
        </dgm:presLayoutVars>
      </dgm:prSet>
      <dgm:spPr/>
    </dgm:pt>
    <dgm:pt modelId="{04BA05BD-D284-4F24-B18B-12FF50E1DB1C}" type="pres">
      <dgm:prSet presAssocID="{FA7E3C18-2628-4552-B8A0-A1FA6AC70762}" presName="sp" presStyleCnt="0"/>
      <dgm:spPr/>
    </dgm:pt>
    <dgm:pt modelId="{E07B1FC4-1099-4B1A-92AE-716FC3B21037}" type="pres">
      <dgm:prSet presAssocID="{D1A1E418-FFDD-4921-A241-3279B01706F1}" presName="composite" presStyleCnt="0"/>
      <dgm:spPr/>
    </dgm:pt>
    <dgm:pt modelId="{1B2E8063-E382-4F6B-8D50-94CF08271FF0}" type="pres">
      <dgm:prSet presAssocID="{D1A1E418-FFDD-4921-A241-3279B01706F1}" presName="parentText" presStyleLbl="alignNode1" presStyleIdx="1" presStyleCnt="2">
        <dgm:presLayoutVars>
          <dgm:chMax val="1"/>
          <dgm:bulletEnabled val="1"/>
        </dgm:presLayoutVars>
      </dgm:prSet>
      <dgm:spPr/>
    </dgm:pt>
    <dgm:pt modelId="{E969364C-01EC-4E1F-830A-55D4672C0469}" type="pres">
      <dgm:prSet presAssocID="{D1A1E418-FFDD-4921-A241-3279B01706F1}" presName="descendantText" presStyleLbl="alignAcc1" presStyleIdx="1" presStyleCnt="2">
        <dgm:presLayoutVars>
          <dgm:bulletEnabled val="1"/>
        </dgm:presLayoutVars>
      </dgm:prSet>
      <dgm:spPr/>
    </dgm:pt>
  </dgm:ptLst>
  <dgm:cxnLst>
    <dgm:cxn modelId="{058D7806-1123-494C-8CAA-26A9FE4AA16E}" srcId="{D1A1E418-FFDD-4921-A241-3279B01706F1}" destId="{57CCBB0E-385D-420C-BA24-5FF0430D515C}" srcOrd="0" destOrd="0" parTransId="{8FDFD1A1-1052-491A-9679-7103232972F3}" sibTransId="{EB742AD3-A713-4F3F-9985-22D6124980C0}"/>
    <dgm:cxn modelId="{5AB5620A-7300-4660-8731-1F8EC0A78C00}" type="presOf" srcId="{A3EAAB09-F678-4EB1-A63B-7D98E53A730F}" destId="{2BDC72CC-6E18-4B4A-BCC4-42326BD14453}" srcOrd="0" destOrd="0" presId="urn:microsoft.com/office/officeart/2005/8/layout/chevron2"/>
    <dgm:cxn modelId="{B06B682E-AB10-45C8-863F-621C86A0C6F0}" type="presOf" srcId="{195C054E-4FB8-45D6-9022-C1F087EFBB06}" destId="{F278A6A4-2B5E-40DA-A9F4-782E0015C4D7}" srcOrd="0" destOrd="0" presId="urn:microsoft.com/office/officeart/2005/8/layout/chevron2"/>
    <dgm:cxn modelId="{1FD8C543-8657-4DD1-A18C-C0A767640D1A}" srcId="{195C054E-4FB8-45D6-9022-C1F087EFBB06}" destId="{A3EAAB09-F678-4EB1-A63B-7D98E53A730F}" srcOrd="0" destOrd="0" parTransId="{33201EC3-AA57-46A2-A73C-AF2F97F16226}" sibTransId="{FE04361C-B8C4-431E-A8D2-EF8F9AFC230C}"/>
    <dgm:cxn modelId="{3272A16A-7644-4610-86F3-6A5794FE8F91}" type="presOf" srcId="{57CCBB0E-385D-420C-BA24-5FF0430D515C}" destId="{E969364C-01EC-4E1F-830A-55D4672C0469}" srcOrd="0" destOrd="0" presId="urn:microsoft.com/office/officeart/2005/8/layout/chevron2"/>
    <dgm:cxn modelId="{12DC136D-4DB3-4BF2-8BA4-54E5A317196F}" srcId="{195C054E-4FB8-45D6-9022-C1F087EFBB06}" destId="{C0D41A2A-772D-4C55-AF96-123D4866ACD1}" srcOrd="2" destOrd="0" parTransId="{E3452B36-98EE-430A-8B83-26B0C58953C2}" sibTransId="{B1CA51AA-8077-4D35-A17A-00978946A4EB}"/>
    <dgm:cxn modelId="{0F18E451-4381-4427-AE0E-FD0B6B8E1F1A}" srcId="{195C054E-4FB8-45D6-9022-C1F087EFBB06}" destId="{E7398BB1-69C6-41CD-AF23-ACE772214049}" srcOrd="1" destOrd="0" parTransId="{79310F48-A216-4240-8038-A5BDBA8B55B5}" sibTransId="{E20B3F96-DD5F-4235-95CB-E72BE1E464CC}"/>
    <dgm:cxn modelId="{CE89EB55-78E2-4EBA-B245-61C8F6D81880}" srcId="{D1A1E418-FFDD-4921-A241-3279B01706F1}" destId="{CAEE1270-304B-45F4-8003-BB5F54334803}" srcOrd="1" destOrd="0" parTransId="{E981BFDA-5A8F-4DAC-8315-34356E290E28}" sibTransId="{E9F6FE0F-13B8-4ED9-9134-BF25C0096AAE}"/>
    <dgm:cxn modelId="{C1DA3B76-848B-4734-B4DC-02787D0C7433}" type="presOf" srcId="{C0D41A2A-772D-4C55-AF96-123D4866ACD1}" destId="{2BDC72CC-6E18-4B4A-BCC4-42326BD14453}" srcOrd="0" destOrd="2" presId="urn:microsoft.com/office/officeart/2005/8/layout/chevron2"/>
    <dgm:cxn modelId="{B319F688-1F8C-4FDA-9F74-94614A1004E8}" type="presOf" srcId="{D1A1E418-FFDD-4921-A241-3279B01706F1}" destId="{1B2E8063-E382-4F6B-8D50-94CF08271FF0}" srcOrd="0" destOrd="0" presId="urn:microsoft.com/office/officeart/2005/8/layout/chevron2"/>
    <dgm:cxn modelId="{6B3DC895-2AF4-4888-B5FB-DCB156B5EB36}" type="presOf" srcId="{BF55B384-468D-4C59-A0C9-17C5461C8D9C}" destId="{E969364C-01EC-4E1F-830A-55D4672C0469}" srcOrd="0" destOrd="2" presId="urn:microsoft.com/office/officeart/2005/8/layout/chevron2"/>
    <dgm:cxn modelId="{88763FAC-03EE-4654-9B87-042E5BA923C4}" type="presOf" srcId="{E7398BB1-69C6-41CD-AF23-ACE772214049}" destId="{2BDC72CC-6E18-4B4A-BCC4-42326BD14453}" srcOrd="0" destOrd="1" presId="urn:microsoft.com/office/officeart/2005/8/layout/chevron2"/>
    <dgm:cxn modelId="{62F14AB5-0C4A-487E-B360-31444238CA21}" srcId="{FE559CBE-370C-4B86-9F83-F5E7957B891E}" destId="{D1A1E418-FFDD-4921-A241-3279B01706F1}" srcOrd="1" destOrd="0" parTransId="{8AF12BC8-BD4D-420E-9F7E-B0BBE2F59AC8}" sibTransId="{30BF7952-23B7-40DF-B8FB-CA3F42F74F74}"/>
    <dgm:cxn modelId="{7440FFB9-1906-4B36-B63B-ED9234364588}" srcId="{D1A1E418-FFDD-4921-A241-3279B01706F1}" destId="{BF55B384-468D-4C59-A0C9-17C5461C8D9C}" srcOrd="2" destOrd="0" parTransId="{898EF9A3-4ED5-496A-916B-A29BB3B06E5F}" sibTransId="{353FEE5F-3B46-45C3-8D90-7AEAFFA23633}"/>
    <dgm:cxn modelId="{F1B7B9C5-F09A-41A8-995F-D18FB9623DCE}" type="presOf" srcId="{CAEE1270-304B-45F4-8003-BB5F54334803}" destId="{E969364C-01EC-4E1F-830A-55D4672C0469}" srcOrd="0" destOrd="1" presId="urn:microsoft.com/office/officeart/2005/8/layout/chevron2"/>
    <dgm:cxn modelId="{C66B49ED-A265-4F87-A6EB-C93C4E919A46}" srcId="{FE559CBE-370C-4B86-9F83-F5E7957B891E}" destId="{195C054E-4FB8-45D6-9022-C1F087EFBB06}" srcOrd="0" destOrd="0" parTransId="{79967296-5BC7-438A-B57E-E0FB2933A7FE}" sibTransId="{FA7E3C18-2628-4552-B8A0-A1FA6AC70762}"/>
    <dgm:cxn modelId="{EB979CF6-776A-4A66-BB4F-8201FF6CF50E}" type="presOf" srcId="{FE559CBE-370C-4B86-9F83-F5E7957B891E}" destId="{E811A070-40D5-485B-B9FC-350E98B11DC3}" srcOrd="0" destOrd="0" presId="urn:microsoft.com/office/officeart/2005/8/layout/chevron2"/>
    <dgm:cxn modelId="{B531A473-140F-4570-BF63-C18F75C0FD54}" type="presParOf" srcId="{E811A070-40D5-485B-B9FC-350E98B11DC3}" destId="{24E8FDB3-C4ED-480A-BF2A-C6B0C70A2627}" srcOrd="0" destOrd="0" presId="urn:microsoft.com/office/officeart/2005/8/layout/chevron2"/>
    <dgm:cxn modelId="{26218EC1-B846-46A6-881A-09491CACECD8}" type="presParOf" srcId="{24E8FDB3-C4ED-480A-BF2A-C6B0C70A2627}" destId="{F278A6A4-2B5E-40DA-A9F4-782E0015C4D7}" srcOrd="0" destOrd="0" presId="urn:microsoft.com/office/officeart/2005/8/layout/chevron2"/>
    <dgm:cxn modelId="{CE060842-D96C-4EBC-8FBA-2868458F4336}" type="presParOf" srcId="{24E8FDB3-C4ED-480A-BF2A-C6B0C70A2627}" destId="{2BDC72CC-6E18-4B4A-BCC4-42326BD14453}" srcOrd="1" destOrd="0" presId="urn:microsoft.com/office/officeart/2005/8/layout/chevron2"/>
    <dgm:cxn modelId="{BF1F59DD-F226-424A-83A8-48671AA778B6}" type="presParOf" srcId="{E811A070-40D5-485B-B9FC-350E98B11DC3}" destId="{04BA05BD-D284-4F24-B18B-12FF50E1DB1C}" srcOrd="1" destOrd="0" presId="urn:microsoft.com/office/officeart/2005/8/layout/chevron2"/>
    <dgm:cxn modelId="{AD21147D-80E9-4444-96B3-45C9D7EBE946}" type="presParOf" srcId="{E811A070-40D5-485B-B9FC-350E98B11DC3}" destId="{E07B1FC4-1099-4B1A-92AE-716FC3B21037}" srcOrd="2" destOrd="0" presId="urn:microsoft.com/office/officeart/2005/8/layout/chevron2"/>
    <dgm:cxn modelId="{CEBDCC89-3DD4-4723-9E98-C8DCEE1F2119}" type="presParOf" srcId="{E07B1FC4-1099-4B1A-92AE-716FC3B21037}" destId="{1B2E8063-E382-4F6B-8D50-94CF08271FF0}" srcOrd="0" destOrd="0" presId="urn:microsoft.com/office/officeart/2005/8/layout/chevron2"/>
    <dgm:cxn modelId="{8749BACC-FE28-4E3A-838D-553514DA2AC6}" type="presParOf" srcId="{E07B1FC4-1099-4B1A-92AE-716FC3B21037}" destId="{E969364C-01EC-4E1F-830A-55D4672C0469}"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8A6A4-2B5E-40DA-A9F4-782E0015C4D7}">
      <dsp:nvSpPr>
        <dsp:cNvPr id="0" name=""/>
        <dsp:cNvSpPr/>
      </dsp:nvSpPr>
      <dsp:spPr>
        <a:xfrm rot="5400000">
          <a:off x="-219785" y="222976"/>
          <a:ext cx="1465235" cy="1025664"/>
        </a:xfrm>
        <a:prstGeom prst="chevron">
          <a:avLst/>
        </a:prstGeom>
        <a:solidFill>
          <a:srgbClr val="1F3A2E"/>
        </a:solidFill>
        <a:ln w="25400" cap="flat" cmpd="sng" algn="ctr">
          <a:solidFill>
            <a:srgbClr val="1F3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b="1" kern="1200" dirty="0"/>
            <a:t>Critères de qualification en avantage salarial</a:t>
          </a:r>
          <a:endParaRPr lang="fr-FR" sz="1200" kern="1200" dirty="0"/>
        </a:p>
      </dsp:txBody>
      <dsp:txXfrm rot="-5400000">
        <a:off x="1" y="516022"/>
        <a:ext cx="1025664" cy="439571"/>
      </dsp:txXfrm>
    </dsp:sp>
    <dsp:sp modelId="{2BDC72CC-6E18-4B4A-BCC4-42326BD14453}">
      <dsp:nvSpPr>
        <dsp:cNvPr id="0" name=""/>
        <dsp:cNvSpPr/>
      </dsp:nvSpPr>
      <dsp:spPr>
        <a:xfrm rot="5400000">
          <a:off x="3401880" y="-2376215"/>
          <a:ext cx="952903" cy="5705335"/>
        </a:xfrm>
        <a:prstGeom prst="round2SameRect">
          <a:avLst/>
        </a:prstGeom>
        <a:solidFill>
          <a:schemeClr val="lt1">
            <a:alpha val="90000"/>
            <a:hueOff val="0"/>
            <a:satOff val="0"/>
            <a:lumOff val="0"/>
            <a:alphaOff val="0"/>
          </a:schemeClr>
        </a:solidFill>
        <a:ln w="25400" cap="flat" cmpd="sng" algn="ctr">
          <a:solidFill>
            <a:srgbClr val="1F3A2E"/>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fr-FR" sz="1300" b="1" kern="1200" dirty="0"/>
            <a:t>Modicité de l’investissement réalisé</a:t>
          </a:r>
          <a:endParaRPr lang="fr-FR" sz="1300" kern="1200" dirty="0"/>
        </a:p>
        <a:p>
          <a:pPr marL="114300" lvl="1" indent="-114300" algn="l" defTabSz="577850">
            <a:lnSpc>
              <a:spcPct val="90000"/>
            </a:lnSpc>
            <a:spcBef>
              <a:spcPct val="0"/>
            </a:spcBef>
            <a:spcAft>
              <a:spcPct val="15000"/>
            </a:spcAft>
            <a:buChar char="•"/>
          </a:pPr>
          <a:r>
            <a:rPr lang="fr-FR" sz="1300" b="1" kern="1200" dirty="0"/>
            <a:t>Absence de risque</a:t>
          </a:r>
          <a:endParaRPr lang="fr-FR" sz="1300" kern="1200" dirty="0"/>
        </a:p>
        <a:p>
          <a:pPr marL="114300" lvl="1" indent="-114300" algn="l" defTabSz="577850">
            <a:lnSpc>
              <a:spcPct val="90000"/>
            </a:lnSpc>
            <a:spcBef>
              <a:spcPct val="0"/>
            </a:spcBef>
            <a:spcAft>
              <a:spcPct val="15000"/>
            </a:spcAft>
            <a:buChar char="•"/>
          </a:pPr>
          <a:r>
            <a:rPr lang="fr-FR" sz="1300" b="1" kern="1200" dirty="0"/>
            <a:t>Existence d’un lien avec les fonctions du manager</a:t>
          </a:r>
          <a:endParaRPr lang="fr-FR" sz="1300" kern="1200" dirty="0"/>
        </a:p>
      </dsp:txBody>
      <dsp:txXfrm rot="-5400000">
        <a:off x="1025665" y="46517"/>
        <a:ext cx="5658818" cy="859869"/>
      </dsp:txXfrm>
    </dsp:sp>
    <dsp:sp modelId="{1B2E8063-E382-4F6B-8D50-94CF08271FF0}">
      <dsp:nvSpPr>
        <dsp:cNvPr id="0" name=""/>
        <dsp:cNvSpPr/>
      </dsp:nvSpPr>
      <dsp:spPr>
        <a:xfrm rot="5400000">
          <a:off x="-219785" y="1390844"/>
          <a:ext cx="1465235" cy="1025664"/>
        </a:xfrm>
        <a:prstGeom prst="chevron">
          <a:avLst/>
        </a:prstGeom>
        <a:solidFill>
          <a:srgbClr val="618174"/>
        </a:solidFill>
        <a:ln w="25400" cap="flat" cmpd="sng" algn="ctr">
          <a:solidFill>
            <a:srgbClr val="1F3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b="1" kern="1200" dirty="0"/>
            <a:t>Recommandations</a:t>
          </a:r>
        </a:p>
      </dsp:txBody>
      <dsp:txXfrm rot="-5400000">
        <a:off x="1" y="1683890"/>
        <a:ext cx="1025664" cy="439571"/>
      </dsp:txXfrm>
    </dsp:sp>
    <dsp:sp modelId="{E969364C-01EC-4E1F-830A-55D4672C0469}">
      <dsp:nvSpPr>
        <dsp:cNvPr id="0" name=""/>
        <dsp:cNvSpPr/>
      </dsp:nvSpPr>
      <dsp:spPr>
        <a:xfrm rot="5400000">
          <a:off x="3402130" y="-1205406"/>
          <a:ext cx="952402" cy="5705335"/>
        </a:xfrm>
        <a:prstGeom prst="round2SameRect">
          <a:avLst/>
        </a:prstGeom>
        <a:solidFill>
          <a:schemeClr val="lt1">
            <a:alpha val="90000"/>
            <a:hueOff val="0"/>
            <a:satOff val="0"/>
            <a:lumOff val="0"/>
            <a:alphaOff val="0"/>
          </a:schemeClr>
        </a:solidFill>
        <a:ln w="25400" cap="flat" cmpd="sng" algn="ctr">
          <a:solidFill>
            <a:srgbClr val="1F3A2E"/>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fr-FR" sz="1300" b="1" kern="1200" dirty="0"/>
            <a:t>Valorisation des dispositifs concernés à un prix de marché</a:t>
          </a:r>
          <a:endParaRPr lang="fr-FR" sz="1300" kern="1200" dirty="0"/>
        </a:p>
        <a:p>
          <a:pPr marL="114300" lvl="1" indent="-114300" algn="l" defTabSz="577850">
            <a:lnSpc>
              <a:spcPct val="90000"/>
            </a:lnSpc>
            <a:spcBef>
              <a:spcPct val="0"/>
            </a:spcBef>
            <a:spcAft>
              <a:spcPct val="15000"/>
            </a:spcAft>
            <a:buChar char="•"/>
          </a:pPr>
          <a:r>
            <a:rPr lang="fr-FR" sz="1300" b="1" kern="1200" dirty="0"/>
            <a:t>Réalisation d’un véritable investissement par le manager</a:t>
          </a:r>
        </a:p>
        <a:p>
          <a:pPr marL="114300" lvl="1" indent="-114300" algn="l" defTabSz="577850">
            <a:lnSpc>
              <a:spcPct val="90000"/>
            </a:lnSpc>
            <a:spcBef>
              <a:spcPct val="0"/>
            </a:spcBef>
            <a:spcAft>
              <a:spcPct val="15000"/>
            </a:spcAft>
            <a:buChar char="•"/>
          </a:pPr>
          <a:r>
            <a:rPr lang="fr-FR" sz="1300" b="1" kern="1200" dirty="0"/>
            <a:t>Réalisation d’un véritable risque de perte : le recours aux accords de partage ou de rétrocession de plus-value était proscrit</a:t>
          </a:r>
        </a:p>
      </dsp:txBody>
      <dsp:txXfrm rot="-5400000">
        <a:off x="1025664" y="1217552"/>
        <a:ext cx="5658843" cy="85941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AF521ED4-EF66-4489-AFE3-684ED208F5BC}" type="datetimeFigureOut">
              <a:rPr lang="fr-FR" smtClean="0"/>
              <a:t>13/01/2022</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9D552526-C405-4A44-A430-85AABB83CC44}" type="slidenum">
              <a:rPr lang="fr-FR" smtClean="0"/>
              <a:t>‹N°›</a:t>
            </a:fld>
            <a:endParaRPr lang="fr-FR"/>
          </a:p>
        </p:txBody>
      </p:sp>
    </p:spTree>
    <p:extLst>
      <p:ext uri="{BB962C8B-B14F-4D97-AF65-F5344CB8AC3E}">
        <p14:creationId xmlns:p14="http://schemas.microsoft.com/office/powerpoint/2010/main" val="165313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731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a:extLst>
              <a:ext uri="{FF2B5EF4-FFF2-40B4-BE49-F238E27FC236}">
                <a16:creationId xmlns:a16="http://schemas.microsoft.com/office/drawing/2014/main" id="{B5F39C3B-8A21-4305-8114-209B9F79B4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a:extLst>
              <a:ext uri="{FF2B5EF4-FFF2-40B4-BE49-F238E27FC236}">
                <a16:creationId xmlns:a16="http://schemas.microsoft.com/office/drawing/2014/main" id="{8DE60CCF-B6B2-4E3A-AF07-26BF36240D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0484" name="Espace réservé du numéro de diapositive 3">
            <a:extLst>
              <a:ext uri="{FF2B5EF4-FFF2-40B4-BE49-F238E27FC236}">
                <a16:creationId xmlns:a16="http://schemas.microsoft.com/office/drawing/2014/main" id="{C05D137D-1116-40C7-8D05-DEC089C771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66502" indent="-294808">
              <a:defRPr>
                <a:solidFill>
                  <a:schemeClr val="tx1"/>
                </a:solidFill>
                <a:latin typeface="Century Schoolbook" panose="02040604050505020304" pitchFamily="18" charset="0"/>
                <a:cs typeface="Arial" panose="020B0604020202020204" pitchFamily="34" charset="0"/>
              </a:defRPr>
            </a:lvl2pPr>
            <a:lvl3pPr marL="1179233" indent="-235847">
              <a:defRPr>
                <a:solidFill>
                  <a:schemeClr val="tx1"/>
                </a:solidFill>
                <a:latin typeface="Century Schoolbook" panose="02040604050505020304" pitchFamily="18" charset="0"/>
                <a:cs typeface="Arial" panose="020B0604020202020204" pitchFamily="34" charset="0"/>
              </a:defRPr>
            </a:lvl3pPr>
            <a:lvl4pPr marL="1650926" indent="-235847">
              <a:defRPr>
                <a:solidFill>
                  <a:schemeClr val="tx1"/>
                </a:solidFill>
                <a:latin typeface="Century Schoolbook" panose="02040604050505020304" pitchFamily="18" charset="0"/>
                <a:cs typeface="Arial" panose="020B0604020202020204" pitchFamily="34" charset="0"/>
              </a:defRPr>
            </a:lvl4pPr>
            <a:lvl5pPr marL="2122620" indent="-235847">
              <a:defRPr>
                <a:solidFill>
                  <a:schemeClr val="tx1"/>
                </a:solidFill>
                <a:latin typeface="Century Schoolbook" panose="02040604050505020304" pitchFamily="18" charset="0"/>
                <a:cs typeface="Arial" panose="020B0604020202020204" pitchFamily="34" charset="0"/>
              </a:defRPr>
            </a:lvl5pPr>
            <a:lvl6pPr marL="259431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3066006"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537699"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400939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E5496F-340E-42FC-AAAB-CA5DB4163710}" type="slidenum">
              <a:rPr kumimoji="0" lang="fr-FR" altLang="fr-FR" sz="1200" b="0" i="0" u="none" strike="noStrike" kern="1200" cap="none" spc="0" normalizeH="0" baseline="0" noProof="0" smtClean="0">
                <a:ln>
                  <a:noFill/>
                </a:ln>
                <a:solidFill>
                  <a:prstClr val="black"/>
                </a:solidFill>
                <a:effectLst/>
                <a:uLnTx/>
                <a:uFillTx/>
                <a:latin typeface="Century Schoolbook" panose="020406040505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fr-FR" altLang="fr-FR" sz="1200" b="0" i="0" u="none" strike="noStrike" kern="1200" cap="none" spc="0" normalizeH="0" baseline="0" noProof="0">
              <a:ln>
                <a:noFill/>
              </a:ln>
              <a:solidFill>
                <a:prstClr val="black"/>
              </a:solidFill>
              <a:effectLst/>
              <a:uLnTx/>
              <a:uFillTx/>
              <a:latin typeface="Century Schoolbook" panose="02040604050505020304" pitchFamily="18" charset="0"/>
              <a:ea typeface="+mn-ea"/>
              <a:cs typeface="Arial" panose="020B0604020202020204" pitchFamily="34" charset="0"/>
            </a:endParaRPr>
          </a:p>
        </p:txBody>
      </p:sp>
    </p:spTree>
    <p:extLst>
      <p:ext uri="{BB962C8B-B14F-4D97-AF65-F5344CB8AC3E}">
        <p14:creationId xmlns:p14="http://schemas.microsoft.com/office/powerpoint/2010/main" val="3532560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a:extLst>
              <a:ext uri="{FF2B5EF4-FFF2-40B4-BE49-F238E27FC236}">
                <a16:creationId xmlns:a16="http://schemas.microsoft.com/office/drawing/2014/main" id="{B5F39C3B-8A21-4305-8114-209B9F79B4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a:extLst>
              <a:ext uri="{FF2B5EF4-FFF2-40B4-BE49-F238E27FC236}">
                <a16:creationId xmlns:a16="http://schemas.microsoft.com/office/drawing/2014/main" id="{8DE60CCF-B6B2-4E3A-AF07-26BF36240D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0484" name="Espace réservé du numéro de diapositive 3">
            <a:extLst>
              <a:ext uri="{FF2B5EF4-FFF2-40B4-BE49-F238E27FC236}">
                <a16:creationId xmlns:a16="http://schemas.microsoft.com/office/drawing/2014/main" id="{C05D137D-1116-40C7-8D05-DEC089C771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66502" indent="-294808">
              <a:defRPr>
                <a:solidFill>
                  <a:schemeClr val="tx1"/>
                </a:solidFill>
                <a:latin typeface="Century Schoolbook" panose="02040604050505020304" pitchFamily="18" charset="0"/>
                <a:cs typeface="Arial" panose="020B0604020202020204" pitchFamily="34" charset="0"/>
              </a:defRPr>
            </a:lvl2pPr>
            <a:lvl3pPr marL="1179233" indent="-235847">
              <a:defRPr>
                <a:solidFill>
                  <a:schemeClr val="tx1"/>
                </a:solidFill>
                <a:latin typeface="Century Schoolbook" panose="02040604050505020304" pitchFamily="18" charset="0"/>
                <a:cs typeface="Arial" panose="020B0604020202020204" pitchFamily="34" charset="0"/>
              </a:defRPr>
            </a:lvl3pPr>
            <a:lvl4pPr marL="1650926" indent="-235847">
              <a:defRPr>
                <a:solidFill>
                  <a:schemeClr val="tx1"/>
                </a:solidFill>
                <a:latin typeface="Century Schoolbook" panose="02040604050505020304" pitchFamily="18" charset="0"/>
                <a:cs typeface="Arial" panose="020B0604020202020204" pitchFamily="34" charset="0"/>
              </a:defRPr>
            </a:lvl4pPr>
            <a:lvl5pPr marL="2122620" indent="-235847">
              <a:defRPr>
                <a:solidFill>
                  <a:schemeClr val="tx1"/>
                </a:solidFill>
                <a:latin typeface="Century Schoolbook" panose="02040604050505020304" pitchFamily="18" charset="0"/>
                <a:cs typeface="Arial" panose="020B0604020202020204" pitchFamily="34" charset="0"/>
              </a:defRPr>
            </a:lvl5pPr>
            <a:lvl6pPr marL="259431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3066006"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537699"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400939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E5496F-340E-42FC-AAAB-CA5DB4163710}" type="slidenum">
              <a:rPr kumimoji="0" lang="fr-FR" altLang="fr-FR" sz="1200" b="0" i="0" u="none" strike="noStrike" kern="1200" cap="none" spc="0" normalizeH="0" baseline="0" noProof="0" smtClean="0">
                <a:ln>
                  <a:noFill/>
                </a:ln>
                <a:solidFill>
                  <a:prstClr val="black"/>
                </a:solidFill>
                <a:effectLst/>
                <a:uLnTx/>
                <a:uFillTx/>
                <a:latin typeface="Century Schoolbook" panose="020406040505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fr-FR" altLang="fr-FR" sz="1200" b="0" i="0" u="none" strike="noStrike" kern="1200" cap="none" spc="0" normalizeH="0" baseline="0" noProof="0">
              <a:ln>
                <a:noFill/>
              </a:ln>
              <a:solidFill>
                <a:prstClr val="black"/>
              </a:solidFill>
              <a:effectLst/>
              <a:uLnTx/>
              <a:uFillTx/>
              <a:latin typeface="Century Schoolbook" panose="02040604050505020304" pitchFamily="18" charset="0"/>
              <a:ea typeface="+mn-ea"/>
              <a:cs typeface="Arial" panose="020B0604020202020204" pitchFamily="34" charset="0"/>
            </a:endParaRPr>
          </a:p>
        </p:txBody>
      </p:sp>
    </p:spTree>
    <p:extLst>
      <p:ext uri="{BB962C8B-B14F-4D97-AF65-F5344CB8AC3E}">
        <p14:creationId xmlns:p14="http://schemas.microsoft.com/office/powerpoint/2010/main" val="2508602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a:extLst>
              <a:ext uri="{FF2B5EF4-FFF2-40B4-BE49-F238E27FC236}">
                <a16:creationId xmlns:a16="http://schemas.microsoft.com/office/drawing/2014/main" id="{B5F39C3B-8A21-4305-8114-209B9F79B4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a:extLst>
              <a:ext uri="{FF2B5EF4-FFF2-40B4-BE49-F238E27FC236}">
                <a16:creationId xmlns:a16="http://schemas.microsoft.com/office/drawing/2014/main" id="{8DE60CCF-B6B2-4E3A-AF07-26BF36240D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0484" name="Espace réservé du numéro de diapositive 3">
            <a:extLst>
              <a:ext uri="{FF2B5EF4-FFF2-40B4-BE49-F238E27FC236}">
                <a16:creationId xmlns:a16="http://schemas.microsoft.com/office/drawing/2014/main" id="{C05D137D-1116-40C7-8D05-DEC089C771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66502" indent="-294808">
              <a:defRPr>
                <a:solidFill>
                  <a:schemeClr val="tx1"/>
                </a:solidFill>
                <a:latin typeface="Century Schoolbook" panose="02040604050505020304" pitchFamily="18" charset="0"/>
                <a:cs typeface="Arial" panose="020B0604020202020204" pitchFamily="34" charset="0"/>
              </a:defRPr>
            </a:lvl2pPr>
            <a:lvl3pPr marL="1179233" indent="-235847">
              <a:defRPr>
                <a:solidFill>
                  <a:schemeClr val="tx1"/>
                </a:solidFill>
                <a:latin typeface="Century Schoolbook" panose="02040604050505020304" pitchFamily="18" charset="0"/>
                <a:cs typeface="Arial" panose="020B0604020202020204" pitchFamily="34" charset="0"/>
              </a:defRPr>
            </a:lvl3pPr>
            <a:lvl4pPr marL="1650926" indent="-235847">
              <a:defRPr>
                <a:solidFill>
                  <a:schemeClr val="tx1"/>
                </a:solidFill>
                <a:latin typeface="Century Schoolbook" panose="02040604050505020304" pitchFamily="18" charset="0"/>
                <a:cs typeface="Arial" panose="020B0604020202020204" pitchFamily="34" charset="0"/>
              </a:defRPr>
            </a:lvl4pPr>
            <a:lvl5pPr marL="2122620" indent="-235847">
              <a:defRPr>
                <a:solidFill>
                  <a:schemeClr val="tx1"/>
                </a:solidFill>
                <a:latin typeface="Century Schoolbook" panose="02040604050505020304" pitchFamily="18" charset="0"/>
                <a:cs typeface="Arial" panose="020B0604020202020204" pitchFamily="34" charset="0"/>
              </a:defRPr>
            </a:lvl5pPr>
            <a:lvl6pPr marL="259431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3066006"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537699"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400939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E5496F-340E-42FC-AAAB-CA5DB4163710}" type="slidenum">
              <a:rPr kumimoji="0" lang="fr-FR" altLang="fr-FR" sz="1200" b="0" i="0" u="none" strike="noStrike" kern="1200" cap="none" spc="0" normalizeH="0" baseline="0" noProof="0" smtClean="0">
                <a:ln>
                  <a:noFill/>
                </a:ln>
                <a:solidFill>
                  <a:prstClr val="black"/>
                </a:solidFill>
                <a:effectLst/>
                <a:uLnTx/>
                <a:uFillTx/>
                <a:latin typeface="Century Schoolbook" panose="020406040505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fr-FR" altLang="fr-FR" sz="1200" b="0" i="0" u="none" strike="noStrike" kern="1200" cap="none" spc="0" normalizeH="0" baseline="0" noProof="0">
              <a:ln>
                <a:noFill/>
              </a:ln>
              <a:solidFill>
                <a:prstClr val="black"/>
              </a:solidFill>
              <a:effectLst/>
              <a:uLnTx/>
              <a:uFillTx/>
              <a:latin typeface="Century Schoolbook" panose="02040604050505020304" pitchFamily="18" charset="0"/>
              <a:ea typeface="+mn-ea"/>
              <a:cs typeface="Arial" panose="020B0604020202020204" pitchFamily="34" charset="0"/>
            </a:endParaRPr>
          </a:p>
        </p:txBody>
      </p:sp>
    </p:spTree>
    <p:extLst>
      <p:ext uri="{BB962C8B-B14F-4D97-AF65-F5344CB8AC3E}">
        <p14:creationId xmlns:p14="http://schemas.microsoft.com/office/powerpoint/2010/main" val="906384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a:extLst>
              <a:ext uri="{FF2B5EF4-FFF2-40B4-BE49-F238E27FC236}">
                <a16:creationId xmlns:a16="http://schemas.microsoft.com/office/drawing/2014/main" id="{B5F39C3B-8A21-4305-8114-209B9F79B4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a:extLst>
              <a:ext uri="{FF2B5EF4-FFF2-40B4-BE49-F238E27FC236}">
                <a16:creationId xmlns:a16="http://schemas.microsoft.com/office/drawing/2014/main" id="{8DE60CCF-B6B2-4E3A-AF07-26BF36240D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0484" name="Espace réservé du numéro de diapositive 3">
            <a:extLst>
              <a:ext uri="{FF2B5EF4-FFF2-40B4-BE49-F238E27FC236}">
                <a16:creationId xmlns:a16="http://schemas.microsoft.com/office/drawing/2014/main" id="{C05D137D-1116-40C7-8D05-DEC089C771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66502" indent="-294808">
              <a:defRPr>
                <a:solidFill>
                  <a:schemeClr val="tx1"/>
                </a:solidFill>
                <a:latin typeface="Century Schoolbook" panose="02040604050505020304" pitchFamily="18" charset="0"/>
                <a:cs typeface="Arial" panose="020B0604020202020204" pitchFamily="34" charset="0"/>
              </a:defRPr>
            </a:lvl2pPr>
            <a:lvl3pPr marL="1179233" indent="-235847">
              <a:defRPr>
                <a:solidFill>
                  <a:schemeClr val="tx1"/>
                </a:solidFill>
                <a:latin typeface="Century Schoolbook" panose="02040604050505020304" pitchFamily="18" charset="0"/>
                <a:cs typeface="Arial" panose="020B0604020202020204" pitchFamily="34" charset="0"/>
              </a:defRPr>
            </a:lvl3pPr>
            <a:lvl4pPr marL="1650926" indent="-235847">
              <a:defRPr>
                <a:solidFill>
                  <a:schemeClr val="tx1"/>
                </a:solidFill>
                <a:latin typeface="Century Schoolbook" panose="02040604050505020304" pitchFamily="18" charset="0"/>
                <a:cs typeface="Arial" panose="020B0604020202020204" pitchFamily="34" charset="0"/>
              </a:defRPr>
            </a:lvl4pPr>
            <a:lvl5pPr marL="2122620" indent="-235847">
              <a:defRPr>
                <a:solidFill>
                  <a:schemeClr val="tx1"/>
                </a:solidFill>
                <a:latin typeface="Century Schoolbook" panose="02040604050505020304" pitchFamily="18" charset="0"/>
                <a:cs typeface="Arial" panose="020B0604020202020204" pitchFamily="34" charset="0"/>
              </a:defRPr>
            </a:lvl5pPr>
            <a:lvl6pPr marL="259431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3066006"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537699"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400939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E5496F-340E-42FC-AAAB-CA5DB4163710}" type="slidenum">
              <a:rPr kumimoji="0" lang="fr-FR" altLang="fr-FR" sz="1200" b="0" i="0" u="none" strike="noStrike" kern="1200" cap="none" spc="0" normalizeH="0" baseline="0" noProof="0" smtClean="0">
                <a:ln>
                  <a:noFill/>
                </a:ln>
                <a:solidFill>
                  <a:prstClr val="black"/>
                </a:solidFill>
                <a:effectLst/>
                <a:uLnTx/>
                <a:uFillTx/>
                <a:latin typeface="Century Schoolbook" panose="020406040505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fr-FR" altLang="fr-FR" sz="1200" b="0" i="0" u="none" strike="noStrike" kern="1200" cap="none" spc="0" normalizeH="0" baseline="0" noProof="0">
              <a:ln>
                <a:noFill/>
              </a:ln>
              <a:solidFill>
                <a:prstClr val="black"/>
              </a:solidFill>
              <a:effectLst/>
              <a:uLnTx/>
              <a:uFillTx/>
              <a:latin typeface="Century Schoolbook" panose="02040604050505020304" pitchFamily="18" charset="0"/>
              <a:ea typeface="+mn-ea"/>
              <a:cs typeface="Arial" panose="020B0604020202020204" pitchFamily="34" charset="0"/>
            </a:endParaRPr>
          </a:p>
        </p:txBody>
      </p:sp>
    </p:spTree>
    <p:extLst>
      <p:ext uri="{BB962C8B-B14F-4D97-AF65-F5344CB8AC3E}">
        <p14:creationId xmlns:p14="http://schemas.microsoft.com/office/powerpoint/2010/main" val="1918593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4322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a:extLst>
              <a:ext uri="{FF2B5EF4-FFF2-40B4-BE49-F238E27FC236}">
                <a16:creationId xmlns:a16="http://schemas.microsoft.com/office/drawing/2014/main" id="{B5F39C3B-8A21-4305-8114-209B9F79B4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a:extLst>
              <a:ext uri="{FF2B5EF4-FFF2-40B4-BE49-F238E27FC236}">
                <a16:creationId xmlns:a16="http://schemas.microsoft.com/office/drawing/2014/main" id="{8DE60CCF-B6B2-4E3A-AF07-26BF36240D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0484" name="Espace réservé du numéro de diapositive 3">
            <a:extLst>
              <a:ext uri="{FF2B5EF4-FFF2-40B4-BE49-F238E27FC236}">
                <a16:creationId xmlns:a16="http://schemas.microsoft.com/office/drawing/2014/main" id="{C05D137D-1116-40C7-8D05-DEC089C771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66502" indent="-294808">
              <a:defRPr>
                <a:solidFill>
                  <a:schemeClr val="tx1"/>
                </a:solidFill>
                <a:latin typeface="Century Schoolbook" panose="02040604050505020304" pitchFamily="18" charset="0"/>
                <a:cs typeface="Arial" panose="020B0604020202020204" pitchFamily="34" charset="0"/>
              </a:defRPr>
            </a:lvl2pPr>
            <a:lvl3pPr marL="1179233" indent="-235847">
              <a:defRPr>
                <a:solidFill>
                  <a:schemeClr val="tx1"/>
                </a:solidFill>
                <a:latin typeface="Century Schoolbook" panose="02040604050505020304" pitchFamily="18" charset="0"/>
                <a:cs typeface="Arial" panose="020B0604020202020204" pitchFamily="34" charset="0"/>
              </a:defRPr>
            </a:lvl3pPr>
            <a:lvl4pPr marL="1650926" indent="-235847">
              <a:defRPr>
                <a:solidFill>
                  <a:schemeClr val="tx1"/>
                </a:solidFill>
                <a:latin typeface="Century Schoolbook" panose="02040604050505020304" pitchFamily="18" charset="0"/>
                <a:cs typeface="Arial" panose="020B0604020202020204" pitchFamily="34" charset="0"/>
              </a:defRPr>
            </a:lvl4pPr>
            <a:lvl5pPr marL="2122620" indent="-235847">
              <a:defRPr>
                <a:solidFill>
                  <a:schemeClr val="tx1"/>
                </a:solidFill>
                <a:latin typeface="Century Schoolbook" panose="02040604050505020304" pitchFamily="18" charset="0"/>
                <a:cs typeface="Arial" panose="020B0604020202020204" pitchFamily="34" charset="0"/>
              </a:defRPr>
            </a:lvl5pPr>
            <a:lvl6pPr marL="259431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3066006"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537699"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400939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E5496F-340E-42FC-AAAB-CA5DB4163710}" type="slidenum">
              <a:rPr kumimoji="0" lang="fr-FR" altLang="fr-FR" sz="1200" b="0" i="0" u="none" strike="noStrike" kern="1200" cap="none" spc="0" normalizeH="0" baseline="0" noProof="0" smtClean="0">
                <a:ln>
                  <a:noFill/>
                </a:ln>
                <a:solidFill>
                  <a:prstClr val="black"/>
                </a:solidFill>
                <a:effectLst/>
                <a:uLnTx/>
                <a:uFillTx/>
                <a:latin typeface="Century Schoolbook" panose="020406040505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fr-FR" altLang="fr-FR" sz="1200" b="0" i="0" u="none" strike="noStrike" kern="1200" cap="none" spc="0" normalizeH="0" baseline="0" noProof="0">
              <a:ln>
                <a:noFill/>
              </a:ln>
              <a:solidFill>
                <a:prstClr val="black"/>
              </a:solidFill>
              <a:effectLst/>
              <a:uLnTx/>
              <a:uFillTx/>
              <a:latin typeface="Century Schoolbook" panose="02040604050505020304" pitchFamily="18" charset="0"/>
              <a:ea typeface="+mn-ea"/>
              <a:cs typeface="Arial" panose="020B0604020202020204" pitchFamily="34" charset="0"/>
            </a:endParaRPr>
          </a:p>
        </p:txBody>
      </p:sp>
    </p:spTree>
    <p:extLst>
      <p:ext uri="{BB962C8B-B14F-4D97-AF65-F5344CB8AC3E}">
        <p14:creationId xmlns:p14="http://schemas.microsoft.com/office/powerpoint/2010/main" val="3062163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a:extLst>
              <a:ext uri="{FF2B5EF4-FFF2-40B4-BE49-F238E27FC236}">
                <a16:creationId xmlns:a16="http://schemas.microsoft.com/office/drawing/2014/main" id="{B5F39C3B-8A21-4305-8114-209B9F79B4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a:extLst>
              <a:ext uri="{FF2B5EF4-FFF2-40B4-BE49-F238E27FC236}">
                <a16:creationId xmlns:a16="http://schemas.microsoft.com/office/drawing/2014/main" id="{8DE60CCF-B6B2-4E3A-AF07-26BF36240D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0484" name="Espace réservé du numéro de diapositive 3">
            <a:extLst>
              <a:ext uri="{FF2B5EF4-FFF2-40B4-BE49-F238E27FC236}">
                <a16:creationId xmlns:a16="http://schemas.microsoft.com/office/drawing/2014/main" id="{C05D137D-1116-40C7-8D05-DEC089C771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66502" indent="-294808">
              <a:defRPr>
                <a:solidFill>
                  <a:schemeClr val="tx1"/>
                </a:solidFill>
                <a:latin typeface="Century Schoolbook" panose="02040604050505020304" pitchFamily="18" charset="0"/>
                <a:cs typeface="Arial" panose="020B0604020202020204" pitchFamily="34" charset="0"/>
              </a:defRPr>
            </a:lvl2pPr>
            <a:lvl3pPr marL="1179233" indent="-235847">
              <a:defRPr>
                <a:solidFill>
                  <a:schemeClr val="tx1"/>
                </a:solidFill>
                <a:latin typeface="Century Schoolbook" panose="02040604050505020304" pitchFamily="18" charset="0"/>
                <a:cs typeface="Arial" panose="020B0604020202020204" pitchFamily="34" charset="0"/>
              </a:defRPr>
            </a:lvl3pPr>
            <a:lvl4pPr marL="1650926" indent="-235847">
              <a:defRPr>
                <a:solidFill>
                  <a:schemeClr val="tx1"/>
                </a:solidFill>
                <a:latin typeface="Century Schoolbook" panose="02040604050505020304" pitchFamily="18" charset="0"/>
                <a:cs typeface="Arial" panose="020B0604020202020204" pitchFamily="34" charset="0"/>
              </a:defRPr>
            </a:lvl4pPr>
            <a:lvl5pPr marL="2122620" indent="-235847">
              <a:defRPr>
                <a:solidFill>
                  <a:schemeClr val="tx1"/>
                </a:solidFill>
                <a:latin typeface="Century Schoolbook" panose="02040604050505020304" pitchFamily="18" charset="0"/>
                <a:cs typeface="Arial" panose="020B0604020202020204" pitchFamily="34" charset="0"/>
              </a:defRPr>
            </a:lvl5pPr>
            <a:lvl6pPr marL="259431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3066006"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537699"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400939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E5496F-340E-42FC-AAAB-CA5DB4163710}" type="slidenum">
              <a:rPr kumimoji="0" lang="fr-FR" altLang="fr-FR" sz="1200" b="0" i="0" u="none" strike="noStrike" kern="1200" cap="none" spc="0" normalizeH="0" baseline="0" noProof="0" smtClean="0">
                <a:ln>
                  <a:noFill/>
                </a:ln>
                <a:solidFill>
                  <a:prstClr val="black"/>
                </a:solidFill>
                <a:effectLst/>
                <a:uLnTx/>
                <a:uFillTx/>
                <a:latin typeface="Century Schoolbook" panose="020406040505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fr-FR" altLang="fr-FR" sz="1200" b="0" i="0" u="none" strike="noStrike" kern="1200" cap="none" spc="0" normalizeH="0" baseline="0" noProof="0">
              <a:ln>
                <a:noFill/>
              </a:ln>
              <a:solidFill>
                <a:prstClr val="black"/>
              </a:solidFill>
              <a:effectLst/>
              <a:uLnTx/>
              <a:uFillTx/>
              <a:latin typeface="Century Schoolbook" panose="02040604050505020304" pitchFamily="18" charset="0"/>
              <a:ea typeface="+mn-ea"/>
              <a:cs typeface="Arial" panose="020B0604020202020204" pitchFamily="34" charset="0"/>
            </a:endParaRPr>
          </a:p>
        </p:txBody>
      </p:sp>
    </p:spTree>
    <p:extLst>
      <p:ext uri="{BB962C8B-B14F-4D97-AF65-F5344CB8AC3E}">
        <p14:creationId xmlns:p14="http://schemas.microsoft.com/office/powerpoint/2010/main" val="4101404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a:extLst>
              <a:ext uri="{FF2B5EF4-FFF2-40B4-BE49-F238E27FC236}">
                <a16:creationId xmlns:a16="http://schemas.microsoft.com/office/drawing/2014/main" id="{B5F39C3B-8A21-4305-8114-209B9F79B4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a:extLst>
              <a:ext uri="{FF2B5EF4-FFF2-40B4-BE49-F238E27FC236}">
                <a16:creationId xmlns:a16="http://schemas.microsoft.com/office/drawing/2014/main" id="{8DE60CCF-B6B2-4E3A-AF07-26BF36240D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0484" name="Espace réservé du numéro de diapositive 3">
            <a:extLst>
              <a:ext uri="{FF2B5EF4-FFF2-40B4-BE49-F238E27FC236}">
                <a16:creationId xmlns:a16="http://schemas.microsoft.com/office/drawing/2014/main" id="{C05D137D-1116-40C7-8D05-DEC089C771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66502" indent="-294808">
              <a:defRPr>
                <a:solidFill>
                  <a:schemeClr val="tx1"/>
                </a:solidFill>
                <a:latin typeface="Century Schoolbook" panose="02040604050505020304" pitchFamily="18" charset="0"/>
                <a:cs typeface="Arial" panose="020B0604020202020204" pitchFamily="34" charset="0"/>
              </a:defRPr>
            </a:lvl2pPr>
            <a:lvl3pPr marL="1179233" indent="-235847">
              <a:defRPr>
                <a:solidFill>
                  <a:schemeClr val="tx1"/>
                </a:solidFill>
                <a:latin typeface="Century Schoolbook" panose="02040604050505020304" pitchFamily="18" charset="0"/>
                <a:cs typeface="Arial" panose="020B0604020202020204" pitchFamily="34" charset="0"/>
              </a:defRPr>
            </a:lvl3pPr>
            <a:lvl4pPr marL="1650926" indent="-235847">
              <a:defRPr>
                <a:solidFill>
                  <a:schemeClr val="tx1"/>
                </a:solidFill>
                <a:latin typeface="Century Schoolbook" panose="02040604050505020304" pitchFamily="18" charset="0"/>
                <a:cs typeface="Arial" panose="020B0604020202020204" pitchFamily="34" charset="0"/>
              </a:defRPr>
            </a:lvl4pPr>
            <a:lvl5pPr marL="2122620" indent="-235847">
              <a:defRPr>
                <a:solidFill>
                  <a:schemeClr val="tx1"/>
                </a:solidFill>
                <a:latin typeface="Century Schoolbook" panose="02040604050505020304" pitchFamily="18" charset="0"/>
                <a:cs typeface="Arial" panose="020B0604020202020204" pitchFamily="34" charset="0"/>
              </a:defRPr>
            </a:lvl5pPr>
            <a:lvl6pPr marL="259431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3066006"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537699"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400939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E5496F-340E-42FC-AAAB-CA5DB4163710}" type="slidenum">
              <a:rPr kumimoji="0" lang="fr-FR" altLang="fr-FR" sz="1200" b="0" i="0" u="none" strike="noStrike" kern="1200" cap="none" spc="0" normalizeH="0" baseline="0" noProof="0" smtClean="0">
                <a:ln>
                  <a:noFill/>
                </a:ln>
                <a:solidFill>
                  <a:prstClr val="black"/>
                </a:solidFill>
                <a:effectLst/>
                <a:uLnTx/>
                <a:uFillTx/>
                <a:latin typeface="Century Schoolbook" panose="020406040505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fr-FR" altLang="fr-FR" sz="1200" b="0" i="0" u="none" strike="noStrike" kern="1200" cap="none" spc="0" normalizeH="0" baseline="0" noProof="0">
              <a:ln>
                <a:noFill/>
              </a:ln>
              <a:solidFill>
                <a:prstClr val="black"/>
              </a:solidFill>
              <a:effectLst/>
              <a:uLnTx/>
              <a:uFillTx/>
              <a:latin typeface="Century Schoolbook" panose="02040604050505020304" pitchFamily="18" charset="0"/>
              <a:ea typeface="+mn-ea"/>
              <a:cs typeface="Arial" panose="020B0604020202020204" pitchFamily="34" charset="0"/>
            </a:endParaRPr>
          </a:p>
        </p:txBody>
      </p:sp>
    </p:spTree>
    <p:extLst>
      <p:ext uri="{BB962C8B-B14F-4D97-AF65-F5344CB8AC3E}">
        <p14:creationId xmlns:p14="http://schemas.microsoft.com/office/powerpoint/2010/main" val="2141926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a:extLst>
              <a:ext uri="{FF2B5EF4-FFF2-40B4-BE49-F238E27FC236}">
                <a16:creationId xmlns:a16="http://schemas.microsoft.com/office/drawing/2014/main" id="{B5F39C3B-8A21-4305-8114-209B9F79B4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a:extLst>
              <a:ext uri="{FF2B5EF4-FFF2-40B4-BE49-F238E27FC236}">
                <a16:creationId xmlns:a16="http://schemas.microsoft.com/office/drawing/2014/main" id="{8DE60CCF-B6B2-4E3A-AF07-26BF36240D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0484" name="Espace réservé du numéro de diapositive 3">
            <a:extLst>
              <a:ext uri="{FF2B5EF4-FFF2-40B4-BE49-F238E27FC236}">
                <a16:creationId xmlns:a16="http://schemas.microsoft.com/office/drawing/2014/main" id="{C05D137D-1116-40C7-8D05-DEC089C771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66502" indent="-294808">
              <a:defRPr>
                <a:solidFill>
                  <a:schemeClr val="tx1"/>
                </a:solidFill>
                <a:latin typeface="Century Schoolbook" panose="02040604050505020304" pitchFamily="18" charset="0"/>
                <a:cs typeface="Arial" panose="020B0604020202020204" pitchFamily="34" charset="0"/>
              </a:defRPr>
            </a:lvl2pPr>
            <a:lvl3pPr marL="1179233" indent="-235847">
              <a:defRPr>
                <a:solidFill>
                  <a:schemeClr val="tx1"/>
                </a:solidFill>
                <a:latin typeface="Century Schoolbook" panose="02040604050505020304" pitchFamily="18" charset="0"/>
                <a:cs typeface="Arial" panose="020B0604020202020204" pitchFamily="34" charset="0"/>
              </a:defRPr>
            </a:lvl3pPr>
            <a:lvl4pPr marL="1650926" indent="-235847">
              <a:defRPr>
                <a:solidFill>
                  <a:schemeClr val="tx1"/>
                </a:solidFill>
                <a:latin typeface="Century Schoolbook" panose="02040604050505020304" pitchFamily="18" charset="0"/>
                <a:cs typeface="Arial" panose="020B0604020202020204" pitchFamily="34" charset="0"/>
              </a:defRPr>
            </a:lvl4pPr>
            <a:lvl5pPr marL="2122620" indent="-235847">
              <a:defRPr>
                <a:solidFill>
                  <a:schemeClr val="tx1"/>
                </a:solidFill>
                <a:latin typeface="Century Schoolbook" panose="02040604050505020304" pitchFamily="18" charset="0"/>
                <a:cs typeface="Arial" panose="020B0604020202020204" pitchFamily="34" charset="0"/>
              </a:defRPr>
            </a:lvl5pPr>
            <a:lvl6pPr marL="259431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3066006"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537699"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400939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E5496F-340E-42FC-AAAB-CA5DB4163710}" type="slidenum">
              <a:rPr kumimoji="0" lang="fr-FR" altLang="fr-FR" sz="1200" b="0" i="0" u="none" strike="noStrike" kern="1200" cap="none" spc="0" normalizeH="0" baseline="0" noProof="0" smtClean="0">
                <a:ln>
                  <a:noFill/>
                </a:ln>
                <a:solidFill>
                  <a:prstClr val="black"/>
                </a:solidFill>
                <a:effectLst/>
                <a:uLnTx/>
                <a:uFillTx/>
                <a:latin typeface="Century Schoolbook" panose="020406040505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fr-FR" altLang="fr-FR" sz="1200" b="0" i="0" u="none" strike="noStrike" kern="1200" cap="none" spc="0" normalizeH="0" baseline="0" noProof="0">
              <a:ln>
                <a:noFill/>
              </a:ln>
              <a:solidFill>
                <a:prstClr val="black"/>
              </a:solidFill>
              <a:effectLst/>
              <a:uLnTx/>
              <a:uFillTx/>
              <a:latin typeface="Century Schoolbook" panose="02040604050505020304" pitchFamily="18" charset="0"/>
              <a:ea typeface="+mn-ea"/>
              <a:cs typeface="Arial" panose="020B0604020202020204" pitchFamily="34" charset="0"/>
            </a:endParaRPr>
          </a:p>
        </p:txBody>
      </p:sp>
    </p:spTree>
    <p:extLst>
      <p:ext uri="{BB962C8B-B14F-4D97-AF65-F5344CB8AC3E}">
        <p14:creationId xmlns:p14="http://schemas.microsoft.com/office/powerpoint/2010/main" val="672400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a:extLst>
              <a:ext uri="{FF2B5EF4-FFF2-40B4-BE49-F238E27FC236}">
                <a16:creationId xmlns:a16="http://schemas.microsoft.com/office/drawing/2014/main" id="{B5F39C3B-8A21-4305-8114-209B9F79B4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a:extLst>
              <a:ext uri="{FF2B5EF4-FFF2-40B4-BE49-F238E27FC236}">
                <a16:creationId xmlns:a16="http://schemas.microsoft.com/office/drawing/2014/main" id="{8DE60CCF-B6B2-4E3A-AF07-26BF36240D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0484" name="Espace réservé du numéro de diapositive 3">
            <a:extLst>
              <a:ext uri="{FF2B5EF4-FFF2-40B4-BE49-F238E27FC236}">
                <a16:creationId xmlns:a16="http://schemas.microsoft.com/office/drawing/2014/main" id="{C05D137D-1116-40C7-8D05-DEC089C771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66502" indent="-294808">
              <a:defRPr>
                <a:solidFill>
                  <a:schemeClr val="tx1"/>
                </a:solidFill>
                <a:latin typeface="Century Schoolbook" panose="02040604050505020304" pitchFamily="18" charset="0"/>
                <a:cs typeface="Arial" panose="020B0604020202020204" pitchFamily="34" charset="0"/>
              </a:defRPr>
            </a:lvl2pPr>
            <a:lvl3pPr marL="1179233" indent="-235847">
              <a:defRPr>
                <a:solidFill>
                  <a:schemeClr val="tx1"/>
                </a:solidFill>
                <a:latin typeface="Century Schoolbook" panose="02040604050505020304" pitchFamily="18" charset="0"/>
                <a:cs typeface="Arial" panose="020B0604020202020204" pitchFamily="34" charset="0"/>
              </a:defRPr>
            </a:lvl3pPr>
            <a:lvl4pPr marL="1650926" indent="-235847">
              <a:defRPr>
                <a:solidFill>
                  <a:schemeClr val="tx1"/>
                </a:solidFill>
                <a:latin typeface="Century Schoolbook" panose="02040604050505020304" pitchFamily="18" charset="0"/>
                <a:cs typeface="Arial" panose="020B0604020202020204" pitchFamily="34" charset="0"/>
              </a:defRPr>
            </a:lvl4pPr>
            <a:lvl5pPr marL="2122620" indent="-235847">
              <a:defRPr>
                <a:solidFill>
                  <a:schemeClr val="tx1"/>
                </a:solidFill>
                <a:latin typeface="Century Schoolbook" panose="02040604050505020304" pitchFamily="18" charset="0"/>
                <a:cs typeface="Arial" panose="020B0604020202020204" pitchFamily="34" charset="0"/>
              </a:defRPr>
            </a:lvl5pPr>
            <a:lvl6pPr marL="259431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3066006"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537699"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400939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E5496F-340E-42FC-AAAB-CA5DB4163710}" type="slidenum">
              <a:rPr kumimoji="0" lang="fr-FR" altLang="fr-FR" sz="1200" b="0" i="0" u="none" strike="noStrike" kern="1200" cap="none" spc="0" normalizeH="0" baseline="0" noProof="0" smtClean="0">
                <a:ln>
                  <a:noFill/>
                </a:ln>
                <a:solidFill>
                  <a:prstClr val="black"/>
                </a:solidFill>
                <a:effectLst/>
                <a:uLnTx/>
                <a:uFillTx/>
                <a:latin typeface="Century Schoolbook" panose="020406040505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fr-FR" altLang="fr-FR" sz="1200" b="0" i="0" u="none" strike="noStrike" kern="1200" cap="none" spc="0" normalizeH="0" baseline="0" noProof="0">
              <a:ln>
                <a:noFill/>
              </a:ln>
              <a:solidFill>
                <a:prstClr val="black"/>
              </a:solidFill>
              <a:effectLst/>
              <a:uLnTx/>
              <a:uFillTx/>
              <a:latin typeface="Century Schoolbook" panose="02040604050505020304" pitchFamily="18" charset="0"/>
              <a:ea typeface="+mn-ea"/>
              <a:cs typeface="Arial" panose="020B0604020202020204" pitchFamily="34" charset="0"/>
            </a:endParaRPr>
          </a:p>
        </p:txBody>
      </p:sp>
    </p:spTree>
    <p:extLst>
      <p:ext uri="{BB962C8B-B14F-4D97-AF65-F5344CB8AC3E}">
        <p14:creationId xmlns:p14="http://schemas.microsoft.com/office/powerpoint/2010/main" val="2521402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9603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a:extLst>
              <a:ext uri="{FF2B5EF4-FFF2-40B4-BE49-F238E27FC236}">
                <a16:creationId xmlns:a16="http://schemas.microsoft.com/office/drawing/2014/main" id="{B5F39C3B-8A21-4305-8114-209B9F79B4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a:extLst>
              <a:ext uri="{FF2B5EF4-FFF2-40B4-BE49-F238E27FC236}">
                <a16:creationId xmlns:a16="http://schemas.microsoft.com/office/drawing/2014/main" id="{8DE60CCF-B6B2-4E3A-AF07-26BF36240D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0484" name="Espace réservé du numéro de diapositive 3">
            <a:extLst>
              <a:ext uri="{FF2B5EF4-FFF2-40B4-BE49-F238E27FC236}">
                <a16:creationId xmlns:a16="http://schemas.microsoft.com/office/drawing/2014/main" id="{C05D137D-1116-40C7-8D05-DEC089C771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66502" indent="-294808">
              <a:defRPr>
                <a:solidFill>
                  <a:schemeClr val="tx1"/>
                </a:solidFill>
                <a:latin typeface="Century Schoolbook" panose="02040604050505020304" pitchFamily="18" charset="0"/>
                <a:cs typeface="Arial" panose="020B0604020202020204" pitchFamily="34" charset="0"/>
              </a:defRPr>
            </a:lvl2pPr>
            <a:lvl3pPr marL="1179233" indent="-235847">
              <a:defRPr>
                <a:solidFill>
                  <a:schemeClr val="tx1"/>
                </a:solidFill>
                <a:latin typeface="Century Schoolbook" panose="02040604050505020304" pitchFamily="18" charset="0"/>
                <a:cs typeface="Arial" panose="020B0604020202020204" pitchFamily="34" charset="0"/>
              </a:defRPr>
            </a:lvl3pPr>
            <a:lvl4pPr marL="1650926" indent="-235847">
              <a:defRPr>
                <a:solidFill>
                  <a:schemeClr val="tx1"/>
                </a:solidFill>
                <a:latin typeface="Century Schoolbook" panose="02040604050505020304" pitchFamily="18" charset="0"/>
                <a:cs typeface="Arial" panose="020B0604020202020204" pitchFamily="34" charset="0"/>
              </a:defRPr>
            </a:lvl4pPr>
            <a:lvl5pPr marL="2122620" indent="-235847">
              <a:defRPr>
                <a:solidFill>
                  <a:schemeClr val="tx1"/>
                </a:solidFill>
                <a:latin typeface="Century Schoolbook" panose="02040604050505020304" pitchFamily="18" charset="0"/>
                <a:cs typeface="Arial" panose="020B0604020202020204" pitchFamily="34" charset="0"/>
              </a:defRPr>
            </a:lvl5pPr>
            <a:lvl6pPr marL="259431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3066006"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537699"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400939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E5496F-340E-42FC-AAAB-CA5DB4163710}" type="slidenum">
              <a:rPr kumimoji="0" lang="fr-FR" altLang="fr-FR" sz="1200" b="0" i="0" u="none" strike="noStrike" kern="1200" cap="none" spc="0" normalizeH="0" baseline="0" noProof="0" smtClean="0">
                <a:ln>
                  <a:noFill/>
                </a:ln>
                <a:solidFill>
                  <a:prstClr val="black"/>
                </a:solidFill>
                <a:effectLst/>
                <a:uLnTx/>
                <a:uFillTx/>
                <a:latin typeface="Century Schoolbook" panose="020406040505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fr-FR" altLang="fr-FR" sz="1200" b="0" i="0" u="none" strike="noStrike" kern="1200" cap="none" spc="0" normalizeH="0" baseline="0" noProof="0">
              <a:ln>
                <a:noFill/>
              </a:ln>
              <a:solidFill>
                <a:prstClr val="black"/>
              </a:solidFill>
              <a:effectLst/>
              <a:uLnTx/>
              <a:uFillTx/>
              <a:latin typeface="Century Schoolbook" panose="02040604050505020304" pitchFamily="18" charset="0"/>
              <a:ea typeface="+mn-ea"/>
              <a:cs typeface="Arial" panose="020B0604020202020204" pitchFamily="34" charset="0"/>
            </a:endParaRPr>
          </a:p>
        </p:txBody>
      </p:sp>
    </p:spTree>
    <p:extLst>
      <p:ext uri="{BB962C8B-B14F-4D97-AF65-F5344CB8AC3E}">
        <p14:creationId xmlns:p14="http://schemas.microsoft.com/office/powerpoint/2010/main" val="2239674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a:extLst>
              <a:ext uri="{FF2B5EF4-FFF2-40B4-BE49-F238E27FC236}">
                <a16:creationId xmlns:a16="http://schemas.microsoft.com/office/drawing/2014/main" id="{B5F39C3B-8A21-4305-8114-209B9F79B4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a:extLst>
              <a:ext uri="{FF2B5EF4-FFF2-40B4-BE49-F238E27FC236}">
                <a16:creationId xmlns:a16="http://schemas.microsoft.com/office/drawing/2014/main" id="{8DE60CCF-B6B2-4E3A-AF07-26BF36240D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0484" name="Espace réservé du numéro de diapositive 3">
            <a:extLst>
              <a:ext uri="{FF2B5EF4-FFF2-40B4-BE49-F238E27FC236}">
                <a16:creationId xmlns:a16="http://schemas.microsoft.com/office/drawing/2014/main" id="{C05D137D-1116-40C7-8D05-DEC089C771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66502" indent="-294808">
              <a:defRPr>
                <a:solidFill>
                  <a:schemeClr val="tx1"/>
                </a:solidFill>
                <a:latin typeface="Century Schoolbook" panose="02040604050505020304" pitchFamily="18" charset="0"/>
                <a:cs typeface="Arial" panose="020B0604020202020204" pitchFamily="34" charset="0"/>
              </a:defRPr>
            </a:lvl2pPr>
            <a:lvl3pPr marL="1179233" indent="-235847">
              <a:defRPr>
                <a:solidFill>
                  <a:schemeClr val="tx1"/>
                </a:solidFill>
                <a:latin typeface="Century Schoolbook" panose="02040604050505020304" pitchFamily="18" charset="0"/>
                <a:cs typeface="Arial" panose="020B0604020202020204" pitchFamily="34" charset="0"/>
              </a:defRPr>
            </a:lvl3pPr>
            <a:lvl4pPr marL="1650926" indent="-235847">
              <a:defRPr>
                <a:solidFill>
                  <a:schemeClr val="tx1"/>
                </a:solidFill>
                <a:latin typeface="Century Schoolbook" panose="02040604050505020304" pitchFamily="18" charset="0"/>
                <a:cs typeface="Arial" panose="020B0604020202020204" pitchFamily="34" charset="0"/>
              </a:defRPr>
            </a:lvl4pPr>
            <a:lvl5pPr marL="2122620" indent="-235847">
              <a:defRPr>
                <a:solidFill>
                  <a:schemeClr val="tx1"/>
                </a:solidFill>
                <a:latin typeface="Century Schoolbook" panose="02040604050505020304" pitchFamily="18" charset="0"/>
                <a:cs typeface="Arial" panose="020B0604020202020204" pitchFamily="34" charset="0"/>
              </a:defRPr>
            </a:lvl5pPr>
            <a:lvl6pPr marL="259431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3066006"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537699"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400939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E5496F-340E-42FC-AAAB-CA5DB4163710}" type="slidenum">
              <a:rPr kumimoji="0" lang="fr-FR" altLang="fr-FR" sz="1200" b="0" i="0" u="none" strike="noStrike" kern="1200" cap="none" spc="0" normalizeH="0" baseline="0" noProof="0" smtClean="0">
                <a:ln>
                  <a:noFill/>
                </a:ln>
                <a:solidFill>
                  <a:prstClr val="black"/>
                </a:solidFill>
                <a:effectLst/>
                <a:uLnTx/>
                <a:uFillTx/>
                <a:latin typeface="Century Schoolbook" panose="020406040505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fr-FR" altLang="fr-FR" sz="1200" b="0" i="0" u="none" strike="noStrike" kern="1200" cap="none" spc="0" normalizeH="0" baseline="0" noProof="0">
              <a:ln>
                <a:noFill/>
              </a:ln>
              <a:solidFill>
                <a:prstClr val="black"/>
              </a:solidFill>
              <a:effectLst/>
              <a:uLnTx/>
              <a:uFillTx/>
              <a:latin typeface="Century Schoolbook" panose="02040604050505020304" pitchFamily="18" charset="0"/>
              <a:ea typeface="+mn-ea"/>
              <a:cs typeface="Arial" panose="020B0604020202020204" pitchFamily="34" charset="0"/>
            </a:endParaRPr>
          </a:p>
        </p:txBody>
      </p:sp>
    </p:spTree>
    <p:extLst>
      <p:ext uri="{BB962C8B-B14F-4D97-AF65-F5344CB8AC3E}">
        <p14:creationId xmlns:p14="http://schemas.microsoft.com/office/powerpoint/2010/main" val="1576975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a:extLst>
              <a:ext uri="{FF2B5EF4-FFF2-40B4-BE49-F238E27FC236}">
                <a16:creationId xmlns:a16="http://schemas.microsoft.com/office/drawing/2014/main" id="{B5F39C3B-8A21-4305-8114-209B9F79B4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a:extLst>
              <a:ext uri="{FF2B5EF4-FFF2-40B4-BE49-F238E27FC236}">
                <a16:creationId xmlns:a16="http://schemas.microsoft.com/office/drawing/2014/main" id="{8DE60CCF-B6B2-4E3A-AF07-26BF36240D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0484" name="Espace réservé du numéro de diapositive 3">
            <a:extLst>
              <a:ext uri="{FF2B5EF4-FFF2-40B4-BE49-F238E27FC236}">
                <a16:creationId xmlns:a16="http://schemas.microsoft.com/office/drawing/2014/main" id="{C05D137D-1116-40C7-8D05-DEC089C771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66502" indent="-294808">
              <a:defRPr>
                <a:solidFill>
                  <a:schemeClr val="tx1"/>
                </a:solidFill>
                <a:latin typeface="Century Schoolbook" panose="02040604050505020304" pitchFamily="18" charset="0"/>
                <a:cs typeface="Arial" panose="020B0604020202020204" pitchFamily="34" charset="0"/>
              </a:defRPr>
            </a:lvl2pPr>
            <a:lvl3pPr marL="1179233" indent="-235847">
              <a:defRPr>
                <a:solidFill>
                  <a:schemeClr val="tx1"/>
                </a:solidFill>
                <a:latin typeface="Century Schoolbook" panose="02040604050505020304" pitchFamily="18" charset="0"/>
                <a:cs typeface="Arial" panose="020B0604020202020204" pitchFamily="34" charset="0"/>
              </a:defRPr>
            </a:lvl3pPr>
            <a:lvl4pPr marL="1650926" indent="-235847">
              <a:defRPr>
                <a:solidFill>
                  <a:schemeClr val="tx1"/>
                </a:solidFill>
                <a:latin typeface="Century Schoolbook" panose="02040604050505020304" pitchFamily="18" charset="0"/>
                <a:cs typeface="Arial" panose="020B0604020202020204" pitchFamily="34" charset="0"/>
              </a:defRPr>
            </a:lvl4pPr>
            <a:lvl5pPr marL="2122620" indent="-235847">
              <a:defRPr>
                <a:solidFill>
                  <a:schemeClr val="tx1"/>
                </a:solidFill>
                <a:latin typeface="Century Schoolbook" panose="02040604050505020304" pitchFamily="18" charset="0"/>
                <a:cs typeface="Arial" panose="020B0604020202020204" pitchFamily="34" charset="0"/>
              </a:defRPr>
            </a:lvl5pPr>
            <a:lvl6pPr marL="259431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3066006"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537699"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400939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E5496F-340E-42FC-AAAB-CA5DB4163710}" type="slidenum">
              <a:rPr kumimoji="0" lang="fr-FR" altLang="fr-FR" sz="1200" b="0" i="0" u="none" strike="noStrike" kern="1200" cap="none" spc="0" normalizeH="0" baseline="0" noProof="0" smtClean="0">
                <a:ln>
                  <a:noFill/>
                </a:ln>
                <a:solidFill>
                  <a:prstClr val="black"/>
                </a:solidFill>
                <a:effectLst/>
                <a:uLnTx/>
                <a:uFillTx/>
                <a:latin typeface="Century Schoolbook" panose="020406040505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fr-FR" altLang="fr-FR" sz="1200" b="0" i="0" u="none" strike="noStrike" kern="1200" cap="none" spc="0" normalizeH="0" baseline="0" noProof="0">
              <a:ln>
                <a:noFill/>
              </a:ln>
              <a:solidFill>
                <a:prstClr val="black"/>
              </a:solidFill>
              <a:effectLst/>
              <a:uLnTx/>
              <a:uFillTx/>
              <a:latin typeface="Century Schoolbook" panose="02040604050505020304" pitchFamily="18" charset="0"/>
              <a:ea typeface="+mn-ea"/>
              <a:cs typeface="Arial" panose="020B0604020202020204" pitchFamily="34" charset="0"/>
            </a:endParaRPr>
          </a:p>
        </p:txBody>
      </p:sp>
    </p:spTree>
    <p:extLst>
      <p:ext uri="{BB962C8B-B14F-4D97-AF65-F5344CB8AC3E}">
        <p14:creationId xmlns:p14="http://schemas.microsoft.com/office/powerpoint/2010/main" val="1032389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a:extLst>
              <a:ext uri="{FF2B5EF4-FFF2-40B4-BE49-F238E27FC236}">
                <a16:creationId xmlns:a16="http://schemas.microsoft.com/office/drawing/2014/main" id="{B5F39C3B-8A21-4305-8114-209B9F79B4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a:extLst>
              <a:ext uri="{FF2B5EF4-FFF2-40B4-BE49-F238E27FC236}">
                <a16:creationId xmlns:a16="http://schemas.microsoft.com/office/drawing/2014/main" id="{8DE60CCF-B6B2-4E3A-AF07-26BF36240D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0484" name="Espace réservé du numéro de diapositive 3">
            <a:extLst>
              <a:ext uri="{FF2B5EF4-FFF2-40B4-BE49-F238E27FC236}">
                <a16:creationId xmlns:a16="http://schemas.microsoft.com/office/drawing/2014/main" id="{C05D137D-1116-40C7-8D05-DEC089C771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66502" indent="-294808">
              <a:defRPr>
                <a:solidFill>
                  <a:schemeClr val="tx1"/>
                </a:solidFill>
                <a:latin typeface="Century Schoolbook" panose="02040604050505020304" pitchFamily="18" charset="0"/>
                <a:cs typeface="Arial" panose="020B0604020202020204" pitchFamily="34" charset="0"/>
              </a:defRPr>
            </a:lvl2pPr>
            <a:lvl3pPr marL="1179233" indent="-235847">
              <a:defRPr>
                <a:solidFill>
                  <a:schemeClr val="tx1"/>
                </a:solidFill>
                <a:latin typeface="Century Schoolbook" panose="02040604050505020304" pitchFamily="18" charset="0"/>
                <a:cs typeface="Arial" panose="020B0604020202020204" pitchFamily="34" charset="0"/>
              </a:defRPr>
            </a:lvl3pPr>
            <a:lvl4pPr marL="1650926" indent="-235847">
              <a:defRPr>
                <a:solidFill>
                  <a:schemeClr val="tx1"/>
                </a:solidFill>
                <a:latin typeface="Century Schoolbook" panose="02040604050505020304" pitchFamily="18" charset="0"/>
                <a:cs typeface="Arial" panose="020B0604020202020204" pitchFamily="34" charset="0"/>
              </a:defRPr>
            </a:lvl4pPr>
            <a:lvl5pPr marL="2122620" indent="-235847">
              <a:defRPr>
                <a:solidFill>
                  <a:schemeClr val="tx1"/>
                </a:solidFill>
                <a:latin typeface="Century Schoolbook" panose="02040604050505020304" pitchFamily="18" charset="0"/>
                <a:cs typeface="Arial" panose="020B0604020202020204" pitchFamily="34" charset="0"/>
              </a:defRPr>
            </a:lvl5pPr>
            <a:lvl6pPr marL="259431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3066006"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537699"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400939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E5496F-340E-42FC-AAAB-CA5DB4163710}" type="slidenum">
              <a:rPr kumimoji="0" lang="fr-FR" altLang="fr-FR" sz="1200" b="0" i="0" u="none" strike="noStrike" kern="1200" cap="none" spc="0" normalizeH="0" baseline="0" noProof="0" smtClean="0">
                <a:ln>
                  <a:noFill/>
                </a:ln>
                <a:solidFill>
                  <a:prstClr val="black"/>
                </a:solidFill>
                <a:effectLst/>
                <a:uLnTx/>
                <a:uFillTx/>
                <a:latin typeface="Century Schoolbook" panose="020406040505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fr-FR" altLang="fr-FR" sz="1200" b="0" i="0" u="none" strike="noStrike" kern="1200" cap="none" spc="0" normalizeH="0" baseline="0" noProof="0">
              <a:ln>
                <a:noFill/>
              </a:ln>
              <a:solidFill>
                <a:prstClr val="black"/>
              </a:solidFill>
              <a:effectLst/>
              <a:uLnTx/>
              <a:uFillTx/>
              <a:latin typeface="Century Schoolbook" panose="02040604050505020304" pitchFamily="18" charset="0"/>
              <a:ea typeface="+mn-ea"/>
              <a:cs typeface="Arial" panose="020B0604020202020204" pitchFamily="34" charset="0"/>
            </a:endParaRPr>
          </a:p>
        </p:txBody>
      </p:sp>
    </p:spTree>
    <p:extLst>
      <p:ext uri="{BB962C8B-B14F-4D97-AF65-F5344CB8AC3E}">
        <p14:creationId xmlns:p14="http://schemas.microsoft.com/office/powerpoint/2010/main" val="3444443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731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b9e2a2eff_0_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b9e2a2eff_0_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49092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b9e2a2eff_0_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b9e2a2eff_0_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64966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b9e2a2eff_0_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b9e2a2eff_0_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19422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b9e2a2eff_0_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b9e2a2eff_0_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221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d53a25d46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4d53a25d4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a:extLst>
              <a:ext uri="{FF2B5EF4-FFF2-40B4-BE49-F238E27FC236}">
                <a16:creationId xmlns:a16="http://schemas.microsoft.com/office/drawing/2014/main" id="{B5F39C3B-8A21-4305-8114-209B9F79B4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a:extLst>
              <a:ext uri="{FF2B5EF4-FFF2-40B4-BE49-F238E27FC236}">
                <a16:creationId xmlns:a16="http://schemas.microsoft.com/office/drawing/2014/main" id="{8DE60CCF-B6B2-4E3A-AF07-26BF36240D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0484" name="Espace réservé du numéro de diapositive 3">
            <a:extLst>
              <a:ext uri="{FF2B5EF4-FFF2-40B4-BE49-F238E27FC236}">
                <a16:creationId xmlns:a16="http://schemas.microsoft.com/office/drawing/2014/main" id="{C05D137D-1116-40C7-8D05-DEC089C771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66502" indent="-294808">
              <a:defRPr>
                <a:solidFill>
                  <a:schemeClr val="tx1"/>
                </a:solidFill>
                <a:latin typeface="Century Schoolbook" panose="02040604050505020304" pitchFamily="18" charset="0"/>
                <a:cs typeface="Arial" panose="020B0604020202020204" pitchFamily="34" charset="0"/>
              </a:defRPr>
            </a:lvl2pPr>
            <a:lvl3pPr marL="1179233" indent="-235847">
              <a:defRPr>
                <a:solidFill>
                  <a:schemeClr val="tx1"/>
                </a:solidFill>
                <a:latin typeface="Century Schoolbook" panose="02040604050505020304" pitchFamily="18" charset="0"/>
                <a:cs typeface="Arial" panose="020B0604020202020204" pitchFamily="34" charset="0"/>
              </a:defRPr>
            </a:lvl3pPr>
            <a:lvl4pPr marL="1650926" indent="-235847">
              <a:defRPr>
                <a:solidFill>
                  <a:schemeClr val="tx1"/>
                </a:solidFill>
                <a:latin typeface="Century Schoolbook" panose="02040604050505020304" pitchFamily="18" charset="0"/>
                <a:cs typeface="Arial" panose="020B0604020202020204" pitchFamily="34" charset="0"/>
              </a:defRPr>
            </a:lvl4pPr>
            <a:lvl5pPr marL="2122620" indent="-235847">
              <a:defRPr>
                <a:solidFill>
                  <a:schemeClr val="tx1"/>
                </a:solidFill>
                <a:latin typeface="Century Schoolbook" panose="02040604050505020304" pitchFamily="18" charset="0"/>
                <a:cs typeface="Arial" panose="020B0604020202020204" pitchFamily="34" charset="0"/>
              </a:defRPr>
            </a:lvl5pPr>
            <a:lvl6pPr marL="259431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3066006"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537699"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400939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E5496F-340E-42FC-AAAB-CA5DB4163710}" type="slidenum">
              <a:rPr kumimoji="0" lang="fr-FR" altLang="fr-FR" sz="1200" b="0" i="0" u="none" strike="noStrike" kern="1200" cap="none" spc="0" normalizeH="0" baseline="0" noProof="0" smtClean="0">
                <a:ln>
                  <a:noFill/>
                </a:ln>
                <a:solidFill>
                  <a:prstClr val="black"/>
                </a:solidFill>
                <a:effectLst/>
                <a:uLnTx/>
                <a:uFillTx/>
                <a:latin typeface="Century Schoolbook" panose="020406040505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r-FR" altLang="fr-FR" sz="1200" b="0" i="0" u="none" strike="noStrike" kern="1200" cap="none" spc="0" normalizeH="0" baseline="0" noProof="0">
              <a:ln>
                <a:noFill/>
              </a:ln>
              <a:solidFill>
                <a:prstClr val="black"/>
              </a:solidFill>
              <a:effectLst/>
              <a:uLnTx/>
              <a:uFillTx/>
              <a:latin typeface="Century Schoolbook" panose="02040604050505020304" pitchFamily="18"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a:extLst>
              <a:ext uri="{FF2B5EF4-FFF2-40B4-BE49-F238E27FC236}">
                <a16:creationId xmlns:a16="http://schemas.microsoft.com/office/drawing/2014/main" id="{B5F39C3B-8A21-4305-8114-209B9F79B4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a:extLst>
              <a:ext uri="{FF2B5EF4-FFF2-40B4-BE49-F238E27FC236}">
                <a16:creationId xmlns:a16="http://schemas.microsoft.com/office/drawing/2014/main" id="{8DE60CCF-B6B2-4E3A-AF07-26BF36240D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0484" name="Espace réservé du numéro de diapositive 3">
            <a:extLst>
              <a:ext uri="{FF2B5EF4-FFF2-40B4-BE49-F238E27FC236}">
                <a16:creationId xmlns:a16="http://schemas.microsoft.com/office/drawing/2014/main" id="{C05D137D-1116-40C7-8D05-DEC089C771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66502" indent="-294808">
              <a:defRPr>
                <a:solidFill>
                  <a:schemeClr val="tx1"/>
                </a:solidFill>
                <a:latin typeface="Century Schoolbook" panose="02040604050505020304" pitchFamily="18" charset="0"/>
                <a:cs typeface="Arial" panose="020B0604020202020204" pitchFamily="34" charset="0"/>
              </a:defRPr>
            </a:lvl2pPr>
            <a:lvl3pPr marL="1179233" indent="-235847">
              <a:defRPr>
                <a:solidFill>
                  <a:schemeClr val="tx1"/>
                </a:solidFill>
                <a:latin typeface="Century Schoolbook" panose="02040604050505020304" pitchFamily="18" charset="0"/>
                <a:cs typeface="Arial" panose="020B0604020202020204" pitchFamily="34" charset="0"/>
              </a:defRPr>
            </a:lvl3pPr>
            <a:lvl4pPr marL="1650926" indent="-235847">
              <a:defRPr>
                <a:solidFill>
                  <a:schemeClr val="tx1"/>
                </a:solidFill>
                <a:latin typeface="Century Schoolbook" panose="02040604050505020304" pitchFamily="18" charset="0"/>
                <a:cs typeface="Arial" panose="020B0604020202020204" pitchFamily="34" charset="0"/>
              </a:defRPr>
            </a:lvl4pPr>
            <a:lvl5pPr marL="2122620" indent="-235847">
              <a:defRPr>
                <a:solidFill>
                  <a:schemeClr val="tx1"/>
                </a:solidFill>
                <a:latin typeface="Century Schoolbook" panose="02040604050505020304" pitchFamily="18" charset="0"/>
                <a:cs typeface="Arial" panose="020B0604020202020204" pitchFamily="34" charset="0"/>
              </a:defRPr>
            </a:lvl5pPr>
            <a:lvl6pPr marL="259431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3066006"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537699"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400939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E5496F-340E-42FC-AAAB-CA5DB4163710}" type="slidenum">
              <a:rPr kumimoji="0" lang="fr-FR" altLang="fr-FR" sz="1200" b="0" i="0" u="none" strike="noStrike" kern="1200" cap="none" spc="0" normalizeH="0" baseline="0" noProof="0" smtClean="0">
                <a:ln>
                  <a:noFill/>
                </a:ln>
                <a:solidFill>
                  <a:prstClr val="black"/>
                </a:solidFill>
                <a:effectLst/>
                <a:uLnTx/>
                <a:uFillTx/>
                <a:latin typeface="Century Schoolbook" panose="020406040505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fr-FR" altLang="fr-FR" sz="1200" b="0" i="0" u="none" strike="noStrike" kern="1200" cap="none" spc="0" normalizeH="0" baseline="0" noProof="0">
              <a:ln>
                <a:noFill/>
              </a:ln>
              <a:solidFill>
                <a:prstClr val="black"/>
              </a:solidFill>
              <a:effectLst/>
              <a:uLnTx/>
              <a:uFillTx/>
              <a:latin typeface="Century Schoolbook" panose="02040604050505020304" pitchFamily="18" charset="0"/>
              <a:ea typeface="+mn-ea"/>
              <a:cs typeface="Arial" panose="020B0604020202020204" pitchFamily="34" charset="0"/>
            </a:endParaRPr>
          </a:p>
        </p:txBody>
      </p:sp>
    </p:spTree>
    <p:extLst>
      <p:ext uri="{BB962C8B-B14F-4D97-AF65-F5344CB8AC3E}">
        <p14:creationId xmlns:p14="http://schemas.microsoft.com/office/powerpoint/2010/main" val="2676809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a:extLst>
              <a:ext uri="{FF2B5EF4-FFF2-40B4-BE49-F238E27FC236}">
                <a16:creationId xmlns:a16="http://schemas.microsoft.com/office/drawing/2014/main" id="{B5F39C3B-8A21-4305-8114-209B9F79B4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a:extLst>
              <a:ext uri="{FF2B5EF4-FFF2-40B4-BE49-F238E27FC236}">
                <a16:creationId xmlns:a16="http://schemas.microsoft.com/office/drawing/2014/main" id="{8DE60CCF-B6B2-4E3A-AF07-26BF36240D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0484" name="Espace réservé du numéro de diapositive 3">
            <a:extLst>
              <a:ext uri="{FF2B5EF4-FFF2-40B4-BE49-F238E27FC236}">
                <a16:creationId xmlns:a16="http://schemas.microsoft.com/office/drawing/2014/main" id="{C05D137D-1116-40C7-8D05-DEC089C771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66502" indent="-294808">
              <a:defRPr>
                <a:solidFill>
                  <a:schemeClr val="tx1"/>
                </a:solidFill>
                <a:latin typeface="Century Schoolbook" panose="02040604050505020304" pitchFamily="18" charset="0"/>
                <a:cs typeface="Arial" panose="020B0604020202020204" pitchFamily="34" charset="0"/>
              </a:defRPr>
            </a:lvl2pPr>
            <a:lvl3pPr marL="1179233" indent="-235847">
              <a:defRPr>
                <a:solidFill>
                  <a:schemeClr val="tx1"/>
                </a:solidFill>
                <a:latin typeface="Century Schoolbook" panose="02040604050505020304" pitchFamily="18" charset="0"/>
                <a:cs typeface="Arial" panose="020B0604020202020204" pitchFamily="34" charset="0"/>
              </a:defRPr>
            </a:lvl3pPr>
            <a:lvl4pPr marL="1650926" indent="-235847">
              <a:defRPr>
                <a:solidFill>
                  <a:schemeClr val="tx1"/>
                </a:solidFill>
                <a:latin typeface="Century Schoolbook" panose="02040604050505020304" pitchFamily="18" charset="0"/>
                <a:cs typeface="Arial" panose="020B0604020202020204" pitchFamily="34" charset="0"/>
              </a:defRPr>
            </a:lvl4pPr>
            <a:lvl5pPr marL="2122620" indent="-235847">
              <a:defRPr>
                <a:solidFill>
                  <a:schemeClr val="tx1"/>
                </a:solidFill>
                <a:latin typeface="Century Schoolbook" panose="02040604050505020304" pitchFamily="18" charset="0"/>
                <a:cs typeface="Arial" panose="020B0604020202020204" pitchFamily="34" charset="0"/>
              </a:defRPr>
            </a:lvl5pPr>
            <a:lvl6pPr marL="259431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3066006"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537699"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400939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E5496F-340E-42FC-AAAB-CA5DB4163710}" type="slidenum">
              <a:rPr kumimoji="0" lang="fr-FR" altLang="fr-FR" sz="1200" b="0" i="0" u="none" strike="noStrike" kern="1200" cap="none" spc="0" normalizeH="0" baseline="0" noProof="0" smtClean="0">
                <a:ln>
                  <a:noFill/>
                </a:ln>
                <a:solidFill>
                  <a:prstClr val="black"/>
                </a:solidFill>
                <a:effectLst/>
                <a:uLnTx/>
                <a:uFillTx/>
                <a:latin typeface="Century Schoolbook" panose="020406040505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r-FR" altLang="fr-FR" sz="1200" b="0" i="0" u="none" strike="noStrike" kern="1200" cap="none" spc="0" normalizeH="0" baseline="0" noProof="0">
              <a:ln>
                <a:noFill/>
              </a:ln>
              <a:solidFill>
                <a:prstClr val="black"/>
              </a:solidFill>
              <a:effectLst/>
              <a:uLnTx/>
              <a:uFillTx/>
              <a:latin typeface="Century Schoolbook" panose="02040604050505020304" pitchFamily="18" charset="0"/>
              <a:ea typeface="+mn-ea"/>
              <a:cs typeface="Arial" panose="020B0604020202020204" pitchFamily="34" charset="0"/>
            </a:endParaRPr>
          </a:p>
        </p:txBody>
      </p:sp>
    </p:spTree>
    <p:extLst>
      <p:ext uri="{BB962C8B-B14F-4D97-AF65-F5344CB8AC3E}">
        <p14:creationId xmlns:p14="http://schemas.microsoft.com/office/powerpoint/2010/main" val="1447127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a:extLst>
              <a:ext uri="{FF2B5EF4-FFF2-40B4-BE49-F238E27FC236}">
                <a16:creationId xmlns:a16="http://schemas.microsoft.com/office/drawing/2014/main" id="{B5F39C3B-8A21-4305-8114-209B9F79B4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a:extLst>
              <a:ext uri="{FF2B5EF4-FFF2-40B4-BE49-F238E27FC236}">
                <a16:creationId xmlns:a16="http://schemas.microsoft.com/office/drawing/2014/main" id="{8DE60CCF-B6B2-4E3A-AF07-26BF36240D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0484" name="Espace réservé du numéro de diapositive 3">
            <a:extLst>
              <a:ext uri="{FF2B5EF4-FFF2-40B4-BE49-F238E27FC236}">
                <a16:creationId xmlns:a16="http://schemas.microsoft.com/office/drawing/2014/main" id="{C05D137D-1116-40C7-8D05-DEC089C771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66502" indent="-294808">
              <a:defRPr>
                <a:solidFill>
                  <a:schemeClr val="tx1"/>
                </a:solidFill>
                <a:latin typeface="Century Schoolbook" panose="02040604050505020304" pitchFamily="18" charset="0"/>
                <a:cs typeface="Arial" panose="020B0604020202020204" pitchFamily="34" charset="0"/>
              </a:defRPr>
            </a:lvl2pPr>
            <a:lvl3pPr marL="1179233" indent="-235847">
              <a:defRPr>
                <a:solidFill>
                  <a:schemeClr val="tx1"/>
                </a:solidFill>
                <a:latin typeface="Century Schoolbook" panose="02040604050505020304" pitchFamily="18" charset="0"/>
                <a:cs typeface="Arial" panose="020B0604020202020204" pitchFamily="34" charset="0"/>
              </a:defRPr>
            </a:lvl3pPr>
            <a:lvl4pPr marL="1650926" indent="-235847">
              <a:defRPr>
                <a:solidFill>
                  <a:schemeClr val="tx1"/>
                </a:solidFill>
                <a:latin typeface="Century Schoolbook" panose="02040604050505020304" pitchFamily="18" charset="0"/>
                <a:cs typeface="Arial" panose="020B0604020202020204" pitchFamily="34" charset="0"/>
              </a:defRPr>
            </a:lvl4pPr>
            <a:lvl5pPr marL="2122620" indent="-235847">
              <a:defRPr>
                <a:solidFill>
                  <a:schemeClr val="tx1"/>
                </a:solidFill>
                <a:latin typeface="Century Schoolbook" panose="02040604050505020304" pitchFamily="18" charset="0"/>
                <a:cs typeface="Arial" panose="020B0604020202020204" pitchFamily="34" charset="0"/>
              </a:defRPr>
            </a:lvl5pPr>
            <a:lvl6pPr marL="259431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3066006"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537699"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400939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E5496F-340E-42FC-AAAB-CA5DB4163710}" type="slidenum">
              <a:rPr kumimoji="0" lang="fr-FR" altLang="fr-FR" sz="1200" b="0" i="0" u="none" strike="noStrike" kern="1200" cap="none" spc="0" normalizeH="0" baseline="0" noProof="0" smtClean="0">
                <a:ln>
                  <a:noFill/>
                </a:ln>
                <a:solidFill>
                  <a:prstClr val="black"/>
                </a:solidFill>
                <a:effectLst/>
                <a:uLnTx/>
                <a:uFillTx/>
                <a:latin typeface="Century Schoolbook" panose="020406040505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fr-FR" altLang="fr-FR" sz="1200" b="0" i="0" u="none" strike="noStrike" kern="1200" cap="none" spc="0" normalizeH="0" baseline="0" noProof="0">
              <a:ln>
                <a:noFill/>
              </a:ln>
              <a:solidFill>
                <a:prstClr val="black"/>
              </a:solidFill>
              <a:effectLst/>
              <a:uLnTx/>
              <a:uFillTx/>
              <a:latin typeface="Century Schoolbook" panose="02040604050505020304" pitchFamily="18" charset="0"/>
              <a:ea typeface="+mn-ea"/>
              <a:cs typeface="Arial" panose="020B0604020202020204" pitchFamily="34" charset="0"/>
            </a:endParaRPr>
          </a:p>
        </p:txBody>
      </p:sp>
    </p:spTree>
    <p:extLst>
      <p:ext uri="{BB962C8B-B14F-4D97-AF65-F5344CB8AC3E}">
        <p14:creationId xmlns:p14="http://schemas.microsoft.com/office/powerpoint/2010/main" val="1845118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a:extLst>
              <a:ext uri="{FF2B5EF4-FFF2-40B4-BE49-F238E27FC236}">
                <a16:creationId xmlns:a16="http://schemas.microsoft.com/office/drawing/2014/main" id="{B5F39C3B-8A21-4305-8114-209B9F79B4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a:extLst>
              <a:ext uri="{FF2B5EF4-FFF2-40B4-BE49-F238E27FC236}">
                <a16:creationId xmlns:a16="http://schemas.microsoft.com/office/drawing/2014/main" id="{8DE60CCF-B6B2-4E3A-AF07-26BF36240D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0484" name="Espace réservé du numéro de diapositive 3">
            <a:extLst>
              <a:ext uri="{FF2B5EF4-FFF2-40B4-BE49-F238E27FC236}">
                <a16:creationId xmlns:a16="http://schemas.microsoft.com/office/drawing/2014/main" id="{C05D137D-1116-40C7-8D05-DEC089C771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66502" indent="-294808">
              <a:defRPr>
                <a:solidFill>
                  <a:schemeClr val="tx1"/>
                </a:solidFill>
                <a:latin typeface="Century Schoolbook" panose="02040604050505020304" pitchFamily="18" charset="0"/>
                <a:cs typeface="Arial" panose="020B0604020202020204" pitchFamily="34" charset="0"/>
              </a:defRPr>
            </a:lvl2pPr>
            <a:lvl3pPr marL="1179233" indent="-235847">
              <a:defRPr>
                <a:solidFill>
                  <a:schemeClr val="tx1"/>
                </a:solidFill>
                <a:latin typeface="Century Schoolbook" panose="02040604050505020304" pitchFamily="18" charset="0"/>
                <a:cs typeface="Arial" panose="020B0604020202020204" pitchFamily="34" charset="0"/>
              </a:defRPr>
            </a:lvl3pPr>
            <a:lvl4pPr marL="1650926" indent="-235847">
              <a:defRPr>
                <a:solidFill>
                  <a:schemeClr val="tx1"/>
                </a:solidFill>
                <a:latin typeface="Century Schoolbook" panose="02040604050505020304" pitchFamily="18" charset="0"/>
                <a:cs typeface="Arial" panose="020B0604020202020204" pitchFamily="34" charset="0"/>
              </a:defRPr>
            </a:lvl4pPr>
            <a:lvl5pPr marL="2122620" indent="-235847">
              <a:defRPr>
                <a:solidFill>
                  <a:schemeClr val="tx1"/>
                </a:solidFill>
                <a:latin typeface="Century Schoolbook" panose="02040604050505020304" pitchFamily="18" charset="0"/>
                <a:cs typeface="Arial" panose="020B0604020202020204" pitchFamily="34" charset="0"/>
              </a:defRPr>
            </a:lvl5pPr>
            <a:lvl6pPr marL="259431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3066006"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537699"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400939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E5496F-340E-42FC-AAAB-CA5DB4163710}" type="slidenum">
              <a:rPr kumimoji="0" lang="fr-FR" altLang="fr-FR" sz="1200" b="0" i="0" u="none" strike="noStrike" kern="1200" cap="none" spc="0" normalizeH="0" baseline="0" noProof="0" smtClean="0">
                <a:ln>
                  <a:noFill/>
                </a:ln>
                <a:solidFill>
                  <a:prstClr val="black"/>
                </a:solidFill>
                <a:effectLst/>
                <a:uLnTx/>
                <a:uFillTx/>
                <a:latin typeface="Century Schoolbook" panose="020406040505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fr-FR" altLang="fr-FR" sz="1200" b="0" i="0" u="none" strike="noStrike" kern="1200" cap="none" spc="0" normalizeH="0" baseline="0" noProof="0">
              <a:ln>
                <a:noFill/>
              </a:ln>
              <a:solidFill>
                <a:prstClr val="black"/>
              </a:solidFill>
              <a:effectLst/>
              <a:uLnTx/>
              <a:uFillTx/>
              <a:latin typeface="Century Schoolbook" panose="02040604050505020304" pitchFamily="18" charset="0"/>
              <a:ea typeface="+mn-ea"/>
              <a:cs typeface="Arial" panose="020B0604020202020204" pitchFamily="34" charset="0"/>
            </a:endParaRPr>
          </a:p>
        </p:txBody>
      </p:sp>
    </p:spTree>
    <p:extLst>
      <p:ext uri="{BB962C8B-B14F-4D97-AF65-F5344CB8AC3E}">
        <p14:creationId xmlns:p14="http://schemas.microsoft.com/office/powerpoint/2010/main" val="181414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a:extLst>
              <a:ext uri="{FF2B5EF4-FFF2-40B4-BE49-F238E27FC236}">
                <a16:creationId xmlns:a16="http://schemas.microsoft.com/office/drawing/2014/main" id="{B5F39C3B-8A21-4305-8114-209B9F79B4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a:extLst>
              <a:ext uri="{FF2B5EF4-FFF2-40B4-BE49-F238E27FC236}">
                <a16:creationId xmlns:a16="http://schemas.microsoft.com/office/drawing/2014/main" id="{8DE60CCF-B6B2-4E3A-AF07-26BF36240D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0484" name="Espace réservé du numéro de diapositive 3">
            <a:extLst>
              <a:ext uri="{FF2B5EF4-FFF2-40B4-BE49-F238E27FC236}">
                <a16:creationId xmlns:a16="http://schemas.microsoft.com/office/drawing/2014/main" id="{C05D137D-1116-40C7-8D05-DEC089C771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66502" indent="-294808">
              <a:defRPr>
                <a:solidFill>
                  <a:schemeClr val="tx1"/>
                </a:solidFill>
                <a:latin typeface="Century Schoolbook" panose="02040604050505020304" pitchFamily="18" charset="0"/>
                <a:cs typeface="Arial" panose="020B0604020202020204" pitchFamily="34" charset="0"/>
              </a:defRPr>
            </a:lvl2pPr>
            <a:lvl3pPr marL="1179233" indent="-235847">
              <a:defRPr>
                <a:solidFill>
                  <a:schemeClr val="tx1"/>
                </a:solidFill>
                <a:latin typeface="Century Schoolbook" panose="02040604050505020304" pitchFamily="18" charset="0"/>
                <a:cs typeface="Arial" panose="020B0604020202020204" pitchFamily="34" charset="0"/>
              </a:defRPr>
            </a:lvl3pPr>
            <a:lvl4pPr marL="1650926" indent="-235847">
              <a:defRPr>
                <a:solidFill>
                  <a:schemeClr val="tx1"/>
                </a:solidFill>
                <a:latin typeface="Century Schoolbook" panose="02040604050505020304" pitchFamily="18" charset="0"/>
                <a:cs typeface="Arial" panose="020B0604020202020204" pitchFamily="34" charset="0"/>
              </a:defRPr>
            </a:lvl4pPr>
            <a:lvl5pPr marL="2122620" indent="-235847">
              <a:defRPr>
                <a:solidFill>
                  <a:schemeClr val="tx1"/>
                </a:solidFill>
                <a:latin typeface="Century Schoolbook" panose="02040604050505020304" pitchFamily="18" charset="0"/>
                <a:cs typeface="Arial" panose="020B0604020202020204" pitchFamily="34" charset="0"/>
              </a:defRPr>
            </a:lvl5pPr>
            <a:lvl6pPr marL="259431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3066006"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537699"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400939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E5496F-340E-42FC-AAAB-CA5DB4163710}" type="slidenum">
              <a:rPr kumimoji="0" lang="fr-FR" altLang="fr-FR" sz="1200" b="0" i="0" u="none" strike="noStrike" kern="1200" cap="none" spc="0" normalizeH="0" baseline="0" noProof="0" smtClean="0">
                <a:ln>
                  <a:noFill/>
                </a:ln>
                <a:solidFill>
                  <a:prstClr val="black"/>
                </a:solidFill>
                <a:effectLst/>
                <a:uLnTx/>
                <a:uFillTx/>
                <a:latin typeface="Century Schoolbook" panose="020406040505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fr-FR" altLang="fr-FR" sz="1200" b="0" i="0" u="none" strike="noStrike" kern="1200" cap="none" spc="0" normalizeH="0" baseline="0" noProof="0">
              <a:ln>
                <a:noFill/>
              </a:ln>
              <a:solidFill>
                <a:prstClr val="black"/>
              </a:solidFill>
              <a:effectLst/>
              <a:uLnTx/>
              <a:uFillTx/>
              <a:latin typeface="Century Schoolbook" panose="02040604050505020304" pitchFamily="18" charset="0"/>
              <a:ea typeface="+mn-ea"/>
              <a:cs typeface="Arial" panose="020B0604020202020204" pitchFamily="34" charset="0"/>
            </a:endParaRPr>
          </a:p>
        </p:txBody>
      </p:sp>
    </p:spTree>
    <p:extLst>
      <p:ext uri="{BB962C8B-B14F-4D97-AF65-F5344CB8AC3E}">
        <p14:creationId xmlns:p14="http://schemas.microsoft.com/office/powerpoint/2010/main" val="1229995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a:extLst>
              <a:ext uri="{FF2B5EF4-FFF2-40B4-BE49-F238E27FC236}">
                <a16:creationId xmlns:a16="http://schemas.microsoft.com/office/drawing/2014/main" id="{B5F39C3B-8A21-4305-8114-209B9F79B4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a:extLst>
              <a:ext uri="{FF2B5EF4-FFF2-40B4-BE49-F238E27FC236}">
                <a16:creationId xmlns:a16="http://schemas.microsoft.com/office/drawing/2014/main" id="{8DE60CCF-B6B2-4E3A-AF07-26BF36240D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0484" name="Espace réservé du numéro de diapositive 3">
            <a:extLst>
              <a:ext uri="{FF2B5EF4-FFF2-40B4-BE49-F238E27FC236}">
                <a16:creationId xmlns:a16="http://schemas.microsoft.com/office/drawing/2014/main" id="{C05D137D-1116-40C7-8D05-DEC089C771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66502" indent="-294808">
              <a:defRPr>
                <a:solidFill>
                  <a:schemeClr val="tx1"/>
                </a:solidFill>
                <a:latin typeface="Century Schoolbook" panose="02040604050505020304" pitchFamily="18" charset="0"/>
                <a:cs typeface="Arial" panose="020B0604020202020204" pitchFamily="34" charset="0"/>
              </a:defRPr>
            </a:lvl2pPr>
            <a:lvl3pPr marL="1179233" indent="-235847">
              <a:defRPr>
                <a:solidFill>
                  <a:schemeClr val="tx1"/>
                </a:solidFill>
                <a:latin typeface="Century Schoolbook" panose="02040604050505020304" pitchFamily="18" charset="0"/>
                <a:cs typeface="Arial" panose="020B0604020202020204" pitchFamily="34" charset="0"/>
              </a:defRPr>
            </a:lvl3pPr>
            <a:lvl4pPr marL="1650926" indent="-235847">
              <a:defRPr>
                <a:solidFill>
                  <a:schemeClr val="tx1"/>
                </a:solidFill>
                <a:latin typeface="Century Schoolbook" panose="02040604050505020304" pitchFamily="18" charset="0"/>
                <a:cs typeface="Arial" panose="020B0604020202020204" pitchFamily="34" charset="0"/>
              </a:defRPr>
            </a:lvl4pPr>
            <a:lvl5pPr marL="2122620" indent="-235847">
              <a:defRPr>
                <a:solidFill>
                  <a:schemeClr val="tx1"/>
                </a:solidFill>
                <a:latin typeface="Century Schoolbook" panose="02040604050505020304" pitchFamily="18" charset="0"/>
                <a:cs typeface="Arial" panose="020B0604020202020204" pitchFamily="34" charset="0"/>
              </a:defRPr>
            </a:lvl5pPr>
            <a:lvl6pPr marL="259431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3066006"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537699"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4009393" indent="-23584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E5496F-340E-42FC-AAAB-CA5DB4163710}" type="slidenum">
              <a:rPr kumimoji="0" lang="fr-FR" altLang="fr-FR" sz="1200" b="0" i="0" u="none" strike="noStrike" kern="1200" cap="none" spc="0" normalizeH="0" baseline="0" noProof="0" smtClean="0">
                <a:ln>
                  <a:noFill/>
                </a:ln>
                <a:solidFill>
                  <a:prstClr val="black"/>
                </a:solidFill>
                <a:effectLst/>
                <a:uLnTx/>
                <a:uFillTx/>
                <a:latin typeface="Century Schoolbook" panose="020406040505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fr-FR" altLang="fr-FR" sz="1200" b="0" i="0" u="none" strike="noStrike" kern="1200" cap="none" spc="0" normalizeH="0" baseline="0" noProof="0">
              <a:ln>
                <a:noFill/>
              </a:ln>
              <a:solidFill>
                <a:prstClr val="black"/>
              </a:solidFill>
              <a:effectLst/>
              <a:uLnTx/>
              <a:uFillTx/>
              <a:latin typeface="Century Schoolbook" panose="02040604050505020304" pitchFamily="18" charset="0"/>
              <a:ea typeface="+mn-ea"/>
              <a:cs typeface="Arial" panose="020B0604020202020204" pitchFamily="34" charset="0"/>
            </a:endParaRPr>
          </a:p>
        </p:txBody>
      </p:sp>
    </p:spTree>
    <p:extLst>
      <p:ext uri="{BB962C8B-B14F-4D97-AF65-F5344CB8AC3E}">
        <p14:creationId xmlns:p14="http://schemas.microsoft.com/office/powerpoint/2010/main" val="1979812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A156933C-6087-4060-B416-A2551DC0C4DE}" type="datetimeFigureOut">
              <a:rPr lang="fr-FR" smtClean="0"/>
              <a:t>13/01/2022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885756-4921-47AB-8345-3F9173AD25CD}" type="slidenum">
              <a:rPr lang="fr-FR" smtClean="0"/>
              <a:t>‹N°›</a:t>
            </a:fld>
            <a:endParaRPr lang="fr-FR"/>
          </a:p>
        </p:txBody>
      </p:sp>
    </p:spTree>
    <p:extLst>
      <p:ext uri="{BB962C8B-B14F-4D97-AF65-F5344CB8AC3E}">
        <p14:creationId xmlns:p14="http://schemas.microsoft.com/office/powerpoint/2010/main" val="989667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156933C-6087-4060-B416-A2551DC0C4DE}" type="datetimeFigureOut">
              <a:rPr lang="fr-FR" smtClean="0"/>
              <a:t>13/01/2022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885756-4921-47AB-8345-3F9173AD25CD}" type="slidenum">
              <a:rPr lang="fr-FR" smtClean="0"/>
              <a:t>‹N°›</a:t>
            </a:fld>
            <a:endParaRPr lang="fr-FR"/>
          </a:p>
        </p:txBody>
      </p:sp>
    </p:spTree>
    <p:extLst>
      <p:ext uri="{BB962C8B-B14F-4D97-AF65-F5344CB8AC3E}">
        <p14:creationId xmlns:p14="http://schemas.microsoft.com/office/powerpoint/2010/main" val="4265425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156933C-6087-4060-B416-A2551DC0C4DE}" type="datetimeFigureOut">
              <a:rPr lang="fr-FR" smtClean="0"/>
              <a:t>13/01/2022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885756-4921-47AB-8345-3F9173AD25CD}" type="slidenum">
              <a:rPr lang="fr-FR" smtClean="0"/>
              <a:t>‹N°›</a:t>
            </a:fld>
            <a:endParaRPr lang="fr-FR"/>
          </a:p>
        </p:txBody>
      </p:sp>
    </p:spTree>
    <p:extLst>
      <p:ext uri="{BB962C8B-B14F-4D97-AF65-F5344CB8AC3E}">
        <p14:creationId xmlns:p14="http://schemas.microsoft.com/office/powerpoint/2010/main" val="1753953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pic>
        <p:nvPicPr>
          <p:cNvPr id="4" name="Image 3">
            <a:extLst>
              <a:ext uri="{FF2B5EF4-FFF2-40B4-BE49-F238E27FC236}">
                <a16:creationId xmlns:a16="http://schemas.microsoft.com/office/drawing/2014/main" id="{ED273A90-C1EF-4399-A28E-26F0137E9BED}"/>
              </a:ext>
            </a:extLst>
          </p:cNvPr>
          <p:cNvPicPr>
            <a:picLocks noChangeAspect="1"/>
          </p:cNvPicPr>
          <p:nvPr userDrawn="1"/>
        </p:nvPicPr>
        <p:blipFill rotWithShape="1">
          <a:blip r:embed="rId2"/>
          <a:srcRect r="50147" b="50000"/>
          <a:stretch/>
        </p:blipFill>
        <p:spPr>
          <a:xfrm>
            <a:off x="6843288" y="3765029"/>
            <a:ext cx="2300713" cy="3092972"/>
          </a:xfrm>
          <a:prstGeom prst="rect">
            <a:avLst/>
          </a:prstGeom>
        </p:spPr>
      </p:pic>
    </p:spTree>
    <p:extLst>
      <p:ext uri="{BB962C8B-B14F-4D97-AF65-F5344CB8AC3E}">
        <p14:creationId xmlns:p14="http://schemas.microsoft.com/office/powerpoint/2010/main" val="4135311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24F75B-406D-4C9B-BB31-30A1A7D694AC}"/>
              </a:ext>
            </a:extLst>
          </p:cNvPr>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957670CE-B8B0-47FF-A707-2F71BEEC6468}"/>
              </a:ext>
            </a:extLst>
          </p:cNvPr>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A9D261E3-4647-4849-A51A-480B5812D147}"/>
              </a:ext>
            </a:extLst>
          </p:cNvPr>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57442765-5EFF-4A34-8594-4312EA73FEF8}"/>
              </a:ext>
            </a:extLst>
          </p:cNvPr>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Connecteur droit 9">
            <a:extLst>
              <a:ext uri="{FF2B5EF4-FFF2-40B4-BE49-F238E27FC236}">
                <a16:creationId xmlns:a16="http://schemas.microsoft.com/office/drawing/2014/main" id="{55810632-6154-476A-BEC0-719F57C24D31}"/>
              </a:ext>
            </a:extLst>
          </p:cNvPr>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Connecteur droit 10">
            <a:extLst>
              <a:ext uri="{FF2B5EF4-FFF2-40B4-BE49-F238E27FC236}">
                <a16:creationId xmlns:a16="http://schemas.microsoft.com/office/drawing/2014/main" id="{FAEAAC2A-73BD-4C34-83E5-FA8790FD4EE1}"/>
              </a:ext>
            </a:extLst>
          </p:cNvPr>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2" name="Connecteur droit 11">
            <a:extLst>
              <a:ext uri="{FF2B5EF4-FFF2-40B4-BE49-F238E27FC236}">
                <a16:creationId xmlns:a16="http://schemas.microsoft.com/office/drawing/2014/main" id="{A68A21DA-A697-459B-B5E8-E70E2B6EE03D}"/>
              </a:ext>
            </a:extLst>
          </p:cNvPr>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3" name="Connecteur droit 12">
            <a:extLst>
              <a:ext uri="{FF2B5EF4-FFF2-40B4-BE49-F238E27FC236}">
                <a16:creationId xmlns:a16="http://schemas.microsoft.com/office/drawing/2014/main" id="{EA408174-ED96-4B30-9336-22DD9EEF9CFA}"/>
              </a:ext>
            </a:extLst>
          </p:cNvPr>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4" name="Connecteur droit 13">
            <a:extLst>
              <a:ext uri="{FF2B5EF4-FFF2-40B4-BE49-F238E27FC236}">
                <a16:creationId xmlns:a16="http://schemas.microsoft.com/office/drawing/2014/main" id="{F255BAED-204A-4DFF-8E2F-80345D5AF45E}"/>
              </a:ext>
            </a:extLst>
          </p:cNvPr>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5" name="Connecteur droit 14">
            <a:extLst>
              <a:ext uri="{FF2B5EF4-FFF2-40B4-BE49-F238E27FC236}">
                <a16:creationId xmlns:a16="http://schemas.microsoft.com/office/drawing/2014/main" id="{87A8401D-E787-48FA-B841-3E96AE2A125A}"/>
              </a:ext>
            </a:extLst>
          </p:cNvPr>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6" name="Rectangle 15">
            <a:extLst>
              <a:ext uri="{FF2B5EF4-FFF2-40B4-BE49-F238E27FC236}">
                <a16:creationId xmlns:a16="http://schemas.microsoft.com/office/drawing/2014/main" id="{EC85A966-C17B-40CD-A4F0-5DF6557E9104}"/>
              </a:ext>
            </a:extLst>
          </p:cNvPr>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Ellipse 16">
            <a:extLst>
              <a:ext uri="{FF2B5EF4-FFF2-40B4-BE49-F238E27FC236}">
                <a16:creationId xmlns:a16="http://schemas.microsoft.com/office/drawing/2014/main" id="{1EC52945-6030-462E-B79A-20376C9302C5}"/>
              </a:ext>
            </a:extLst>
          </p:cNvPr>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Ellipse 17">
            <a:extLst>
              <a:ext uri="{FF2B5EF4-FFF2-40B4-BE49-F238E27FC236}">
                <a16:creationId xmlns:a16="http://schemas.microsoft.com/office/drawing/2014/main" id="{63984E66-36F1-41D3-A1F1-C805AD85C7D5}"/>
              </a:ext>
            </a:extLst>
          </p:cNvPr>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Ellipse 18">
            <a:extLst>
              <a:ext uri="{FF2B5EF4-FFF2-40B4-BE49-F238E27FC236}">
                <a16:creationId xmlns:a16="http://schemas.microsoft.com/office/drawing/2014/main" id="{87909A41-5BAD-4F20-ACAD-43D27CCC91FF}"/>
              </a:ext>
            </a:extLst>
          </p:cNvPr>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Ellipse 19">
            <a:extLst>
              <a:ext uri="{FF2B5EF4-FFF2-40B4-BE49-F238E27FC236}">
                <a16:creationId xmlns:a16="http://schemas.microsoft.com/office/drawing/2014/main" id="{C3AEBA94-033A-40B6-BC33-EBBF3D47FBF2}"/>
              </a:ext>
            </a:extLst>
          </p:cNvPr>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Ellipse 20">
            <a:extLst>
              <a:ext uri="{FF2B5EF4-FFF2-40B4-BE49-F238E27FC236}">
                <a16:creationId xmlns:a16="http://schemas.microsoft.com/office/drawing/2014/main" id="{A39F7DD4-A59B-4791-93AD-9B9D48F1E7D5}"/>
              </a:ext>
            </a:extLst>
          </p:cNvPr>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re 7"/>
          <p:cNvSpPr>
            <a:spLocks noGrp="1"/>
          </p:cNvSpPr>
          <p:nvPr>
            <p:ph type="ctrTitle"/>
          </p:nvPr>
        </p:nvSpPr>
        <p:spPr>
          <a:xfrm>
            <a:off x="2286000" y="3124200"/>
            <a:ext cx="6172200" cy="1894362"/>
          </a:xfrm>
        </p:spPr>
        <p:txBody>
          <a:bodyPr/>
          <a:lstStyle>
            <a:lvl1pPr>
              <a:defRPr b="1"/>
            </a:lvl1pPr>
          </a:lstStyle>
          <a:p>
            <a:r>
              <a:rPr lang="fr-FR"/>
              <a:t>Modifiez le style du titre</a:t>
            </a:r>
            <a:endParaRPr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Modifiez le style des sous-titres du masque</a:t>
            </a:r>
            <a:endParaRPr lang="en-US"/>
          </a:p>
        </p:txBody>
      </p:sp>
      <p:sp>
        <p:nvSpPr>
          <p:cNvPr id="22" name="Espace réservé de la date 27">
            <a:extLst>
              <a:ext uri="{FF2B5EF4-FFF2-40B4-BE49-F238E27FC236}">
                <a16:creationId xmlns:a16="http://schemas.microsoft.com/office/drawing/2014/main" id="{A1DA712D-F75D-4659-B118-CA8223102370}"/>
              </a:ext>
            </a:extLst>
          </p:cNvPr>
          <p:cNvSpPr>
            <a:spLocks noGrp="1"/>
          </p:cNvSpPr>
          <p:nvPr>
            <p:ph type="dt" sz="half" idx="10"/>
          </p:nvPr>
        </p:nvSpPr>
        <p:spPr bwMode="auto">
          <a:xfrm rot="5400000">
            <a:off x="7764463" y="1174750"/>
            <a:ext cx="2286000" cy="381000"/>
          </a:xfrm>
        </p:spPr>
        <p:txBody>
          <a:bodyPr/>
          <a:lstStyle>
            <a:lvl1pPr>
              <a:defRPr/>
            </a:lvl1pPr>
          </a:lstStyle>
          <a:p>
            <a:pPr>
              <a:defRPr/>
            </a:pPr>
            <a:fld id="{97F5792E-8771-43AF-A695-FE1FA43DC66F}" type="datetime1">
              <a:rPr lang="fr-FR"/>
              <a:pPr>
                <a:defRPr/>
              </a:pPr>
              <a:t>13/01/2022</a:t>
            </a:fld>
            <a:endParaRPr lang="fr-FR" dirty="0"/>
          </a:p>
        </p:txBody>
      </p:sp>
      <p:sp>
        <p:nvSpPr>
          <p:cNvPr id="23" name="Espace réservé du pied de page 16">
            <a:extLst>
              <a:ext uri="{FF2B5EF4-FFF2-40B4-BE49-F238E27FC236}">
                <a16:creationId xmlns:a16="http://schemas.microsoft.com/office/drawing/2014/main" id="{03FBD090-B74D-4ECC-B49C-D119824D88FE}"/>
              </a:ext>
            </a:extLst>
          </p:cNvPr>
          <p:cNvSpPr>
            <a:spLocks noGrp="1"/>
          </p:cNvSpPr>
          <p:nvPr>
            <p:ph type="ftr" sz="quarter" idx="11"/>
          </p:nvPr>
        </p:nvSpPr>
        <p:spPr bwMode="auto">
          <a:xfrm rot="5400000">
            <a:off x="7077076" y="4181475"/>
            <a:ext cx="3657600" cy="384175"/>
          </a:xfrm>
        </p:spPr>
        <p:txBody>
          <a:bodyPr/>
          <a:lstStyle>
            <a:lvl1pPr>
              <a:defRPr/>
            </a:lvl1pPr>
          </a:lstStyle>
          <a:p>
            <a:pPr>
              <a:defRPr/>
            </a:pPr>
            <a:endParaRPr lang="fr-FR"/>
          </a:p>
        </p:txBody>
      </p:sp>
      <p:sp>
        <p:nvSpPr>
          <p:cNvPr id="24" name="Espace réservé du numéro de diapositive 28">
            <a:extLst>
              <a:ext uri="{FF2B5EF4-FFF2-40B4-BE49-F238E27FC236}">
                <a16:creationId xmlns:a16="http://schemas.microsoft.com/office/drawing/2014/main" id="{273DC6F9-182A-4199-82E6-3AF680D640A5}"/>
              </a:ext>
            </a:extLst>
          </p:cNvPr>
          <p:cNvSpPr>
            <a:spLocks noGrp="1"/>
          </p:cNvSpPr>
          <p:nvPr>
            <p:ph type="sldNum" sz="quarter" idx="12"/>
          </p:nvPr>
        </p:nvSpPr>
        <p:spPr bwMode="auto">
          <a:xfrm>
            <a:off x="1325563" y="4929188"/>
            <a:ext cx="609600" cy="517525"/>
          </a:xfrm>
        </p:spPr>
        <p:txBody>
          <a:bodyPr/>
          <a:lstStyle>
            <a:lvl1pPr>
              <a:defRPr/>
            </a:lvl1pPr>
          </a:lstStyle>
          <a:p>
            <a:pPr>
              <a:defRPr/>
            </a:pPr>
            <a:fld id="{14579E90-52CD-4952-BC42-3C62A4AD3285}" type="slidenum">
              <a:rPr lang="fr-FR" altLang="fr-FR"/>
              <a:pPr>
                <a:defRPr/>
              </a:pPr>
              <a:t>‹N°›</a:t>
            </a:fld>
            <a:endParaRPr lang="fr-FR" altLang="fr-FR" dirty="0"/>
          </a:p>
        </p:txBody>
      </p:sp>
    </p:spTree>
    <p:extLst>
      <p:ext uri="{BB962C8B-B14F-4D97-AF65-F5344CB8AC3E}">
        <p14:creationId xmlns:p14="http://schemas.microsoft.com/office/powerpoint/2010/main" val="246882903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8" name="Espace réservé du contenu 7"/>
          <p:cNvSpPr>
            <a:spLocks noGrp="1"/>
          </p:cNvSpPr>
          <p:nvPr>
            <p:ph sz="quarter" idx="1"/>
          </p:nvPr>
        </p:nvSpPr>
        <p:spPr>
          <a:xfrm>
            <a:off x="457200" y="1600200"/>
            <a:ext cx="7467600" cy="487375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6">
            <a:extLst>
              <a:ext uri="{FF2B5EF4-FFF2-40B4-BE49-F238E27FC236}">
                <a16:creationId xmlns:a16="http://schemas.microsoft.com/office/drawing/2014/main" id="{8CE1F595-DB0A-4A51-945B-5FD023A42008}"/>
              </a:ext>
            </a:extLst>
          </p:cNvPr>
          <p:cNvSpPr>
            <a:spLocks noGrp="1"/>
          </p:cNvSpPr>
          <p:nvPr>
            <p:ph type="dt" sz="half" idx="10"/>
          </p:nvPr>
        </p:nvSpPr>
        <p:spPr/>
        <p:txBody>
          <a:bodyPr rtlCol="0"/>
          <a:lstStyle>
            <a:lvl1pPr>
              <a:defRPr/>
            </a:lvl1pPr>
          </a:lstStyle>
          <a:p>
            <a:pPr>
              <a:defRPr/>
            </a:pPr>
            <a:fld id="{96258F7A-65BA-45AE-BB7B-35DF71BA2B6F}" type="datetime1">
              <a:rPr lang="fr-FR"/>
              <a:pPr>
                <a:defRPr/>
              </a:pPr>
              <a:t>13/01/2022</a:t>
            </a:fld>
            <a:endParaRPr lang="fr-FR" dirty="0"/>
          </a:p>
        </p:txBody>
      </p:sp>
      <p:sp>
        <p:nvSpPr>
          <p:cNvPr id="5" name="Espace réservé du numéro de diapositive 8">
            <a:extLst>
              <a:ext uri="{FF2B5EF4-FFF2-40B4-BE49-F238E27FC236}">
                <a16:creationId xmlns:a16="http://schemas.microsoft.com/office/drawing/2014/main" id="{52BBEBA7-6D9F-42B9-BE81-DB692BC89491}"/>
              </a:ext>
            </a:extLst>
          </p:cNvPr>
          <p:cNvSpPr>
            <a:spLocks noGrp="1"/>
          </p:cNvSpPr>
          <p:nvPr>
            <p:ph type="sldNum" sz="quarter" idx="11"/>
          </p:nvPr>
        </p:nvSpPr>
        <p:spPr/>
        <p:txBody>
          <a:bodyPr/>
          <a:lstStyle>
            <a:lvl1pPr>
              <a:defRPr/>
            </a:lvl1pPr>
          </a:lstStyle>
          <a:p>
            <a:pPr>
              <a:defRPr/>
            </a:pPr>
            <a:fld id="{BD7E60B1-1592-4378-89FB-8D8C00377B26}" type="slidenum">
              <a:rPr lang="fr-FR" altLang="fr-FR"/>
              <a:pPr>
                <a:defRPr/>
              </a:pPr>
              <a:t>‹N°›</a:t>
            </a:fld>
            <a:endParaRPr lang="fr-FR" altLang="fr-FR" dirty="0"/>
          </a:p>
        </p:txBody>
      </p:sp>
      <p:sp>
        <p:nvSpPr>
          <p:cNvPr id="6" name="Espace réservé du pied de page 9">
            <a:extLst>
              <a:ext uri="{FF2B5EF4-FFF2-40B4-BE49-F238E27FC236}">
                <a16:creationId xmlns:a16="http://schemas.microsoft.com/office/drawing/2014/main" id="{EF75DD32-13E4-49F1-BB11-3BCA0B5D747F}"/>
              </a:ext>
            </a:extLst>
          </p:cNvPr>
          <p:cNvSpPr>
            <a:spLocks noGrp="1"/>
          </p:cNvSpPr>
          <p:nvPr>
            <p:ph type="ftr" sz="quarter" idx="12"/>
          </p:nvPr>
        </p:nvSpPr>
        <p:spPr/>
        <p:txBody>
          <a:bodyPr rtlCol="0"/>
          <a:lstStyle>
            <a:lvl1pPr>
              <a:defRPr/>
            </a:lvl1pPr>
          </a:lstStyle>
          <a:p>
            <a:pPr>
              <a:defRPr/>
            </a:pPr>
            <a:endParaRPr lang="fr-FR"/>
          </a:p>
        </p:txBody>
      </p:sp>
    </p:spTree>
    <p:extLst>
      <p:ext uri="{BB962C8B-B14F-4D97-AF65-F5344CB8AC3E}">
        <p14:creationId xmlns:p14="http://schemas.microsoft.com/office/powerpoint/2010/main" val="331520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64F08E-7CDA-4C8A-97CF-D8ADBE75B387}"/>
              </a:ext>
            </a:extLst>
          </p:cNvPr>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7628752F-D9AE-4C44-98D2-ED1D6005746C}"/>
              </a:ext>
            </a:extLst>
          </p:cNvPr>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B8CAF17F-3AA7-48A8-88C1-3A7F496F9A17}"/>
              </a:ext>
            </a:extLst>
          </p:cNvPr>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5297D2A5-4C3E-4F27-BE53-52AF5AEA5711}"/>
              </a:ext>
            </a:extLst>
          </p:cNvPr>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Connecteur droit 7">
            <a:extLst>
              <a:ext uri="{FF2B5EF4-FFF2-40B4-BE49-F238E27FC236}">
                <a16:creationId xmlns:a16="http://schemas.microsoft.com/office/drawing/2014/main" id="{6AA42407-A50F-4D08-B0FD-FC834FD4A83C}"/>
              </a:ext>
            </a:extLst>
          </p:cNvPr>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9" name="Connecteur droit 8">
            <a:extLst>
              <a:ext uri="{FF2B5EF4-FFF2-40B4-BE49-F238E27FC236}">
                <a16:creationId xmlns:a16="http://schemas.microsoft.com/office/drawing/2014/main" id="{76796A7B-6821-4A12-B159-7FC83CABED23}"/>
              </a:ext>
            </a:extLst>
          </p:cNvPr>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0" name="Connecteur droit 9">
            <a:extLst>
              <a:ext uri="{FF2B5EF4-FFF2-40B4-BE49-F238E27FC236}">
                <a16:creationId xmlns:a16="http://schemas.microsoft.com/office/drawing/2014/main" id="{AB3C924A-35B2-42F7-9CAE-93BD84925D4B}"/>
              </a:ext>
            </a:extLst>
          </p:cNvPr>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Connecteur droit 10">
            <a:extLst>
              <a:ext uri="{FF2B5EF4-FFF2-40B4-BE49-F238E27FC236}">
                <a16:creationId xmlns:a16="http://schemas.microsoft.com/office/drawing/2014/main" id="{71C2B3A2-13BD-4B07-A651-829B5034B021}"/>
              </a:ext>
            </a:extLst>
          </p:cNvPr>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2" name="Connecteur droit 11">
            <a:extLst>
              <a:ext uri="{FF2B5EF4-FFF2-40B4-BE49-F238E27FC236}">
                <a16:creationId xmlns:a16="http://schemas.microsoft.com/office/drawing/2014/main" id="{2239BA37-A5FF-4207-A096-F276311F7630}"/>
              </a:ext>
            </a:extLst>
          </p:cNvPr>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3" name="Rectangle 12">
            <a:extLst>
              <a:ext uri="{FF2B5EF4-FFF2-40B4-BE49-F238E27FC236}">
                <a16:creationId xmlns:a16="http://schemas.microsoft.com/office/drawing/2014/main" id="{570B37D7-939B-4F39-9347-091E86803837}"/>
              </a:ext>
            </a:extLst>
          </p:cNvPr>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Ellipse 13">
            <a:extLst>
              <a:ext uri="{FF2B5EF4-FFF2-40B4-BE49-F238E27FC236}">
                <a16:creationId xmlns:a16="http://schemas.microsoft.com/office/drawing/2014/main" id="{81A54BB4-F5E4-4FC0-8D7B-AAA45FC05E47}"/>
              </a:ext>
            </a:extLst>
          </p:cNvPr>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Ellipse 14">
            <a:extLst>
              <a:ext uri="{FF2B5EF4-FFF2-40B4-BE49-F238E27FC236}">
                <a16:creationId xmlns:a16="http://schemas.microsoft.com/office/drawing/2014/main" id="{907C3800-204F-463C-8DAA-A9076680334A}"/>
              </a:ext>
            </a:extLst>
          </p:cNvPr>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Ellipse 15">
            <a:extLst>
              <a:ext uri="{FF2B5EF4-FFF2-40B4-BE49-F238E27FC236}">
                <a16:creationId xmlns:a16="http://schemas.microsoft.com/office/drawing/2014/main" id="{EAD030C1-B0C6-4482-AE98-7A0AB6F5D215}"/>
              </a:ext>
            </a:extLst>
          </p:cNvPr>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Ellipse 16">
            <a:extLst>
              <a:ext uri="{FF2B5EF4-FFF2-40B4-BE49-F238E27FC236}">
                <a16:creationId xmlns:a16="http://schemas.microsoft.com/office/drawing/2014/main" id="{004ED189-AE1C-4550-82D0-DAE24B7FF093}"/>
              </a:ext>
            </a:extLst>
          </p:cNvPr>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Ellipse 17">
            <a:extLst>
              <a:ext uri="{FF2B5EF4-FFF2-40B4-BE49-F238E27FC236}">
                <a16:creationId xmlns:a16="http://schemas.microsoft.com/office/drawing/2014/main" id="{4E2FF7C9-17EC-4254-939E-79A866B9CE6B}"/>
              </a:ext>
            </a:extLst>
          </p:cNvPr>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Connecteur droit 18">
            <a:extLst>
              <a:ext uri="{FF2B5EF4-FFF2-40B4-BE49-F238E27FC236}">
                <a16:creationId xmlns:a16="http://schemas.microsoft.com/office/drawing/2014/main" id="{CE140257-9C08-415B-87FA-20BD9955AF8E}"/>
              </a:ext>
            </a:extLst>
          </p:cNvPr>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lang="fr-FR"/>
              <a:t>Modifiez le style du titre</a:t>
            </a:r>
            <a:endParaRPr lang="en-US"/>
          </a:p>
        </p:txBody>
      </p:sp>
      <p:sp>
        <p:nvSpPr>
          <p:cNvPr id="3" name="Espace réservé du texte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Modifiez les styles du texte du masque</a:t>
            </a:r>
          </a:p>
        </p:txBody>
      </p:sp>
      <p:sp>
        <p:nvSpPr>
          <p:cNvPr id="20" name="Espace réservé de la date 3">
            <a:extLst>
              <a:ext uri="{FF2B5EF4-FFF2-40B4-BE49-F238E27FC236}">
                <a16:creationId xmlns:a16="http://schemas.microsoft.com/office/drawing/2014/main" id="{1D699453-394E-4D99-ABF4-A746AC651C00}"/>
              </a:ext>
            </a:extLst>
          </p:cNvPr>
          <p:cNvSpPr>
            <a:spLocks noGrp="1"/>
          </p:cNvSpPr>
          <p:nvPr>
            <p:ph type="dt" sz="half" idx="10"/>
          </p:nvPr>
        </p:nvSpPr>
        <p:spPr bwMode="auto">
          <a:xfrm rot="5400000">
            <a:off x="7762875" y="1169988"/>
            <a:ext cx="2286000" cy="381000"/>
          </a:xfrm>
        </p:spPr>
        <p:txBody>
          <a:bodyPr/>
          <a:lstStyle>
            <a:lvl1pPr>
              <a:defRPr/>
            </a:lvl1pPr>
          </a:lstStyle>
          <a:p>
            <a:pPr>
              <a:defRPr/>
            </a:pPr>
            <a:fld id="{0AAC6261-9861-426F-9411-58F3482FBCB9}" type="datetime1">
              <a:rPr lang="fr-FR"/>
              <a:pPr>
                <a:defRPr/>
              </a:pPr>
              <a:t>13/01/2022</a:t>
            </a:fld>
            <a:endParaRPr lang="fr-FR" dirty="0"/>
          </a:p>
        </p:txBody>
      </p:sp>
      <p:sp>
        <p:nvSpPr>
          <p:cNvPr id="21" name="Espace réservé du pied de page 4">
            <a:extLst>
              <a:ext uri="{FF2B5EF4-FFF2-40B4-BE49-F238E27FC236}">
                <a16:creationId xmlns:a16="http://schemas.microsoft.com/office/drawing/2014/main" id="{7B97848E-2635-483E-9392-45534DB51FE1}"/>
              </a:ext>
            </a:extLst>
          </p:cNvPr>
          <p:cNvSpPr>
            <a:spLocks noGrp="1"/>
          </p:cNvSpPr>
          <p:nvPr>
            <p:ph type="ftr" sz="quarter" idx="11"/>
          </p:nvPr>
        </p:nvSpPr>
        <p:spPr bwMode="auto">
          <a:xfrm rot="5400000">
            <a:off x="7077076" y="4178300"/>
            <a:ext cx="3657600" cy="384175"/>
          </a:xfrm>
        </p:spPr>
        <p:txBody>
          <a:bodyPr/>
          <a:lstStyle>
            <a:lvl1pPr>
              <a:defRPr/>
            </a:lvl1pPr>
          </a:lstStyle>
          <a:p>
            <a:pPr>
              <a:defRPr/>
            </a:pPr>
            <a:endParaRPr lang="fr-FR"/>
          </a:p>
        </p:txBody>
      </p:sp>
      <p:sp>
        <p:nvSpPr>
          <p:cNvPr id="22" name="Espace réservé du numéro de diapositive 5">
            <a:extLst>
              <a:ext uri="{FF2B5EF4-FFF2-40B4-BE49-F238E27FC236}">
                <a16:creationId xmlns:a16="http://schemas.microsoft.com/office/drawing/2014/main" id="{62671BA3-5CF5-49A2-A340-211515C0E001}"/>
              </a:ext>
            </a:extLst>
          </p:cNvPr>
          <p:cNvSpPr>
            <a:spLocks noGrp="1"/>
          </p:cNvSpPr>
          <p:nvPr>
            <p:ph type="sldNum" sz="quarter" idx="12"/>
          </p:nvPr>
        </p:nvSpPr>
        <p:spPr bwMode="auto">
          <a:xfrm>
            <a:off x="1339850" y="4929188"/>
            <a:ext cx="609600" cy="517525"/>
          </a:xfrm>
        </p:spPr>
        <p:txBody>
          <a:bodyPr/>
          <a:lstStyle>
            <a:lvl1pPr>
              <a:defRPr/>
            </a:lvl1pPr>
          </a:lstStyle>
          <a:p>
            <a:pPr>
              <a:defRPr/>
            </a:pPr>
            <a:fld id="{29BEF8A6-D7B0-4C5A-BD04-755366072407}" type="slidenum">
              <a:rPr lang="fr-FR" altLang="fr-FR"/>
              <a:pPr>
                <a:defRPr/>
              </a:pPr>
              <a:t>‹N°›</a:t>
            </a:fld>
            <a:endParaRPr lang="fr-FR" altLang="fr-FR" dirty="0"/>
          </a:p>
        </p:txBody>
      </p:sp>
    </p:spTree>
    <p:extLst>
      <p:ext uri="{BB962C8B-B14F-4D97-AF65-F5344CB8AC3E}">
        <p14:creationId xmlns:p14="http://schemas.microsoft.com/office/powerpoint/2010/main" val="283713101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9" name="Espace réservé du contenu 8"/>
          <p:cNvSpPr>
            <a:spLocks noGrp="1"/>
          </p:cNvSpPr>
          <p:nvPr>
            <p:ph sz="quarter" idx="1"/>
          </p:nvPr>
        </p:nvSpPr>
        <p:spPr>
          <a:xfrm>
            <a:off x="457200" y="1600200"/>
            <a:ext cx="36576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Espace réservé du contenu 10"/>
          <p:cNvSpPr>
            <a:spLocks noGrp="1"/>
          </p:cNvSpPr>
          <p:nvPr>
            <p:ph sz="quarter" idx="2"/>
          </p:nvPr>
        </p:nvSpPr>
        <p:spPr>
          <a:xfrm>
            <a:off x="4270248" y="1600200"/>
            <a:ext cx="36576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13">
            <a:extLst>
              <a:ext uri="{FF2B5EF4-FFF2-40B4-BE49-F238E27FC236}">
                <a16:creationId xmlns:a16="http://schemas.microsoft.com/office/drawing/2014/main" id="{25D9B363-F682-4432-AF70-98EF3C178676}"/>
              </a:ext>
            </a:extLst>
          </p:cNvPr>
          <p:cNvSpPr>
            <a:spLocks noGrp="1"/>
          </p:cNvSpPr>
          <p:nvPr>
            <p:ph type="dt" sz="half" idx="10"/>
          </p:nvPr>
        </p:nvSpPr>
        <p:spPr/>
        <p:txBody>
          <a:bodyPr/>
          <a:lstStyle>
            <a:lvl1pPr>
              <a:defRPr/>
            </a:lvl1pPr>
          </a:lstStyle>
          <a:p>
            <a:pPr>
              <a:defRPr/>
            </a:pPr>
            <a:fld id="{AB3EEA54-3F9B-4E91-8B32-D4BEC6C244C6}" type="datetime1">
              <a:rPr lang="fr-FR"/>
              <a:pPr>
                <a:defRPr/>
              </a:pPr>
              <a:t>13/01/2022</a:t>
            </a:fld>
            <a:endParaRPr lang="fr-FR" dirty="0"/>
          </a:p>
        </p:txBody>
      </p:sp>
      <p:sp>
        <p:nvSpPr>
          <p:cNvPr id="6" name="Espace réservé du pied de page 2">
            <a:extLst>
              <a:ext uri="{FF2B5EF4-FFF2-40B4-BE49-F238E27FC236}">
                <a16:creationId xmlns:a16="http://schemas.microsoft.com/office/drawing/2014/main" id="{ABDA24DB-D702-4701-A372-C8A7B57A93B0}"/>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22">
            <a:extLst>
              <a:ext uri="{FF2B5EF4-FFF2-40B4-BE49-F238E27FC236}">
                <a16:creationId xmlns:a16="http://schemas.microsoft.com/office/drawing/2014/main" id="{75A93E7C-11CE-45DC-A610-9AD1E625D7BC}"/>
              </a:ext>
            </a:extLst>
          </p:cNvPr>
          <p:cNvSpPr>
            <a:spLocks noGrp="1"/>
          </p:cNvSpPr>
          <p:nvPr>
            <p:ph type="sldNum" sz="quarter" idx="12"/>
          </p:nvPr>
        </p:nvSpPr>
        <p:spPr/>
        <p:txBody>
          <a:bodyPr/>
          <a:lstStyle>
            <a:lvl1pPr>
              <a:defRPr/>
            </a:lvl1pPr>
          </a:lstStyle>
          <a:p>
            <a:pPr>
              <a:defRPr/>
            </a:pPr>
            <a:fld id="{65A1F0C2-02B4-4CF0-A9BE-BF05929F9CB4}" type="slidenum">
              <a:rPr lang="fr-FR" altLang="fr-FR"/>
              <a:pPr>
                <a:defRPr/>
              </a:pPr>
              <a:t>‹N°›</a:t>
            </a:fld>
            <a:endParaRPr lang="fr-FR" altLang="fr-FR" dirty="0"/>
          </a:p>
        </p:txBody>
      </p:sp>
    </p:spTree>
    <p:extLst>
      <p:ext uri="{BB962C8B-B14F-4D97-AF65-F5344CB8AC3E}">
        <p14:creationId xmlns:p14="http://schemas.microsoft.com/office/powerpoint/2010/main" val="2929371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lstStyle>
            <a:lvl1pPr>
              <a:defRPr/>
            </a:lvl1pPr>
          </a:lstStyle>
          <a:p>
            <a:r>
              <a:rPr lang="fr-FR"/>
              <a:t>Modifiez le style du titre</a:t>
            </a:r>
            <a:endParaRPr lang="en-US"/>
          </a:p>
        </p:txBody>
      </p:sp>
      <p:sp>
        <p:nvSpPr>
          <p:cNvPr id="11" name="Espace réservé du contenu 10"/>
          <p:cNvSpPr>
            <a:spLocks noGrp="1"/>
          </p:cNvSpPr>
          <p:nvPr>
            <p:ph sz="quarter" idx="2"/>
          </p:nvPr>
        </p:nvSpPr>
        <p:spPr>
          <a:xfrm>
            <a:off x="457200" y="2362200"/>
            <a:ext cx="3657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Espace réservé du contenu 12"/>
          <p:cNvSpPr>
            <a:spLocks noGrp="1"/>
          </p:cNvSpPr>
          <p:nvPr>
            <p:ph sz="quarter" idx="4"/>
          </p:nvPr>
        </p:nvSpPr>
        <p:spPr>
          <a:xfrm>
            <a:off x="4371975" y="2362200"/>
            <a:ext cx="3657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a:t>Modifiez les styles du texte du masque</a:t>
            </a:r>
          </a:p>
        </p:txBody>
      </p:sp>
      <p:sp>
        <p:nvSpPr>
          <p:cNvPr id="7" name="Espace réservé de la date 13">
            <a:extLst>
              <a:ext uri="{FF2B5EF4-FFF2-40B4-BE49-F238E27FC236}">
                <a16:creationId xmlns:a16="http://schemas.microsoft.com/office/drawing/2014/main" id="{4F6F9B47-8B96-4A98-97EB-D5F92C60B8B7}"/>
              </a:ext>
            </a:extLst>
          </p:cNvPr>
          <p:cNvSpPr>
            <a:spLocks noGrp="1"/>
          </p:cNvSpPr>
          <p:nvPr>
            <p:ph type="dt" sz="half" idx="10"/>
          </p:nvPr>
        </p:nvSpPr>
        <p:spPr/>
        <p:txBody>
          <a:bodyPr/>
          <a:lstStyle>
            <a:lvl1pPr>
              <a:defRPr/>
            </a:lvl1pPr>
          </a:lstStyle>
          <a:p>
            <a:pPr>
              <a:defRPr/>
            </a:pPr>
            <a:fld id="{7594BAB5-1DBD-45A5-869D-F20125B35365}" type="datetime1">
              <a:rPr lang="fr-FR"/>
              <a:pPr>
                <a:defRPr/>
              </a:pPr>
              <a:t>13/01/2022</a:t>
            </a:fld>
            <a:endParaRPr lang="fr-FR" dirty="0"/>
          </a:p>
        </p:txBody>
      </p:sp>
      <p:sp>
        <p:nvSpPr>
          <p:cNvPr id="8" name="Espace réservé du pied de page 2">
            <a:extLst>
              <a:ext uri="{FF2B5EF4-FFF2-40B4-BE49-F238E27FC236}">
                <a16:creationId xmlns:a16="http://schemas.microsoft.com/office/drawing/2014/main" id="{8015BCBA-4230-4A92-A732-C9AD806FEAE8}"/>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22">
            <a:extLst>
              <a:ext uri="{FF2B5EF4-FFF2-40B4-BE49-F238E27FC236}">
                <a16:creationId xmlns:a16="http://schemas.microsoft.com/office/drawing/2014/main" id="{D7BAC9C9-91B2-483E-BF96-F8BAE16EB912}"/>
              </a:ext>
            </a:extLst>
          </p:cNvPr>
          <p:cNvSpPr>
            <a:spLocks noGrp="1"/>
          </p:cNvSpPr>
          <p:nvPr>
            <p:ph type="sldNum" sz="quarter" idx="12"/>
          </p:nvPr>
        </p:nvSpPr>
        <p:spPr/>
        <p:txBody>
          <a:bodyPr/>
          <a:lstStyle>
            <a:lvl1pPr>
              <a:defRPr/>
            </a:lvl1pPr>
          </a:lstStyle>
          <a:p>
            <a:pPr>
              <a:defRPr/>
            </a:pPr>
            <a:fld id="{504A1866-5A37-47D8-A800-79330121F3B9}" type="slidenum">
              <a:rPr lang="fr-FR" altLang="fr-FR"/>
              <a:pPr>
                <a:defRPr/>
              </a:pPr>
              <a:t>‹N°›</a:t>
            </a:fld>
            <a:endParaRPr lang="fr-FR" altLang="fr-FR" dirty="0"/>
          </a:p>
        </p:txBody>
      </p:sp>
    </p:spTree>
    <p:extLst>
      <p:ext uri="{BB962C8B-B14F-4D97-AF65-F5344CB8AC3E}">
        <p14:creationId xmlns:p14="http://schemas.microsoft.com/office/powerpoint/2010/main" val="488638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5">
            <a:extLst>
              <a:ext uri="{FF2B5EF4-FFF2-40B4-BE49-F238E27FC236}">
                <a16:creationId xmlns:a16="http://schemas.microsoft.com/office/drawing/2014/main" id="{9CA10637-635A-47AE-86F6-365988841DD7}"/>
              </a:ext>
            </a:extLst>
          </p:cNvPr>
          <p:cNvSpPr>
            <a:spLocks noGrp="1"/>
          </p:cNvSpPr>
          <p:nvPr>
            <p:ph type="dt" sz="half" idx="10"/>
          </p:nvPr>
        </p:nvSpPr>
        <p:spPr/>
        <p:txBody>
          <a:bodyPr rtlCol="0"/>
          <a:lstStyle>
            <a:lvl1pPr>
              <a:defRPr/>
            </a:lvl1pPr>
          </a:lstStyle>
          <a:p>
            <a:pPr>
              <a:defRPr/>
            </a:pPr>
            <a:fld id="{5C7BCE54-035E-4627-9741-906FDAC8A804}" type="datetime1">
              <a:rPr lang="fr-FR"/>
              <a:pPr>
                <a:defRPr/>
              </a:pPr>
              <a:t>13/01/2022</a:t>
            </a:fld>
            <a:endParaRPr lang="fr-FR" dirty="0"/>
          </a:p>
        </p:txBody>
      </p:sp>
      <p:sp>
        <p:nvSpPr>
          <p:cNvPr id="4" name="Espace réservé du numéro de diapositive 6">
            <a:extLst>
              <a:ext uri="{FF2B5EF4-FFF2-40B4-BE49-F238E27FC236}">
                <a16:creationId xmlns:a16="http://schemas.microsoft.com/office/drawing/2014/main" id="{BD2A6223-1C20-474B-9C59-FD7532E64B55}"/>
              </a:ext>
            </a:extLst>
          </p:cNvPr>
          <p:cNvSpPr>
            <a:spLocks noGrp="1"/>
          </p:cNvSpPr>
          <p:nvPr>
            <p:ph type="sldNum" sz="quarter" idx="11"/>
          </p:nvPr>
        </p:nvSpPr>
        <p:spPr/>
        <p:txBody>
          <a:bodyPr/>
          <a:lstStyle>
            <a:lvl1pPr>
              <a:defRPr/>
            </a:lvl1pPr>
          </a:lstStyle>
          <a:p>
            <a:pPr>
              <a:defRPr/>
            </a:pPr>
            <a:fld id="{F0F8C4FF-3AF9-4477-ABCC-0D48C6F358BB}" type="slidenum">
              <a:rPr lang="fr-FR" altLang="fr-FR"/>
              <a:pPr>
                <a:defRPr/>
              </a:pPr>
              <a:t>‹N°›</a:t>
            </a:fld>
            <a:endParaRPr lang="fr-FR" altLang="fr-FR" dirty="0"/>
          </a:p>
        </p:txBody>
      </p:sp>
      <p:sp>
        <p:nvSpPr>
          <p:cNvPr id="5" name="Espace réservé du pied de page 7">
            <a:extLst>
              <a:ext uri="{FF2B5EF4-FFF2-40B4-BE49-F238E27FC236}">
                <a16:creationId xmlns:a16="http://schemas.microsoft.com/office/drawing/2014/main" id="{78CFD8AC-F47C-40BF-9628-FBF2E3A80E44}"/>
              </a:ext>
            </a:extLst>
          </p:cNvPr>
          <p:cNvSpPr>
            <a:spLocks noGrp="1"/>
          </p:cNvSpPr>
          <p:nvPr>
            <p:ph type="ftr" sz="quarter" idx="12"/>
          </p:nvPr>
        </p:nvSpPr>
        <p:spPr/>
        <p:txBody>
          <a:bodyPr rtlCol="0"/>
          <a:lstStyle>
            <a:lvl1pPr>
              <a:defRPr/>
            </a:lvl1pPr>
          </a:lstStyle>
          <a:p>
            <a:pPr>
              <a:defRPr/>
            </a:pPr>
            <a:endParaRPr lang="fr-FR"/>
          </a:p>
        </p:txBody>
      </p:sp>
    </p:spTree>
    <p:extLst>
      <p:ext uri="{BB962C8B-B14F-4D97-AF65-F5344CB8AC3E}">
        <p14:creationId xmlns:p14="http://schemas.microsoft.com/office/powerpoint/2010/main" val="1538861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a:extLst>
              <a:ext uri="{FF2B5EF4-FFF2-40B4-BE49-F238E27FC236}">
                <a16:creationId xmlns:a16="http://schemas.microsoft.com/office/drawing/2014/main" id="{800207DF-7BE6-4038-A36D-EA189BC91469}"/>
              </a:ext>
            </a:extLst>
          </p:cNvPr>
          <p:cNvSpPr>
            <a:spLocks noGrp="1"/>
          </p:cNvSpPr>
          <p:nvPr>
            <p:ph type="dt" sz="half" idx="10"/>
          </p:nvPr>
        </p:nvSpPr>
        <p:spPr/>
        <p:txBody>
          <a:bodyPr/>
          <a:lstStyle>
            <a:lvl1pPr>
              <a:defRPr/>
            </a:lvl1pPr>
          </a:lstStyle>
          <a:p>
            <a:pPr>
              <a:defRPr/>
            </a:pPr>
            <a:fld id="{FC05171E-48EF-450D-B321-73DDF0453E32}" type="datetime1">
              <a:rPr lang="fr-FR"/>
              <a:pPr>
                <a:defRPr/>
              </a:pPr>
              <a:t>13/01/2022</a:t>
            </a:fld>
            <a:endParaRPr lang="fr-FR" dirty="0"/>
          </a:p>
        </p:txBody>
      </p:sp>
      <p:sp>
        <p:nvSpPr>
          <p:cNvPr id="3" name="Espace réservé du pied de page 2">
            <a:extLst>
              <a:ext uri="{FF2B5EF4-FFF2-40B4-BE49-F238E27FC236}">
                <a16:creationId xmlns:a16="http://schemas.microsoft.com/office/drawing/2014/main" id="{7B42ABA6-0FB6-4724-9608-CC0F564CAE1C}"/>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22">
            <a:extLst>
              <a:ext uri="{FF2B5EF4-FFF2-40B4-BE49-F238E27FC236}">
                <a16:creationId xmlns:a16="http://schemas.microsoft.com/office/drawing/2014/main" id="{1C840EB2-370B-4F87-804A-B62FB69B034C}"/>
              </a:ext>
            </a:extLst>
          </p:cNvPr>
          <p:cNvSpPr>
            <a:spLocks noGrp="1"/>
          </p:cNvSpPr>
          <p:nvPr>
            <p:ph type="sldNum" sz="quarter" idx="12"/>
          </p:nvPr>
        </p:nvSpPr>
        <p:spPr/>
        <p:txBody>
          <a:bodyPr/>
          <a:lstStyle>
            <a:lvl1pPr>
              <a:defRPr/>
            </a:lvl1pPr>
          </a:lstStyle>
          <a:p>
            <a:pPr>
              <a:defRPr/>
            </a:pPr>
            <a:fld id="{5AF562AF-17E9-4880-8E25-C568C9CE668F}" type="slidenum">
              <a:rPr lang="fr-FR" altLang="fr-FR"/>
              <a:pPr>
                <a:defRPr/>
              </a:pPr>
              <a:t>‹N°›</a:t>
            </a:fld>
            <a:endParaRPr lang="fr-FR" altLang="fr-FR" dirty="0"/>
          </a:p>
        </p:txBody>
      </p:sp>
    </p:spTree>
    <p:extLst>
      <p:ext uri="{BB962C8B-B14F-4D97-AF65-F5344CB8AC3E}">
        <p14:creationId xmlns:p14="http://schemas.microsoft.com/office/powerpoint/2010/main" val="3036314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156933C-6087-4060-B416-A2551DC0C4DE}" type="datetimeFigureOut">
              <a:rPr lang="fr-FR" smtClean="0"/>
              <a:t>13/01/2022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885756-4921-47AB-8345-3F9173AD25CD}" type="slidenum">
              <a:rPr lang="fr-FR" smtClean="0"/>
              <a:t>‹N°›</a:t>
            </a:fld>
            <a:endParaRPr lang="fr-FR"/>
          </a:p>
        </p:txBody>
      </p:sp>
    </p:spTree>
    <p:extLst>
      <p:ext uri="{BB962C8B-B14F-4D97-AF65-F5344CB8AC3E}">
        <p14:creationId xmlns:p14="http://schemas.microsoft.com/office/powerpoint/2010/main" val="815917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4">
            <a:extLst>
              <a:ext uri="{FF2B5EF4-FFF2-40B4-BE49-F238E27FC236}">
                <a16:creationId xmlns:a16="http://schemas.microsoft.com/office/drawing/2014/main" id="{05539763-859B-442B-B932-C8E0248F57C6}"/>
              </a:ext>
            </a:extLst>
          </p:cNvPr>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6" name="Connecteur droit 5">
            <a:extLst>
              <a:ext uri="{FF2B5EF4-FFF2-40B4-BE49-F238E27FC236}">
                <a16:creationId xmlns:a16="http://schemas.microsoft.com/office/drawing/2014/main" id="{02CB2F98-75F9-4508-9283-BAD5ED788DF1}"/>
              </a:ext>
            </a:extLst>
          </p:cNvPr>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7" name="Connecteur droit 17">
            <a:extLst>
              <a:ext uri="{FF2B5EF4-FFF2-40B4-BE49-F238E27FC236}">
                <a16:creationId xmlns:a16="http://schemas.microsoft.com/office/drawing/2014/main" id="{E71ABF65-3721-4FE9-A7A2-199986DC8402}"/>
              </a:ext>
            </a:extLst>
          </p:cNvPr>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Connecteur droit 18">
            <a:extLst>
              <a:ext uri="{FF2B5EF4-FFF2-40B4-BE49-F238E27FC236}">
                <a16:creationId xmlns:a16="http://schemas.microsoft.com/office/drawing/2014/main" id="{4AF9F051-B9E0-4538-8328-8AE94C47414D}"/>
              </a:ext>
            </a:extLst>
          </p:cNvPr>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a:extLst>
              <a:ext uri="{FF2B5EF4-FFF2-40B4-BE49-F238E27FC236}">
                <a16:creationId xmlns:a16="http://schemas.microsoft.com/office/drawing/2014/main" id="{3A7A746B-A1A9-4DE8-8BA2-EA247624F7F5}"/>
              </a:ext>
            </a:extLst>
          </p:cNvPr>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Connecteur droit 20">
            <a:extLst>
              <a:ext uri="{FF2B5EF4-FFF2-40B4-BE49-F238E27FC236}">
                <a16:creationId xmlns:a16="http://schemas.microsoft.com/office/drawing/2014/main" id="{91E58AC9-CC80-4135-9CA9-AAB2E0509EDF}"/>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Ellipse 10">
            <a:extLst>
              <a:ext uri="{FF2B5EF4-FFF2-40B4-BE49-F238E27FC236}">
                <a16:creationId xmlns:a16="http://schemas.microsoft.com/office/drawing/2014/main" id="{C9DE36BE-C01D-497E-ACB1-EC33FC1F5DB7}"/>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re 1"/>
          <p:cNvSpPr>
            <a:spLocks noGrp="1"/>
          </p:cNvSpPr>
          <p:nvPr>
            <p:ph type="title"/>
          </p:nvPr>
        </p:nvSpPr>
        <p:spPr>
          <a:xfrm rot="5400000">
            <a:off x="3371850" y="3200400"/>
            <a:ext cx="6309360" cy="457200"/>
          </a:xfrm>
        </p:spPr>
        <p:txBody>
          <a:bodyPr/>
          <a:lstStyle>
            <a:lvl1pPr algn="l">
              <a:buNone/>
              <a:defRPr sz="2000" b="1" cap="small" baseline="0"/>
            </a:lvl1pPr>
          </a:lstStyle>
          <a:p>
            <a:r>
              <a:rPr lang="fr-FR"/>
              <a:t>Modifiez le style du titre</a:t>
            </a:r>
            <a:endParaRPr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fr-FR"/>
              <a:t>Modifiez les styles du texte du masque</a:t>
            </a:r>
          </a:p>
        </p:txBody>
      </p:sp>
      <p:sp>
        <p:nvSpPr>
          <p:cNvPr id="18" name="Espace réservé du contenu 17"/>
          <p:cNvSpPr>
            <a:spLocks noGrp="1"/>
          </p:cNvSpPr>
          <p:nvPr>
            <p:ph sz="quarter" idx="1"/>
          </p:nvPr>
        </p:nvSpPr>
        <p:spPr>
          <a:xfrm>
            <a:off x="304800" y="274320"/>
            <a:ext cx="5638800" cy="632764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e la date 20">
            <a:extLst>
              <a:ext uri="{FF2B5EF4-FFF2-40B4-BE49-F238E27FC236}">
                <a16:creationId xmlns:a16="http://schemas.microsoft.com/office/drawing/2014/main" id="{64CAD03A-08B9-4426-8974-E560B142B2BE}"/>
              </a:ext>
            </a:extLst>
          </p:cNvPr>
          <p:cNvSpPr>
            <a:spLocks noGrp="1"/>
          </p:cNvSpPr>
          <p:nvPr>
            <p:ph type="dt" sz="half" idx="10"/>
          </p:nvPr>
        </p:nvSpPr>
        <p:spPr/>
        <p:txBody>
          <a:bodyPr rtlCol="0"/>
          <a:lstStyle>
            <a:lvl1pPr>
              <a:defRPr/>
            </a:lvl1pPr>
          </a:lstStyle>
          <a:p>
            <a:pPr>
              <a:defRPr/>
            </a:pPr>
            <a:fld id="{516613A0-8FCE-45A9-A3C0-55326BDB34DC}" type="datetime1">
              <a:rPr lang="fr-FR"/>
              <a:pPr>
                <a:defRPr/>
              </a:pPr>
              <a:t>13/01/2022</a:t>
            </a:fld>
            <a:endParaRPr lang="fr-FR" dirty="0"/>
          </a:p>
        </p:txBody>
      </p:sp>
      <p:sp>
        <p:nvSpPr>
          <p:cNvPr id="13" name="Espace réservé du numéro de diapositive 21">
            <a:extLst>
              <a:ext uri="{FF2B5EF4-FFF2-40B4-BE49-F238E27FC236}">
                <a16:creationId xmlns:a16="http://schemas.microsoft.com/office/drawing/2014/main" id="{9850DCA6-11E8-4DAC-9CA3-CBC96C3F0260}"/>
              </a:ext>
            </a:extLst>
          </p:cNvPr>
          <p:cNvSpPr>
            <a:spLocks noGrp="1"/>
          </p:cNvSpPr>
          <p:nvPr>
            <p:ph type="sldNum" sz="quarter" idx="11"/>
          </p:nvPr>
        </p:nvSpPr>
        <p:spPr/>
        <p:txBody>
          <a:bodyPr/>
          <a:lstStyle>
            <a:lvl1pPr>
              <a:defRPr/>
            </a:lvl1pPr>
          </a:lstStyle>
          <a:p>
            <a:pPr>
              <a:defRPr/>
            </a:pPr>
            <a:fld id="{E6633FAA-4EBE-4904-9A49-EEB90EA37C41}" type="slidenum">
              <a:rPr lang="fr-FR" altLang="fr-FR"/>
              <a:pPr>
                <a:defRPr/>
              </a:pPr>
              <a:t>‹N°›</a:t>
            </a:fld>
            <a:endParaRPr lang="fr-FR" altLang="fr-FR" dirty="0"/>
          </a:p>
        </p:txBody>
      </p:sp>
      <p:sp>
        <p:nvSpPr>
          <p:cNvPr id="14" name="Espace réservé du pied de page 22">
            <a:extLst>
              <a:ext uri="{FF2B5EF4-FFF2-40B4-BE49-F238E27FC236}">
                <a16:creationId xmlns:a16="http://schemas.microsoft.com/office/drawing/2014/main" id="{BEE17889-3C16-4950-B2F7-D07D742615CD}"/>
              </a:ext>
            </a:extLst>
          </p:cNvPr>
          <p:cNvSpPr>
            <a:spLocks noGrp="1"/>
          </p:cNvSpPr>
          <p:nvPr>
            <p:ph type="ftr" sz="quarter" idx="12"/>
          </p:nvPr>
        </p:nvSpPr>
        <p:spPr/>
        <p:txBody>
          <a:bodyPr rtlCol="0"/>
          <a:lstStyle>
            <a:lvl1pPr>
              <a:defRPr/>
            </a:lvl1pPr>
          </a:lstStyle>
          <a:p>
            <a:pPr>
              <a:defRPr/>
            </a:pPr>
            <a:endParaRPr lang="fr-FR"/>
          </a:p>
        </p:txBody>
      </p:sp>
    </p:spTree>
    <p:extLst>
      <p:ext uri="{BB962C8B-B14F-4D97-AF65-F5344CB8AC3E}">
        <p14:creationId xmlns:p14="http://schemas.microsoft.com/office/powerpoint/2010/main" val="387258827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4">
            <a:extLst>
              <a:ext uri="{FF2B5EF4-FFF2-40B4-BE49-F238E27FC236}">
                <a16:creationId xmlns:a16="http://schemas.microsoft.com/office/drawing/2014/main" id="{43D4B3B9-AC99-4291-94B4-E3172310F385}"/>
              </a:ext>
            </a:extLst>
          </p:cNvPr>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6" name="Ellipse 5">
            <a:extLst>
              <a:ext uri="{FF2B5EF4-FFF2-40B4-BE49-F238E27FC236}">
                <a16:creationId xmlns:a16="http://schemas.microsoft.com/office/drawing/2014/main" id="{AA1096BB-4A86-4393-9CAE-926280ABCC5D}"/>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Connecteur droit 17">
            <a:extLst>
              <a:ext uri="{FF2B5EF4-FFF2-40B4-BE49-F238E27FC236}">
                <a16:creationId xmlns:a16="http://schemas.microsoft.com/office/drawing/2014/main" id="{7EEEC233-9220-4F45-AA6C-BE8C3A16C79D}"/>
              </a:ext>
            </a:extLst>
          </p:cNvPr>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EBEF0069-B725-49EE-A14A-66795B43A26F}"/>
              </a:ext>
            </a:extLst>
          </p:cNvPr>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Connecteur droit 19">
            <a:extLst>
              <a:ext uri="{FF2B5EF4-FFF2-40B4-BE49-F238E27FC236}">
                <a16:creationId xmlns:a16="http://schemas.microsoft.com/office/drawing/2014/main" id="{965F895A-B98A-429C-A122-44846297AFBD}"/>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Connecteur droit 9">
            <a:extLst>
              <a:ext uri="{FF2B5EF4-FFF2-40B4-BE49-F238E27FC236}">
                <a16:creationId xmlns:a16="http://schemas.microsoft.com/office/drawing/2014/main" id="{70AEF8B4-8A68-43A5-A1F7-5D2B66598E29}"/>
              </a:ext>
            </a:extLst>
          </p:cNvPr>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Connecteur droit 23">
            <a:extLst>
              <a:ext uri="{FF2B5EF4-FFF2-40B4-BE49-F238E27FC236}">
                <a16:creationId xmlns:a16="http://schemas.microsoft.com/office/drawing/2014/main" id="{A69658E5-058E-43B5-821E-172E02ADB254}"/>
              </a:ext>
            </a:extLst>
          </p:cNvPr>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re 1"/>
          <p:cNvSpPr>
            <a:spLocks noGrp="1"/>
          </p:cNvSpPr>
          <p:nvPr>
            <p:ph type="title"/>
          </p:nvPr>
        </p:nvSpPr>
        <p:spPr>
          <a:xfrm rot="5400000">
            <a:off x="3350133" y="3200400"/>
            <a:ext cx="6309360" cy="457200"/>
          </a:xfrm>
        </p:spPr>
        <p:txBody>
          <a:bodyPr/>
          <a:lstStyle>
            <a:lvl1pPr algn="l">
              <a:buNone/>
              <a:defRPr sz="2000" b="1"/>
            </a:lvl1pPr>
          </a:lstStyle>
          <a:p>
            <a:r>
              <a:rPr lang="fr-FR"/>
              <a:t>Modifiez le style du titre</a:t>
            </a:r>
            <a:endParaRPr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fr-FR" noProof="0" dirty="0"/>
              <a:t>Cliquez sur l'icône pour ajouter une image</a:t>
            </a:r>
            <a:endParaRPr lang="en-US" noProof="0"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fr-FR"/>
              <a:t>Modifiez les styles du texte du masque</a:t>
            </a:r>
          </a:p>
        </p:txBody>
      </p:sp>
      <p:sp>
        <p:nvSpPr>
          <p:cNvPr id="12" name="Espace réservé de la date 16">
            <a:extLst>
              <a:ext uri="{FF2B5EF4-FFF2-40B4-BE49-F238E27FC236}">
                <a16:creationId xmlns:a16="http://schemas.microsoft.com/office/drawing/2014/main" id="{A9825BEA-2756-4A7F-81AA-3C7A3763B768}"/>
              </a:ext>
            </a:extLst>
          </p:cNvPr>
          <p:cNvSpPr>
            <a:spLocks noGrp="1"/>
          </p:cNvSpPr>
          <p:nvPr>
            <p:ph type="dt" sz="half" idx="10"/>
          </p:nvPr>
        </p:nvSpPr>
        <p:spPr/>
        <p:txBody>
          <a:bodyPr rtlCol="0"/>
          <a:lstStyle>
            <a:lvl1pPr>
              <a:defRPr/>
            </a:lvl1pPr>
          </a:lstStyle>
          <a:p>
            <a:pPr>
              <a:defRPr/>
            </a:pPr>
            <a:fld id="{8FE24CD6-7CFC-417C-98ED-FDC54FC46C13}" type="datetime1">
              <a:rPr lang="fr-FR"/>
              <a:pPr>
                <a:defRPr/>
              </a:pPr>
              <a:t>13/01/2022</a:t>
            </a:fld>
            <a:endParaRPr lang="fr-FR" dirty="0"/>
          </a:p>
        </p:txBody>
      </p:sp>
      <p:sp>
        <p:nvSpPr>
          <p:cNvPr id="13" name="Espace réservé du numéro de diapositive 17">
            <a:extLst>
              <a:ext uri="{FF2B5EF4-FFF2-40B4-BE49-F238E27FC236}">
                <a16:creationId xmlns:a16="http://schemas.microsoft.com/office/drawing/2014/main" id="{25A5137B-ADF0-4B7A-AC91-D8B1B2FA0EE5}"/>
              </a:ext>
            </a:extLst>
          </p:cNvPr>
          <p:cNvSpPr>
            <a:spLocks noGrp="1"/>
          </p:cNvSpPr>
          <p:nvPr>
            <p:ph type="sldNum" sz="quarter" idx="11"/>
          </p:nvPr>
        </p:nvSpPr>
        <p:spPr/>
        <p:txBody>
          <a:bodyPr/>
          <a:lstStyle>
            <a:lvl1pPr>
              <a:defRPr/>
            </a:lvl1pPr>
          </a:lstStyle>
          <a:p>
            <a:pPr>
              <a:defRPr/>
            </a:pPr>
            <a:fld id="{F8C48A72-FADF-4EED-B824-4A107B9EE013}" type="slidenum">
              <a:rPr lang="fr-FR" altLang="fr-FR"/>
              <a:pPr>
                <a:defRPr/>
              </a:pPr>
              <a:t>‹N°›</a:t>
            </a:fld>
            <a:endParaRPr lang="fr-FR" altLang="fr-FR" dirty="0"/>
          </a:p>
        </p:txBody>
      </p:sp>
      <p:sp>
        <p:nvSpPr>
          <p:cNvPr id="14" name="Espace réservé du pied de page 20">
            <a:extLst>
              <a:ext uri="{FF2B5EF4-FFF2-40B4-BE49-F238E27FC236}">
                <a16:creationId xmlns:a16="http://schemas.microsoft.com/office/drawing/2014/main" id="{5B70B6E7-4F4A-434E-8768-76B7C9B17900}"/>
              </a:ext>
            </a:extLst>
          </p:cNvPr>
          <p:cNvSpPr>
            <a:spLocks noGrp="1"/>
          </p:cNvSpPr>
          <p:nvPr>
            <p:ph type="ftr" sz="quarter" idx="12"/>
          </p:nvPr>
        </p:nvSpPr>
        <p:spPr/>
        <p:txBody>
          <a:bodyPr rtlCol="0"/>
          <a:lstStyle>
            <a:lvl1pPr>
              <a:defRPr/>
            </a:lvl1pPr>
          </a:lstStyle>
          <a:p>
            <a:pPr>
              <a:defRPr/>
            </a:pPr>
            <a:endParaRPr lang="fr-FR"/>
          </a:p>
        </p:txBody>
      </p:sp>
    </p:spTree>
    <p:extLst>
      <p:ext uri="{BB962C8B-B14F-4D97-AF65-F5344CB8AC3E}">
        <p14:creationId xmlns:p14="http://schemas.microsoft.com/office/powerpoint/2010/main" val="3148086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a:extLst>
              <a:ext uri="{FF2B5EF4-FFF2-40B4-BE49-F238E27FC236}">
                <a16:creationId xmlns:a16="http://schemas.microsoft.com/office/drawing/2014/main" id="{0B8BDAF3-7D8E-4621-A3F1-1336025C1DBB}"/>
              </a:ext>
            </a:extLst>
          </p:cNvPr>
          <p:cNvSpPr>
            <a:spLocks noGrp="1"/>
          </p:cNvSpPr>
          <p:nvPr>
            <p:ph type="dt" sz="half" idx="10"/>
          </p:nvPr>
        </p:nvSpPr>
        <p:spPr/>
        <p:txBody>
          <a:bodyPr/>
          <a:lstStyle>
            <a:lvl1pPr>
              <a:defRPr/>
            </a:lvl1pPr>
          </a:lstStyle>
          <a:p>
            <a:pPr>
              <a:defRPr/>
            </a:pPr>
            <a:fld id="{1E7A9247-235B-43A7-B65E-782DC6FEE2FB}" type="datetime1">
              <a:rPr lang="fr-FR"/>
              <a:pPr>
                <a:defRPr/>
              </a:pPr>
              <a:t>13/01/2022</a:t>
            </a:fld>
            <a:endParaRPr lang="fr-FR" dirty="0"/>
          </a:p>
        </p:txBody>
      </p:sp>
      <p:sp>
        <p:nvSpPr>
          <p:cNvPr id="5" name="Espace réservé du pied de page 2">
            <a:extLst>
              <a:ext uri="{FF2B5EF4-FFF2-40B4-BE49-F238E27FC236}">
                <a16:creationId xmlns:a16="http://schemas.microsoft.com/office/drawing/2014/main" id="{45E2436D-B99C-4B80-8B70-ADE4F3E6C8A5}"/>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a:extLst>
              <a:ext uri="{FF2B5EF4-FFF2-40B4-BE49-F238E27FC236}">
                <a16:creationId xmlns:a16="http://schemas.microsoft.com/office/drawing/2014/main" id="{E6A4F3B2-4D3C-4657-AEA9-B4C267881926}"/>
              </a:ext>
            </a:extLst>
          </p:cNvPr>
          <p:cNvSpPr>
            <a:spLocks noGrp="1"/>
          </p:cNvSpPr>
          <p:nvPr>
            <p:ph type="sldNum" sz="quarter" idx="12"/>
          </p:nvPr>
        </p:nvSpPr>
        <p:spPr/>
        <p:txBody>
          <a:bodyPr/>
          <a:lstStyle>
            <a:lvl1pPr>
              <a:defRPr/>
            </a:lvl1pPr>
          </a:lstStyle>
          <a:p>
            <a:pPr>
              <a:defRPr/>
            </a:pPr>
            <a:fld id="{D68B8203-69ED-4A25-9FAF-B033CAE7C926}" type="slidenum">
              <a:rPr lang="fr-FR" altLang="fr-FR"/>
              <a:pPr>
                <a:defRPr/>
              </a:pPr>
              <a:t>‹N°›</a:t>
            </a:fld>
            <a:endParaRPr lang="fr-FR" altLang="fr-FR" dirty="0"/>
          </a:p>
        </p:txBody>
      </p:sp>
    </p:spTree>
    <p:extLst>
      <p:ext uri="{BB962C8B-B14F-4D97-AF65-F5344CB8AC3E}">
        <p14:creationId xmlns:p14="http://schemas.microsoft.com/office/powerpoint/2010/main" val="47168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a:extLst>
              <a:ext uri="{FF2B5EF4-FFF2-40B4-BE49-F238E27FC236}">
                <a16:creationId xmlns:a16="http://schemas.microsoft.com/office/drawing/2014/main" id="{06847A0B-0C03-4C8D-B3DD-4D4239F1473B}"/>
              </a:ext>
            </a:extLst>
          </p:cNvPr>
          <p:cNvSpPr>
            <a:spLocks noGrp="1"/>
          </p:cNvSpPr>
          <p:nvPr>
            <p:ph type="dt" sz="half" idx="10"/>
          </p:nvPr>
        </p:nvSpPr>
        <p:spPr/>
        <p:txBody>
          <a:bodyPr/>
          <a:lstStyle>
            <a:lvl1pPr>
              <a:defRPr/>
            </a:lvl1pPr>
          </a:lstStyle>
          <a:p>
            <a:pPr>
              <a:defRPr/>
            </a:pPr>
            <a:fld id="{722F371E-FFA1-4ED7-81AF-6FF7507DCD67}" type="datetime1">
              <a:rPr lang="fr-FR"/>
              <a:pPr>
                <a:defRPr/>
              </a:pPr>
              <a:t>13/01/2022</a:t>
            </a:fld>
            <a:endParaRPr lang="fr-FR" dirty="0"/>
          </a:p>
        </p:txBody>
      </p:sp>
      <p:sp>
        <p:nvSpPr>
          <p:cNvPr id="5" name="Espace réservé du pied de page 2">
            <a:extLst>
              <a:ext uri="{FF2B5EF4-FFF2-40B4-BE49-F238E27FC236}">
                <a16:creationId xmlns:a16="http://schemas.microsoft.com/office/drawing/2014/main" id="{65505F72-83BF-4296-8467-D4DEB69E2988}"/>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a:extLst>
              <a:ext uri="{FF2B5EF4-FFF2-40B4-BE49-F238E27FC236}">
                <a16:creationId xmlns:a16="http://schemas.microsoft.com/office/drawing/2014/main" id="{7332FF4E-2EF1-4DB4-9774-5865F9771301}"/>
              </a:ext>
            </a:extLst>
          </p:cNvPr>
          <p:cNvSpPr>
            <a:spLocks noGrp="1"/>
          </p:cNvSpPr>
          <p:nvPr>
            <p:ph type="sldNum" sz="quarter" idx="12"/>
          </p:nvPr>
        </p:nvSpPr>
        <p:spPr/>
        <p:txBody>
          <a:bodyPr/>
          <a:lstStyle>
            <a:lvl1pPr>
              <a:defRPr/>
            </a:lvl1pPr>
          </a:lstStyle>
          <a:p>
            <a:pPr>
              <a:defRPr/>
            </a:pPr>
            <a:fld id="{BCCA6773-AE5B-4A80-9EA5-C2B23DEF27A5}" type="slidenum">
              <a:rPr lang="fr-FR" altLang="fr-FR"/>
              <a:pPr>
                <a:defRPr/>
              </a:pPr>
              <a:t>‹N°›</a:t>
            </a:fld>
            <a:endParaRPr lang="fr-FR" altLang="fr-FR" dirty="0"/>
          </a:p>
        </p:txBody>
      </p:sp>
    </p:spTree>
    <p:extLst>
      <p:ext uri="{BB962C8B-B14F-4D97-AF65-F5344CB8AC3E}">
        <p14:creationId xmlns:p14="http://schemas.microsoft.com/office/powerpoint/2010/main" val="3679644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pic>
        <p:nvPicPr>
          <p:cNvPr id="4" name="Image 3">
            <a:extLst>
              <a:ext uri="{FF2B5EF4-FFF2-40B4-BE49-F238E27FC236}">
                <a16:creationId xmlns:a16="http://schemas.microsoft.com/office/drawing/2014/main" id="{ED273A90-C1EF-4399-A28E-26F0137E9BED}"/>
              </a:ext>
            </a:extLst>
          </p:cNvPr>
          <p:cNvPicPr>
            <a:picLocks noChangeAspect="1"/>
          </p:cNvPicPr>
          <p:nvPr userDrawn="1"/>
        </p:nvPicPr>
        <p:blipFill rotWithShape="1">
          <a:blip r:embed="rId2"/>
          <a:srcRect r="50147" b="50000"/>
          <a:stretch/>
        </p:blipFill>
        <p:spPr>
          <a:xfrm>
            <a:off x="6843288" y="3765029"/>
            <a:ext cx="2300713" cy="3092972"/>
          </a:xfrm>
          <a:prstGeom prst="rect">
            <a:avLst/>
          </a:prstGeom>
        </p:spPr>
      </p:pic>
    </p:spTree>
    <p:extLst>
      <p:ext uri="{BB962C8B-B14F-4D97-AF65-F5344CB8AC3E}">
        <p14:creationId xmlns:p14="http://schemas.microsoft.com/office/powerpoint/2010/main" val="3476279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156933C-6087-4060-B416-A2551DC0C4DE}" type="datetimeFigureOut">
              <a:rPr lang="fr-FR" smtClean="0"/>
              <a:t>13/01/2022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885756-4921-47AB-8345-3F9173AD25CD}" type="slidenum">
              <a:rPr lang="fr-FR" smtClean="0"/>
              <a:t>‹N°›</a:t>
            </a:fld>
            <a:endParaRPr lang="fr-FR"/>
          </a:p>
        </p:txBody>
      </p:sp>
    </p:spTree>
    <p:extLst>
      <p:ext uri="{BB962C8B-B14F-4D97-AF65-F5344CB8AC3E}">
        <p14:creationId xmlns:p14="http://schemas.microsoft.com/office/powerpoint/2010/main" val="1696309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156933C-6087-4060-B416-A2551DC0C4DE}" type="datetimeFigureOut">
              <a:rPr lang="fr-FR" smtClean="0"/>
              <a:t>13/01/2022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8885756-4921-47AB-8345-3F9173AD25CD}" type="slidenum">
              <a:rPr lang="fr-FR" smtClean="0"/>
              <a:t>‹N°›</a:t>
            </a:fld>
            <a:endParaRPr lang="fr-FR"/>
          </a:p>
        </p:txBody>
      </p:sp>
    </p:spTree>
    <p:extLst>
      <p:ext uri="{BB962C8B-B14F-4D97-AF65-F5344CB8AC3E}">
        <p14:creationId xmlns:p14="http://schemas.microsoft.com/office/powerpoint/2010/main" val="2054190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156933C-6087-4060-B416-A2551DC0C4DE}" type="datetimeFigureOut">
              <a:rPr lang="fr-FR" smtClean="0"/>
              <a:t>13/01/2022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8885756-4921-47AB-8345-3F9173AD25CD}" type="slidenum">
              <a:rPr lang="fr-FR" smtClean="0"/>
              <a:t>‹N°›</a:t>
            </a:fld>
            <a:endParaRPr lang="fr-FR"/>
          </a:p>
        </p:txBody>
      </p:sp>
    </p:spTree>
    <p:extLst>
      <p:ext uri="{BB962C8B-B14F-4D97-AF65-F5344CB8AC3E}">
        <p14:creationId xmlns:p14="http://schemas.microsoft.com/office/powerpoint/2010/main" val="1898626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156933C-6087-4060-B416-A2551DC0C4DE}" type="datetimeFigureOut">
              <a:rPr lang="fr-FR" smtClean="0"/>
              <a:t>13/01/2022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8885756-4921-47AB-8345-3F9173AD25CD}" type="slidenum">
              <a:rPr lang="fr-FR" smtClean="0"/>
              <a:t>‹N°›</a:t>
            </a:fld>
            <a:endParaRPr lang="fr-FR"/>
          </a:p>
        </p:txBody>
      </p:sp>
    </p:spTree>
    <p:extLst>
      <p:ext uri="{BB962C8B-B14F-4D97-AF65-F5344CB8AC3E}">
        <p14:creationId xmlns:p14="http://schemas.microsoft.com/office/powerpoint/2010/main" val="703891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156933C-6087-4060-B416-A2551DC0C4DE}" type="datetimeFigureOut">
              <a:rPr lang="fr-FR" smtClean="0"/>
              <a:t>13/01/2022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8885756-4921-47AB-8345-3F9173AD25CD}" type="slidenum">
              <a:rPr lang="fr-FR" smtClean="0"/>
              <a:t>‹N°›</a:t>
            </a:fld>
            <a:endParaRPr lang="fr-FR"/>
          </a:p>
        </p:txBody>
      </p:sp>
      <p:sp>
        <p:nvSpPr>
          <p:cNvPr id="5" name="Titre 4">
            <a:extLst>
              <a:ext uri="{FF2B5EF4-FFF2-40B4-BE49-F238E27FC236}">
                <a16:creationId xmlns:a16="http://schemas.microsoft.com/office/drawing/2014/main" id="{1610367E-37EA-4038-BC80-40A052A19301}"/>
              </a:ext>
            </a:extLst>
          </p:cNvPr>
          <p:cNvSpPr>
            <a:spLocks noGrp="1"/>
          </p:cNvSpPr>
          <p:nvPr>
            <p:ph type="title" hasCustomPrompt="1"/>
          </p:nvPr>
        </p:nvSpPr>
        <p:spPr/>
        <p:txBody>
          <a:bodyPr/>
          <a:lstStyle/>
          <a:p>
            <a:r>
              <a:rPr lang="fr-FR" sz="1800" dirty="0">
                <a:solidFill>
                  <a:srgbClr val="919191"/>
                </a:solidFill>
                <a:effectLst/>
                <a:latin typeface="Calibri" panose="020F0502020204030204" pitchFamily="34" charset="0"/>
                <a:ea typeface="Calibri" panose="020F0502020204030204" pitchFamily="34" charset="0"/>
              </a:rPr>
              <a:t>La loi de finances pour 2021 adopte et/ou proroge des mesures d’aide aux entreprises et d’incitations</a:t>
            </a:r>
            <a:endParaRPr lang="fr-FR" dirty="0"/>
          </a:p>
        </p:txBody>
      </p:sp>
    </p:spTree>
    <p:extLst>
      <p:ext uri="{BB962C8B-B14F-4D97-AF65-F5344CB8AC3E}">
        <p14:creationId xmlns:p14="http://schemas.microsoft.com/office/powerpoint/2010/main" val="941019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156933C-6087-4060-B416-A2551DC0C4DE}" type="datetimeFigureOut">
              <a:rPr lang="fr-FR" smtClean="0"/>
              <a:t>13/01/2022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8885756-4921-47AB-8345-3F9173AD25CD}" type="slidenum">
              <a:rPr lang="fr-FR" smtClean="0"/>
              <a:t>‹N°›</a:t>
            </a:fld>
            <a:endParaRPr lang="fr-FR"/>
          </a:p>
        </p:txBody>
      </p:sp>
    </p:spTree>
    <p:extLst>
      <p:ext uri="{BB962C8B-B14F-4D97-AF65-F5344CB8AC3E}">
        <p14:creationId xmlns:p14="http://schemas.microsoft.com/office/powerpoint/2010/main" val="2106062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156933C-6087-4060-B416-A2551DC0C4DE}" type="datetimeFigureOut">
              <a:rPr lang="fr-FR" smtClean="0"/>
              <a:t>13/01/2022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8885756-4921-47AB-8345-3F9173AD25CD}" type="slidenum">
              <a:rPr lang="fr-FR" smtClean="0"/>
              <a:t>‹N°›</a:t>
            </a:fld>
            <a:endParaRPr lang="fr-FR"/>
          </a:p>
        </p:txBody>
      </p:sp>
    </p:spTree>
    <p:extLst>
      <p:ext uri="{BB962C8B-B14F-4D97-AF65-F5344CB8AC3E}">
        <p14:creationId xmlns:p14="http://schemas.microsoft.com/office/powerpoint/2010/main" val="863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6933C-6087-4060-B416-A2551DC0C4DE}" type="datetimeFigureOut">
              <a:rPr lang="fr-FR" smtClean="0"/>
              <a:t>13/01/2022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85756-4921-47AB-8345-3F9173AD25CD}" type="slidenum">
              <a:rPr lang="fr-FR" smtClean="0"/>
              <a:t>‹N°›</a:t>
            </a:fld>
            <a:endParaRPr lang="fr-FR"/>
          </a:p>
        </p:txBody>
      </p:sp>
    </p:spTree>
    <p:extLst>
      <p:ext uri="{BB962C8B-B14F-4D97-AF65-F5344CB8AC3E}">
        <p14:creationId xmlns:p14="http://schemas.microsoft.com/office/powerpoint/2010/main" val="703445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Connecteur droit 15">
            <a:extLst>
              <a:ext uri="{FF2B5EF4-FFF2-40B4-BE49-F238E27FC236}">
                <a16:creationId xmlns:a16="http://schemas.microsoft.com/office/drawing/2014/main" id="{0640D517-B91D-4810-97E3-EB012348F36F}"/>
              </a:ext>
            </a:extLst>
          </p:cNvPr>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2" name="Espace réservé du titre 21">
            <a:extLst>
              <a:ext uri="{FF2B5EF4-FFF2-40B4-BE49-F238E27FC236}">
                <a16:creationId xmlns:a16="http://schemas.microsoft.com/office/drawing/2014/main" id="{7BC65CBB-FB7C-446A-91C5-A6D3A875AABB}"/>
              </a:ext>
            </a:extLst>
          </p:cNvPr>
          <p:cNvSpPr>
            <a:spLocks noGrp="1"/>
          </p:cNvSpPr>
          <p:nvPr>
            <p:ph type="title"/>
          </p:nvPr>
        </p:nvSpPr>
        <p:spPr>
          <a:xfrm>
            <a:off x="457200" y="274638"/>
            <a:ext cx="7467600" cy="1143000"/>
          </a:xfrm>
          <a:prstGeom prst="rect">
            <a:avLst/>
          </a:prstGeom>
        </p:spPr>
        <p:txBody>
          <a:bodyPr vert="horz" anchor="b">
            <a:normAutofit/>
          </a:bodyPr>
          <a:lstStyle/>
          <a:p>
            <a:r>
              <a:rPr lang="fr-FR"/>
              <a:t>Modifiez le style du titre</a:t>
            </a:r>
            <a:endParaRPr lang="en-US"/>
          </a:p>
        </p:txBody>
      </p:sp>
      <p:sp>
        <p:nvSpPr>
          <p:cNvPr id="1028" name="Espace réservé du texte 12">
            <a:extLst>
              <a:ext uri="{FF2B5EF4-FFF2-40B4-BE49-F238E27FC236}">
                <a16:creationId xmlns:a16="http://schemas.microsoft.com/office/drawing/2014/main" id="{35E8093A-DB82-48F6-B8B1-F07F62691FD2}"/>
              </a:ext>
            </a:extLst>
          </p:cNvPr>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14" name="Espace réservé de la date 13">
            <a:extLst>
              <a:ext uri="{FF2B5EF4-FFF2-40B4-BE49-F238E27FC236}">
                <a16:creationId xmlns:a16="http://schemas.microsoft.com/office/drawing/2014/main" id="{B4D801FB-54ED-4DA9-BD93-DCFB7EA15BE7}"/>
              </a:ext>
            </a:extLst>
          </p:cNvPr>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2AA42F1D-864F-4DCC-8637-B126797BEDF5}" type="datetime1">
              <a:rPr lang="fr-FR"/>
              <a:pPr>
                <a:defRPr/>
              </a:pPr>
              <a:t>13/01/2022</a:t>
            </a:fld>
            <a:endParaRPr lang="fr-FR" dirty="0"/>
          </a:p>
        </p:txBody>
      </p:sp>
      <p:sp>
        <p:nvSpPr>
          <p:cNvPr id="3" name="Espace réservé du pied de page 2">
            <a:extLst>
              <a:ext uri="{FF2B5EF4-FFF2-40B4-BE49-F238E27FC236}">
                <a16:creationId xmlns:a16="http://schemas.microsoft.com/office/drawing/2014/main" id="{A39984D0-C533-40A8-BAA8-2E77D07996E1}"/>
              </a:ext>
            </a:extLst>
          </p:cNvPr>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fr-FR"/>
          </a:p>
        </p:txBody>
      </p:sp>
      <p:sp>
        <p:nvSpPr>
          <p:cNvPr id="7" name="Connecteur droit 6">
            <a:extLst>
              <a:ext uri="{FF2B5EF4-FFF2-40B4-BE49-F238E27FC236}">
                <a16:creationId xmlns:a16="http://schemas.microsoft.com/office/drawing/2014/main" id="{223A04B2-BCFC-41C3-878E-7042B992F35E}"/>
              </a:ext>
            </a:extLst>
          </p:cNvPr>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032" name="Connecteur droit 8">
            <a:extLst>
              <a:ext uri="{FF2B5EF4-FFF2-40B4-BE49-F238E27FC236}">
                <a16:creationId xmlns:a16="http://schemas.microsoft.com/office/drawing/2014/main" id="{F14B87CC-C9D5-4DC3-A7C5-3A233984F616}"/>
              </a:ext>
            </a:extLst>
          </p:cNvPr>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a:extLst>
              <a:ext uri="{FF2B5EF4-FFF2-40B4-BE49-F238E27FC236}">
                <a16:creationId xmlns:a16="http://schemas.microsoft.com/office/drawing/2014/main" id="{4683BA72-1E82-4F1F-BC09-DDAB5A3050BE}"/>
              </a:ext>
            </a:extLst>
          </p:cNvPr>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34" name="Connecteur droit 10">
            <a:extLst>
              <a:ext uri="{FF2B5EF4-FFF2-40B4-BE49-F238E27FC236}">
                <a16:creationId xmlns:a16="http://schemas.microsoft.com/office/drawing/2014/main" id="{9AD763E9-E4FF-49EF-9DDD-84B8C3E473B5}"/>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Ellipse 11">
            <a:extLst>
              <a:ext uri="{FF2B5EF4-FFF2-40B4-BE49-F238E27FC236}">
                <a16:creationId xmlns:a16="http://schemas.microsoft.com/office/drawing/2014/main" id="{234CA038-93E5-4896-B32B-3970272F484C}"/>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Espace réservé du numéro de diapositive 22">
            <a:extLst>
              <a:ext uri="{FF2B5EF4-FFF2-40B4-BE49-F238E27FC236}">
                <a16:creationId xmlns:a16="http://schemas.microsoft.com/office/drawing/2014/main" id="{D40D2837-0C50-4F46-A8B6-3FC6929C7F14}"/>
              </a:ext>
            </a:extLst>
          </p:cNvPr>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defRPr>
            </a:lvl1pPr>
          </a:lstStyle>
          <a:p>
            <a:pPr>
              <a:defRPr/>
            </a:pPr>
            <a:fld id="{D082CF77-00A1-4D0E-95DE-A30918DF9899}" type="slidenum">
              <a:rPr lang="fr-FR" altLang="fr-FR"/>
              <a:pPr>
                <a:defRPr/>
              </a:pPr>
              <a:t>‹N°›</a:t>
            </a:fld>
            <a:endParaRPr lang="fr-FR" altLang="fr-FR" dirty="0"/>
          </a:p>
        </p:txBody>
      </p:sp>
    </p:spTree>
    <p:extLst>
      <p:ext uri="{BB962C8B-B14F-4D97-AF65-F5344CB8AC3E}">
        <p14:creationId xmlns:p14="http://schemas.microsoft.com/office/powerpoint/2010/main" val="30931398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a:defRPr>
      </a:lvl2pPr>
      <a:lvl3pPr algn="l" rtl="0" eaLnBrk="0" fontAlgn="base" hangingPunct="0">
        <a:spcBef>
          <a:spcPct val="0"/>
        </a:spcBef>
        <a:spcAft>
          <a:spcPct val="0"/>
        </a:spcAft>
        <a:defRPr sz="3000">
          <a:solidFill>
            <a:schemeClr val="tx2"/>
          </a:solidFill>
          <a:latin typeface="Century Schoolbook"/>
        </a:defRPr>
      </a:lvl3pPr>
      <a:lvl4pPr algn="l" rtl="0" eaLnBrk="0" fontAlgn="base" hangingPunct="0">
        <a:spcBef>
          <a:spcPct val="0"/>
        </a:spcBef>
        <a:spcAft>
          <a:spcPct val="0"/>
        </a:spcAft>
        <a:defRPr sz="3000">
          <a:solidFill>
            <a:schemeClr val="tx2"/>
          </a:solidFill>
          <a:latin typeface="Century Schoolbook"/>
        </a:defRPr>
      </a:lvl4pPr>
      <a:lvl5pPr algn="l" rtl="0" eaLnBrk="0" fontAlgn="base" hangingPunct="0">
        <a:spcBef>
          <a:spcPct val="0"/>
        </a:spcBef>
        <a:spcAft>
          <a:spcPct val="0"/>
        </a:spcAft>
        <a:defRPr sz="3000">
          <a:solidFill>
            <a:schemeClr val="tx2"/>
          </a:solidFill>
          <a:latin typeface="Century Schoolbook"/>
        </a:defRPr>
      </a:lvl5pPr>
      <a:lvl6pPr marL="457200" algn="l" rtl="0" fontAlgn="base">
        <a:spcBef>
          <a:spcPct val="0"/>
        </a:spcBef>
        <a:spcAft>
          <a:spcPct val="0"/>
        </a:spcAft>
        <a:defRPr sz="3000">
          <a:solidFill>
            <a:schemeClr val="tx2"/>
          </a:solidFill>
          <a:latin typeface="Century Schoolbook"/>
        </a:defRPr>
      </a:lvl6pPr>
      <a:lvl7pPr marL="914400" algn="l" rtl="0" fontAlgn="base">
        <a:spcBef>
          <a:spcPct val="0"/>
        </a:spcBef>
        <a:spcAft>
          <a:spcPct val="0"/>
        </a:spcAft>
        <a:defRPr sz="3000">
          <a:solidFill>
            <a:schemeClr val="tx2"/>
          </a:solidFill>
          <a:latin typeface="Century Schoolbook"/>
        </a:defRPr>
      </a:lvl7pPr>
      <a:lvl8pPr marL="1371600" algn="l" rtl="0" fontAlgn="base">
        <a:spcBef>
          <a:spcPct val="0"/>
        </a:spcBef>
        <a:spcAft>
          <a:spcPct val="0"/>
        </a:spcAft>
        <a:defRPr sz="3000">
          <a:solidFill>
            <a:schemeClr val="tx2"/>
          </a:solidFill>
          <a:latin typeface="Century Schoolbook"/>
        </a:defRPr>
      </a:lvl8pPr>
      <a:lvl9pPr marL="1828800" algn="l" rtl="0" fontAlgn="base">
        <a:spcBef>
          <a:spcPct val="0"/>
        </a:spcBef>
        <a:spcAft>
          <a:spcPct val="0"/>
        </a:spcAft>
        <a:defRPr sz="3000">
          <a:solidFill>
            <a:schemeClr val="tx2"/>
          </a:solidFill>
          <a:latin typeface="Century Schoolbook"/>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cid:image002.jpg@01D8078F.7C3119A0" TargetMode="External"/><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hyperlink" Target="http://www.armand-avocats.com/" TargetMode="Externa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cid:image003.jpg@01D8078F.7C3119A0" TargetMode="External"/><Relationship Id="rId4" Type="http://schemas.openxmlformats.org/officeDocument/2006/relationships/image" Target="../media/image4.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5.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hyperlink" Target="https://www.legifrance.gouv.fr/ceta/id/CETATEXT000044339729?juridiction=CONSEIL_ETAT&amp;page=1&amp;pageSize=10&amp;query=*&amp;searchField=ALL&amp;searchType=ALL&amp;sortValue=DATE_DESC&amp;tab_selection=cetat" TargetMode="External"/><Relationship Id="rId3" Type="http://schemas.openxmlformats.org/officeDocument/2006/relationships/image" Target="../media/image8.png"/><Relationship Id="rId7" Type="http://schemas.openxmlformats.org/officeDocument/2006/relationships/hyperlink" Target="https://mcusercontent.com/85dc06587eab04554d48fea20/files/7aeb3212-0240-c01a-0050-2b7df2114704/Concl._E._Bokdam_Tognetti.pdf" TargetMode="External"/><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hyperlink" Target="https://mcusercontent.com/85dc06587eab04554d48fea20/files/cc649e07-5892-8ae6-c605-0a8a2a0d09f5/CE_13_juillet_2021_n_437498.pdf" TargetMode="External"/><Relationship Id="rId5" Type="http://schemas.openxmlformats.org/officeDocument/2006/relationships/hyperlink" Target="https://mcusercontent.com/85dc06587eab04554d48fea20/files/ee87dc29-a0c0-30da-302f-40ec057f7c26/CE_13_juillet_2021_n_435452.pdf" TargetMode="External"/><Relationship Id="rId4" Type="http://schemas.openxmlformats.org/officeDocument/2006/relationships/hyperlink" Target="https://mcusercontent.com/85dc06587eab04554d48fea20/files/b702dcd6-00df-3590-002a-726168a89de2/CE_13_juillet_2021_n_428506.pdf" TargetMode="External"/></Relationships>
</file>

<file path=ppt/slides/_rels/slide3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Shape 53"/>
        <p:cNvGrpSpPr/>
        <p:nvPr/>
      </p:nvGrpSpPr>
      <p:grpSpPr>
        <a:xfrm>
          <a:off x="0" y="0"/>
          <a:ext cx="0" cy="0"/>
          <a:chOff x="0" y="0"/>
          <a:chExt cx="0" cy="0"/>
        </a:xfrm>
      </p:grpSpPr>
      <p:pic>
        <p:nvPicPr>
          <p:cNvPr id="9" name="Picture 2" descr="https://www.professionsfinancieres.com/sites/professionsfinancieres.com/files/Logo%20CPF%20%2B%20site%20-%20Petit.jpg">
            <a:extLst>
              <a:ext uri="{FF2B5EF4-FFF2-40B4-BE49-F238E27FC236}">
                <a16:creationId xmlns:a16="http://schemas.microsoft.com/office/drawing/2014/main" id="{8F7CF06D-B7E1-4001-8FFA-15F736F729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743" y="4869160"/>
            <a:ext cx="2484784" cy="935507"/>
          </a:xfrm>
          <a:prstGeom prst="rect">
            <a:avLst/>
          </a:prstGeom>
          <a:noFill/>
          <a:extLst>
            <a:ext uri="{909E8E84-426E-40DD-AFC4-6F175D3DCCD1}">
              <a14:hiddenFill xmlns:a14="http://schemas.microsoft.com/office/drawing/2010/main">
                <a:solidFill>
                  <a:srgbClr val="FFFFFF"/>
                </a:solidFill>
              </a14:hiddenFill>
            </a:ext>
          </a:extLst>
        </p:spPr>
      </p:pic>
      <p:pic>
        <p:nvPicPr>
          <p:cNvPr id="1036" name="Image 1">
            <a:extLst>
              <a:ext uri="{FF2B5EF4-FFF2-40B4-BE49-F238E27FC236}">
                <a16:creationId xmlns:a16="http://schemas.microsoft.com/office/drawing/2014/main" id="{F354F94B-E3A3-4A61-95BC-2382BDD197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299" y="329433"/>
            <a:ext cx="19812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Google Shape;55;p13"/>
          <p:cNvSpPr txBox="1"/>
          <p:nvPr/>
        </p:nvSpPr>
        <p:spPr>
          <a:xfrm>
            <a:off x="4499992" y="2682463"/>
            <a:ext cx="4238276" cy="1225093"/>
          </a:xfrm>
          <a:prstGeom prst="rect">
            <a:avLst/>
          </a:prstGeom>
          <a:noFill/>
          <a:ln>
            <a:noFill/>
          </a:ln>
        </p:spPr>
        <p:txBody>
          <a:bodyPr spcFirstLastPara="1" wrap="square" lIns="0" tIns="160000" rIns="0" bIns="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100" normalizeH="0" baseline="0" noProof="0" dirty="0">
                <a:ln>
                  <a:noFill/>
                </a:ln>
                <a:solidFill>
                  <a:srgbClr val="002060">
                    <a:lumMod val="50000"/>
                    <a:lumOff val="50000"/>
                  </a:srgbClr>
                </a:solidFill>
                <a:effectLst/>
                <a:uLnTx/>
                <a:uFillTx/>
                <a:latin typeface="Century Schoolbook"/>
                <a:ea typeface="+mn-ea"/>
                <a:cs typeface="Arial" panose="020B0604020202020204" pitchFamily="34" charset="0"/>
              </a:rPr>
              <a:t> </a:t>
            </a:r>
            <a:r>
              <a:rPr kumimoji="0" lang="fr-FR" sz="1800" b="1" i="0" u="none" strike="noStrike" kern="1200" cap="none" spc="10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Loi de finances pour 2022</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10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Visioconférence du 13 janvier 2022</a:t>
            </a:r>
          </a:p>
        </p:txBody>
      </p:sp>
      <p:sp>
        <p:nvSpPr>
          <p:cNvPr id="6" name="Google Shape;63;p14"/>
          <p:cNvSpPr/>
          <p:nvPr/>
        </p:nvSpPr>
        <p:spPr>
          <a:xfrm>
            <a:off x="6660232" y="2644362"/>
            <a:ext cx="233700" cy="25500"/>
          </a:xfrm>
          <a:prstGeom prst="rect">
            <a:avLst/>
          </a:prstGeom>
          <a:solidFill>
            <a:srgbClr val="ECBB5E"/>
          </a:solidFill>
          <a:ln>
            <a:noFill/>
          </a:ln>
        </p:spPr>
        <p:txBody>
          <a:bodyPr spcFirstLastPara="1" wrap="square" lIns="91425" tIns="91425" rIns="91425" bIns="91425" anchor="ctr" anchorCtr="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2060"/>
              </a:solidFill>
              <a:effectLst/>
              <a:uLnTx/>
              <a:uFillTx/>
              <a:latin typeface="Century Schoolbook" panose="02040604050505020304" pitchFamily="18" charset="0"/>
              <a:ea typeface="+mn-ea"/>
              <a:cs typeface="Arial" panose="020B0604020202020204" pitchFamily="34" charset="0"/>
            </a:endParaRPr>
          </a:p>
        </p:txBody>
      </p:sp>
      <p:sp>
        <p:nvSpPr>
          <p:cNvPr id="7" name="Google Shape;63;p14"/>
          <p:cNvSpPr/>
          <p:nvPr/>
        </p:nvSpPr>
        <p:spPr>
          <a:xfrm>
            <a:off x="6660232" y="4198174"/>
            <a:ext cx="233700" cy="25500"/>
          </a:xfrm>
          <a:prstGeom prst="rect">
            <a:avLst/>
          </a:prstGeom>
          <a:solidFill>
            <a:srgbClr val="ECBB5E"/>
          </a:solidFill>
          <a:ln>
            <a:noFill/>
          </a:ln>
        </p:spPr>
        <p:txBody>
          <a:bodyPr spcFirstLastPara="1" wrap="square" lIns="91425" tIns="91425" rIns="91425" bIns="91425" anchor="ctr" anchorCtr="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2060"/>
              </a:solidFill>
              <a:effectLst/>
              <a:uLnTx/>
              <a:uFillTx/>
              <a:latin typeface="Century Schoolbook" panose="02040604050505020304" pitchFamily="18" charset="0"/>
              <a:ea typeface="+mn-ea"/>
              <a:cs typeface="Arial" panose="020B0604020202020204" pitchFamily="34" charset="0"/>
            </a:endParaRPr>
          </a:p>
        </p:txBody>
      </p:sp>
      <p:pic>
        <p:nvPicPr>
          <p:cNvPr id="10" name="Image 9">
            <a:extLst>
              <a:ext uri="{FF2B5EF4-FFF2-40B4-BE49-F238E27FC236}">
                <a16:creationId xmlns:a16="http://schemas.microsoft.com/office/drawing/2014/main" id="{3A956C55-EE27-475B-9EA4-A599680F5E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4907199"/>
            <a:ext cx="2592288" cy="859427"/>
          </a:xfrm>
          <a:prstGeom prst="rect">
            <a:avLst/>
          </a:prstGeom>
        </p:spPr>
      </p:pic>
      <p:graphicFrame>
        <p:nvGraphicFramePr>
          <p:cNvPr id="13" name="Tableau 12">
            <a:extLst>
              <a:ext uri="{FF2B5EF4-FFF2-40B4-BE49-F238E27FC236}">
                <a16:creationId xmlns:a16="http://schemas.microsoft.com/office/drawing/2014/main" id="{ADBD028B-791E-49CA-A674-DB54EBE9CD0E}"/>
              </a:ext>
            </a:extLst>
          </p:cNvPr>
          <p:cNvGraphicFramePr>
            <a:graphicFrameLocks noGrp="1"/>
          </p:cNvGraphicFramePr>
          <p:nvPr>
            <p:extLst/>
          </p:nvPr>
        </p:nvGraphicFramePr>
        <p:xfrm>
          <a:off x="1115616" y="1197303"/>
          <a:ext cx="2139315" cy="797434"/>
        </p:xfrm>
        <a:graphic>
          <a:graphicData uri="http://schemas.openxmlformats.org/drawingml/2006/table">
            <a:tbl>
              <a:tblPr firstRow="1" firstCol="1" bandRow="1"/>
              <a:tblGrid>
                <a:gridCol w="2139315">
                  <a:extLst>
                    <a:ext uri="{9D8B030D-6E8A-4147-A177-3AD203B41FA5}">
                      <a16:colId xmlns:a16="http://schemas.microsoft.com/office/drawing/2014/main" val="1017798125"/>
                    </a:ext>
                  </a:extLst>
                </a:gridCol>
              </a:tblGrid>
              <a:tr h="0">
                <a:tc>
                  <a:txBody>
                    <a:bodyPr/>
                    <a:lstStyle/>
                    <a:p>
                      <a:pPr>
                        <a:lnSpc>
                          <a:spcPct val="105000"/>
                        </a:lnSpc>
                        <a:spcAft>
                          <a:spcPts val="0"/>
                        </a:spcAft>
                      </a:pPr>
                      <a:r>
                        <a:rPr lang="fr-FR" sz="1100">
                          <a:effectLst/>
                          <a:latin typeface="Tahoma" panose="020B0604030504040204" pitchFamily="34" charset="0"/>
                          <a:ea typeface="Calibri" panose="020F0502020204030204" pitchFamily="34" charset="0"/>
                        </a:rPr>
                        <a:t>  </a:t>
                      </a:r>
                      <a:r>
                        <a:rPr lang="fr-FR" sz="1000">
                          <a:effectLst/>
                          <a:latin typeface="Tahoma" panose="020B0604030504040204" pitchFamily="34" charset="0"/>
                          <a:ea typeface="Calibri" panose="020F0502020204030204" pitchFamily="34" charset="0"/>
                        </a:rPr>
                        <a:t>4, avenue Hoche - 75008 Paris</a:t>
                      </a:r>
                      <a:endParaRPr lang="fr-FR" sz="1100">
                        <a:effectLst/>
                        <a:latin typeface="Calibri" panose="020F0502020204030204" pitchFamily="34" charset="0"/>
                        <a:ea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375752772"/>
                  </a:ext>
                </a:extLst>
              </a:tr>
              <a:tr h="0">
                <a:tc>
                  <a:txBody>
                    <a:bodyPr/>
                    <a:lstStyle/>
                    <a:p>
                      <a:pPr>
                        <a:lnSpc>
                          <a:spcPct val="105000"/>
                        </a:lnSpc>
                      </a:pPr>
                      <a:r>
                        <a:rPr lang="fr-FR" sz="1000" dirty="0">
                          <a:effectLst/>
                          <a:latin typeface="Tahoma" panose="020B0604030504040204" pitchFamily="34" charset="0"/>
                          <a:ea typeface="Calibri" panose="020F0502020204030204" pitchFamily="34" charset="0"/>
                        </a:rPr>
                        <a:t>  T : + 33 1 48 88 57 57</a:t>
                      </a:r>
                      <a:endParaRPr lang="fr-FR" sz="1100" dirty="0">
                        <a:effectLst/>
                        <a:latin typeface="Calibri" panose="020F0502020204030204" pitchFamily="34" charset="0"/>
                        <a:ea typeface="Calibri" panose="020F0502020204030204" pitchFamily="34" charset="0"/>
                      </a:endParaRPr>
                    </a:p>
                    <a:p>
                      <a:pPr>
                        <a:lnSpc>
                          <a:spcPct val="105000"/>
                        </a:lnSpc>
                      </a:pPr>
                      <a:r>
                        <a:rPr lang="fr-FR" sz="1000" dirty="0">
                          <a:effectLst/>
                          <a:latin typeface="Tahoma" panose="020B0604030504040204" pitchFamily="34" charset="0"/>
                          <a:ea typeface="Calibri" panose="020F0502020204030204" pitchFamily="34" charset="0"/>
                        </a:rPr>
                        <a:t>  M : + 33 6 07 52 28 26</a:t>
                      </a:r>
                      <a:endParaRPr lang="fr-FR" sz="1100" dirty="0">
                        <a:effectLst/>
                        <a:latin typeface="Calibri" panose="020F0502020204030204" pitchFamily="34" charset="0"/>
                        <a:ea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911329582"/>
                  </a:ext>
                </a:extLst>
              </a:tr>
              <a:tr h="0">
                <a:tc>
                  <a:txBody>
                    <a:bodyPr/>
                    <a:lstStyle/>
                    <a:p>
                      <a:pPr>
                        <a:lnSpc>
                          <a:spcPct val="105000"/>
                        </a:lnSpc>
                      </a:pPr>
                      <a:r>
                        <a:rPr lang="fr-FR" sz="1000" dirty="0">
                          <a:effectLst/>
                          <a:latin typeface="Tahoma" panose="020B0604030504040204" pitchFamily="34" charset="0"/>
                          <a:ea typeface="Calibri" panose="020F0502020204030204" pitchFamily="34" charset="0"/>
                        </a:rPr>
                        <a:t>  F : + 33 1 48 88 57 58</a:t>
                      </a:r>
                      <a:endParaRPr lang="fr-FR" sz="1100" dirty="0">
                        <a:effectLst/>
                        <a:latin typeface="Calibri" panose="020F0502020204030204" pitchFamily="34" charset="0"/>
                        <a:ea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039354801"/>
                  </a:ext>
                </a:extLst>
              </a:tr>
              <a:tr h="0">
                <a:tc>
                  <a:txBody>
                    <a:bodyPr/>
                    <a:lstStyle/>
                    <a:p>
                      <a:pPr>
                        <a:lnSpc>
                          <a:spcPct val="105000"/>
                        </a:lnSpc>
                      </a:pPr>
                      <a:r>
                        <a:rPr lang="fr-FR" sz="1100" dirty="0">
                          <a:effectLst/>
                          <a:latin typeface="Calibri" panose="020F0502020204030204" pitchFamily="34" charset="0"/>
                          <a:ea typeface="Calibri" panose="020F0502020204030204" pitchFamily="34" charset="0"/>
                        </a:rPr>
                        <a:t>   </a:t>
                      </a:r>
                      <a:r>
                        <a:rPr lang="fr-FR" sz="1000" u="sng" dirty="0">
                          <a:solidFill>
                            <a:srgbClr val="0563C1"/>
                          </a:solidFill>
                          <a:effectLst/>
                          <a:latin typeface="Tahoma" panose="020B0604030504040204" pitchFamily="34" charset="0"/>
                          <a:ea typeface="Calibri" panose="020F0502020204030204" pitchFamily="34" charset="0"/>
                          <a:hlinkClick r:id="rId6"/>
                        </a:rPr>
                        <a:t>www.armand-avocats.com</a:t>
                      </a:r>
                      <a:endParaRPr lang="fr-FR" sz="1100" dirty="0">
                        <a:effectLst/>
                        <a:latin typeface="Calibri" panose="020F0502020204030204" pitchFamily="34" charset="0"/>
                        <a:ea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543678967"/>
                  </a:ext>
                </a:extLst>
              </a:tr>
            </a:tbl>
          </a:graphicData>
        </a:graphic>
      </p:graphicFrame>
      <p:pic>
        <p:nvPicPr>
          <p:cNvPr id="1035" name="Image 2">
            <a:extLst>
              <a:ext uri="{FF2B5EF4-FFF2-40B4-BE49-F238E27FC236}">
                <a16:creationId xmlns:a16="http://schemas.microsoft.com/office/drawing/2014/main" id="{CAAE8F7D-EA50-4638-8063-769CB2911CDF}"/>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1115299" y="1197558"/>
            <a:ext cx="1143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Image 3">
            <a:extLst>
              <a:ext uri="{FF2B5EF4-FFF2-40B4-BE49-F238E27FC236}">
                <a16:creationId xmlns:a16="http://schemas.microsoft.com/office/drawing/2014/main" id="{E5EDBC19-4C8D-47EC-90BD-A861DF42247A}"/>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1115299" y="1370484"/>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54" name="Google Shape;54;p13"/>
          <p:cNvPicPr preferRelativeResize="0"/>
          <p:nvPr/>
        </p:nvPicPr>
        <p:blipFill>
          <a:blip r:embed="rId11">
            <a:duotone>
              <a:prstClr val="black"/>
              <a:schemeClr val="accent2">
                <a:tint val="45000"/>
                <a:satMod val="400000"/>
              </a:schemeClr>
            </a:duotone>
            <a:alphaModFix amt="50000"/>
          </a:blip>
          <a:stretch>
            <a:fillRect/>
          </a:stretch>
        </p:blipFill>
        <p:spPr>
          <a:xfrm>
            <a:off x="-19050" y="0"/>
            <a:ext cx="4591050" cy="6857999"/>
          </a:xfrm>
          <a:prstGeom prst="rect">
            <a:avLst/>
          </a:prstGeom>
          <a:noFill/>
          <a:ln>
            <a:solidFill>
              <a:schemeClr val="tx2">
                <a:lumMod val="10000"/>
                <a:lumOff val="90000"/>
              </a:schemeClr>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676F90-38A2-4F4A-B580-21D3E5BF3953}"/>
              </a:ext>
            </a:extLst>
          </p:cNvPr>
          <p:cNvSpPr>
            <a:spLocks noGrp="1"/>
          </p:cNvSpPr>
          <p:nvPr>
            <p:ph type="title"/>
          </p:nvPr>
        </p:nvSpPr>
        <p:spPr>
          <a:xfrm>
            <a:off x="633413" y="387350"/>
            <a:ext cx="7467600" cy="576263"/>
          </a:xfrm>
        </p:spPr>
        <p:txBody>
          <a:bodyPr/>
          <a:lstStyle/>
          <a:p>
            <a:pPr algn="ctr" eaLnBrk="1" fontAlgn="auto" hangingPunct="1">
              <a:spcAft>
                <a:spcPts val="0"/>
              </a:spcAft>
              <a:defRPr/>
            </a:pPr>
            <a:r>
              <a:rPr lang="fr-FR" sz="2400" u="sng" dirty="0">
                <a:uFill>
                  <a:solidFill>
                    <a:schemeClr val="bg2"/>
                  </a:solidFill>
                </a:uFill>
                <a:latin typeface="Calibri" panose="020F0502020204030204" pitchFamily="34" charset="0"/>
                <a:cs typeface="Calibri" panose="020F0502020204030204" pitchFamily="34" charset="0"/>
              </a:rPr>
              <a:t>LF 2022</a:t>
            </a:r>
            <a:endParaRPr lang="fr-FR" sz="2400" dirty="0">
              <a:latin typeface="Calibri" panose="020F0502020204030204" pitchFamily="34" charset="0"/>
              <a:cs typeface="Calibri" panose="020F0502020204030204" pitchFamily="34" charset="0"/>
            </a:endParaRPr>
          </a:p>
        </p:txBody>
      </p:sp>
      <p:sp>
        <p:nvSpPr>
          <p:cNvPr id="19459" name="Espace réservé du numéro de diapositive 2">
            <a:extLst>
              <a:ext uri="{FF2B5EF4-FFF2-40B4-BE49-F238E27FC236}">
                <a16:creationId xmlns:a16="http://schemas.microsoft.com/office/drawing/2014/main" id="{86D1F5E1-B714-4CBB-B974-53CF8403CF75}"/>
              </a:ext>
            </a:extLst>
          </p:cNvPr>
          <p:cNvSpPr>
            <a:spLocks noGrp="1"/>
          </p:cNvSpPr>
          <p:nvPr/>
        </p:nvSpPr>
        <p:spPr bwMode="auto">
          <a:xfrm>
            <a:off x="8101013" y="5732463"/>
            <a:ext cx="609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001B54"/>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AAABB6"/>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0F8EE2F9-C8A1-430F-BCED-A331199743F8}" type="slidenum">
              <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A0DC5B10-F011-40FD-AA02-F94D805B8E13}"/>
              </a:ext>
            </a:extLst>
          </p:cNvPr>
          <p:cNvSpPr txBox="1">
            <a:spLocks/>
          </p:cNvSpPr>
          <p:nvPr/>
        </p:nvSpPr>
        <p:spPr>
          <a:xfrm>
            <a:off x="539750" y="981075"/>
            <a:ext cx="7467600" cy="5327650"/>
          </a:xfrm>
          <a:prstGeom prst="rect">
            <a:avLst/>
          </a:prstGeom>
        </p:spPr>
        <p:txBody>
          <a:bodyPr>
            <a:norm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365760" marR="0" lvl="1" indent="0" algn="just" defTabSz="914400" rtl="0" eaLnBrk="1" fontAlgn="auto" latinLnBrk="0" hangingPunct="1">
              <a:lnSpc>
                <a:spcPct val="100000"/>
              </a:lnSpc>
              <a:spcBef>
                <a:spcPct val="20000"/>
              </a:spcBef>
              <a:spcAft>
                <a:spcPts val="0"/>
              </a:spcAft>
              <a:buClr>
                <a:srgbClr val="FC6E04"/>
              </a:buClr>
              <a:buSzPct val="80000"/>
              <a:buFont typeface="Wingdings 2" panose="05020102010507070707" pitchFamily="18" charset="2"/>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p:txBody>
      </p:sp>
      <p:sp>
        <p:nvSpPr>
          <p:cNvPr id="6" name="Espace réservé du contenu 2">
            <a:extLst>
              <a:ext uri="{FF2B5EF4-FFF2-40B4-BE49-F238E27FC236}">
                <a16:creationId xmlns:a16="http://schemas.microsoft.com/office/drawing/2014/main" id="{C7C4C57B-F04A-45DE-921C-C102E25F0954}"/>
              </a:ext>
            </a:extLst>
          </p:cNvPr>
          <p:cNvSpPr txBox="1">
            <a:spLocks/>
          </p:cNvSpPr>
          <p:nvPr/>
        </p:nvSpPr>
        <p:spPr>
          <a:xfrm>
            <a:off x="692150" y="1133475"/>
            <a:ext cx="7408863" cy="4239741"/>
          </a:xfrm>
          <a:prstGeom prst="rect">
            <a:avLst/>
          </a:prstGeom>
        </p:spPr>
        <p:txBody>
          <a:bodyPr>
            <a:normAutofit fontScale="92500"/>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marR="0" lvl="0" indent="0" algn="just" defTabSz="914400" rtl="0" eaLnBrk="1" fontAlgn="auto" latinLnBrk="0" hangingPunct="1">
              <a:lnSpc>
                <a:spcPct val="100000"/>
              </a:lnSpc>
              <a:spcBef>
                <a:spcPts val="600"/>
              </a:spcBef>
              <a:spcAft>
                <a:spcPts val="0"/>
              </a:spcAft>
              <a:buClr>
                <a:srgbClr val="FC6E04"/>
              </a:buClr>
              <a:buSzPct val="70000"/>
              <a:buFont typeface="Wingdings" panose="05000000000000000000" pitchFamily="2" charset="2"/>
              <a:buNone/>
              <a:tabLst/>
              <a:defRPr/>
            </a:pPr>
            <a:r>
              <a:rPr kumimoji="0" lang="fr-FR" sz="1400" b="1" i="0" u="sng" strike="noStrike" kern="1200" cap="none" spc="0" normalizeH="0" baseline="0" noProof="0" dirty="0">
                <a:ln>
                  <a:noFill/>
                </a:ln>
                <a:solidFill>
                  <a:srgbClr val="002060"/>
                </a:solidFill>
                <a:effectLst/>
                <a:uLnTx/>
                <a:uFill>
                  <a:solidFill>
                    <a:srgbClr val="FC6E04"/>
                  </a:solidFill>
                </a:uFill>
                <a:latin typeface="Calibri" panose="020F0502020204030204" pitchFamily="34" charset="0"/>
                <a:ea typeface="+mn-ea"/>
                <a:cs typeface="Calibri" panose="020F0502020204030204" pitchFamily="34" charset="0"/>
              </a:rPr>
              <a:t>Dispositifs visant à renforcer les pouvoirs de contrôle de l’administration fiscale ou à mettre en conformité ces pouvoirs avec les principes constitutionnels</a:t>
            </a:r>
          </a:p>
          <a:p>
            <a:pPr marL="0" marR="0" lvl="0" indent="0" algn="just" defTabSz="914400" rtl="0" eaLnBrk="1" fontAlgn="auto" latinLnBrk="0" hangingPunct="1">
              <a:lnSpc>
                <a:spcPct val="100000"/>
              </a:lnSpc>
              <a:spcBef>
                <a:spcPts val="600"/>
              </a:spcBef>
              <a:spcAft>
                <a:spcPts val="0"/>
              </a:spcAft>
              <a:buClr>
                <a:srgbClr val="FC6E04"/>
              </a:buClr>
              <a:buSzPct val="70000"/>
              <a:buFont typeface="Wingdings" panose="05000000000000000000" pitchFamily="2" charset="2"/>
              <a:buNone/>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60363" marR="0" lvl="1" indent="-184150" algn="just"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Ø"/>
              <a:tabLst/>
              <a:defRPr/>
            </a:pPr>
            <a:r>
              <a:rPr kumimoji="0" lang="fr-FR"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Imposition des revenus des trust (article 123 bis du CGI) </a:t>
            </a: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Condition de détention de 10% prévue par l’article 123 bis du CGI présumée remplie pour le constituant ou le bénéficiaire réputé constituant d’un trust, sous réserve pour ce dernier d’apporter la preuve contraire (alignement sur le régime des droits détenus dans des entités ou institutions constituées dans des ETNC). La preuve contraire ne peut pas résulter simplement du caractère irrévocable et discrétionnaire du trust.</a:t>
            </a:r>
          </a:p>
          <a:p>
            <a:pPr marL="360363" marR="0" lvl="1" indent="-184150" algn="just"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Ø"/>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60363" marR="0" lvl="1" indent="-184150" algn="just"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Ø"/>
              <a:tabLst/>
              <a:defRPr/>
            </a:pPr>
            <a:r>
              <a:rPr kumimoji="0" lang="fr-FR"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Contrôles conjoints et coopération avec les administrations fiscales d’autres Etats membres (transposition de la directive DAC 7) </a:t>
            </a: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a:p>
            <a:pPr marL="176213" marR="0" lvl="1" indent="0" algn="just" defTabSz="914400" rtl="0" eaLnBrk="1" fontAlgn="auto" latinLnBrk="0" hangingPunct="1">
              <a:lnSpc>
                <a:spcPct val="100000"/>
              </a:lnSpc>
              <a:spcBef>
                <a:spcPct val="20000"/>
              </a:spcBef>
              <a:spcAft>
                <a:spcPts val="0"/>
              </a:spcAft>
              <a:buClr>
                <a:srgbClr val="002060"/>
              </a:buClr>
              <a:buSzPct val="80000"/>
              <a:buFont typeface="Wingdings 2" panose="05020102010507070707" pitchFamily="18" charset="2"/>
              <a:buNone/>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538163" marR="0" lvl="1" indent="-176213" algn="just" defTabSz="914400" rtl="0" eaLnBrk="1" fontAlgn="auto" latinLnBrk="0" hangingPunct="1">
              <a:lnSpc>
                <a:spcPct val="100000"/>
              </a:lnSpc>
              <a:spcBef>
                <a:spcPct val="20000"/>
              </a:spcBef>
              <a:spcAft>
                <a:spcPts val="0"/>
              </a:spcAft>
              <a:buClr>
                <a:srgbClr val="002060"/>
              </a:buClr>
              <a:buSzPct val="80000"/>
              <a:buFontTx/>
              <a:buChar char="-"/>
              <a:tabLst/>
              <a:defRPr/>
            </a:pPr>
            <a:r>
              <a:rPr kumimoji="0" lang="fr-FR"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Coopération</a:t>
            </a: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 possibilité, sur autorisation des autorités nationales compétentes, d’assister ou de participer à des procédures administratives ayant lieu en France ou dans d’autres Etats membres.</a:t>
            </a:r>
          </a:p>
          <a:p>
            <a:pPr marL="538163" marR="0" lvl="1" indent="-176213" algn="just" defTabSz="914400" rtl="0" eaLnBrk="1" fontAlgn="auto" latinLnBrk="0" hangingPunct="1">
              <a:lnSpc>
                <a:spcPct val="100000"/>
              </a:lnSpc>
              <a:spcBef>
                <a:spcPct val="20000"/>
              </a:spcBef>
              <a:spcAft>
                <a:spcPts val="0"/>
              </a:spcAft>
              <a:buClr>
                <a:srgbClr val="002060"/>
              </a:buClr>
              <a:buSzPct val="80000"/>
              <a:buFontTx/>
              <a:buChar char="-"/>
              <a:tabLst/>
              <a:defRPr/>
            </a:pPr>
            <a:r>
              <a:rPr kumimoji="0" lang="fr-FR"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Contrôles conjoints</a:t>
            </a: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 participation des agents étrangers à des contrôles conjoints lorsque l’examen d’une affaire liée à une ou plusieurs personnes présente un intérêt commun ou complémentaire avec d’autres Etats membres (tous les impôts sont concernés sauf la TVA). Pouvoir d’interrogation, d’examen de documents, et de recueil des éléments de preuve.</a:t>
            </a:r>
          </a:p>
          <a:p>
            <a:pPr marL="273050" marR="0" lvl="0" indent="-273050"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600" b="0" i="0" u="none" strike="noStrike" kern="1200" cap="none" spc="0" normalizeH="0" baseline="0" noProof="0" dirty="0">
              <a:ln>
                <a:noFill/>
              </a:ln>
              <a:solidFill>
                <a:srgbClr val="002060"/>
              </a:solidFill>
              <a:effectLst/>
              <a:uLnTx/>
              <a:uFillTx/>
              <a:latin typeface="Century Schoolbook"/>
              <a:ea typeface="+mn-ea"/>
              <a:cs typeface="+mn-cs"/>
            </a:endParaRPr>
          </a:p>
          <a:p>
            <a:pPr marL="273050" marR="0" lvl="0" indent="-273050"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600" b="0" i="0" u="none" strike="noStrike" kern="1200" cap="none" spc="0" normalizeH="0" baseline="0" noProof="0" dirty="0">
              <a:ln>
                <a:noFill/>
              </a:ln>
              <a:solidFill>
                <a:srgbClr val="002060"/>
              </a:solidFill>
              <a:effectLst/>
              <a:uLnTx/>
              <a:uFillTx/>
              <a:latin typeface="Century Schoolbook"/>
              <a:ea typeface="+mn-ea"/>
              <a:cs typeface="+mn-cs"/>
            </a:endParaRPr>
          </a:p>
          <a:p>
            <a:pPr marL="639763" marR="0" lvl="1" indent="-273050" algn="just" defTabSz="914400" rtl="0" eaLnBrk="1" fontAlgn="auto" latinLnBrk="0" hangingPunct="1">
              <a:lnSpc>
                <a:spcPct val="100000"/>
              </a:lnSpc>
              <a:spcBef>
                <a:spcPct val="20000"/>
              </a:spcBef>
              <a:spcAft>
                <a:spcPts val="0"/>
              </a:spcAft>
              <a:buClr>
                <a:srgbClr val="002060"/>
              </a:buClr>
              <a:buSzPct val="80000"/>
              <a:buFontTx/>
              <a:buChar char="-"/>
              <a:tabLst/>
              <a:defRPr/>
            </a:pPr>
            <a:endParaRPr kumimoji="0" lang="fr-FR" sz="11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300" b="0" i="0" u="none" strike="noStrike" kern="1200" cap="none" spc="0" normalizeH="0" baseline="0" noProof="0" dirty="0">
              <a:ln>
                <a:noFill/>
              </a:ln>
              <a:solidFill>
                <a:srgbClr val="002060"/>
              </a:solidFill>
              <a:effectLst/>
              <a:uLnTx/>
              <a:uFillTx/>
              <a:latin typeface="Century Schoolbook"/>
              <a:ea typeface="+mn-ea"/>
              <a:cs typeface="+mn-cs"/>
            </a:endParaRPr>
          </a:p>
          <a:p>
            <a:pPr marL="273050" marR="0" lvl="0" indent="-2730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p:txBody>
      </p:sp>
    </p:spTree>
    <p:extLst>
      <p:ext uri="{BB962C8B-B14F-4D97-AF65-F5344CB8AC3E}">
        <p14:creationId xmlns:p14="http://schemas.microsoft.com/office/powerpoint/2010/main" val="3463273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676F90-38A2-4F4A-B580-21D3E5BF3953}"/>
              </a:ext>
            </a:extLst>
          </p:cNvPr>
          <p:cNvSpPr>
            <a:spLocks noGrp="1"/>
          </p:cNvSpPr>
          <p:nvPr>
            <p:ph type="title"/>
          </p:nvPr>
        </p:nvSpPr>
        <p:spPr>
          <a:xfrm>
            <a:off x="633413" y="387350"/>
            <a:ext cx="7467600" cy="576263"/>
          </a:xfrm>
        </p:spPr>
        <p:txBody>
          <a:bodyPr/>
          <a:lstStyle/>
          <a:p>
            <a:pPr algn="ctr" eaLnBrk="1" fontAlgn="auto" hangingPunct="1">
              <a:spcAft>
                <a:spcPts val="0"/>
              </a:spcAft>
              <a:defRPr/>
            </a:pPr>
            <a:r>
              <a:rPr lang="fr-FR" sz="2400" u="sng" dirty="0">
                <a:uFill>
                  <a:solidFill>
                    <a:schemeClr val="bg2"/>
                  </a:solidFill>
                </a:uFill>
                <a:latin typeface="Calibri" panose="020F0502020204030204" pitchFamily="34" charset="0"/>
                <a:cs typeface="Calibri" panose="020F0502020204030204" pitchFamily="34" charset="0"/>
              </a:rPr>
              <a:t>LF 2022</a:t>
            </a:r>
            <a:endParaRPr lang="fr-FR" sz="2400" dirty="0">
              <a:latin typeface="Calibri" panose="020F0502020204030204" pitchFamily="34" charset="0"/>
              <a:cs typeface="Calibri" panose="020F0502020204030204" pitchFamily="34" charset="0"/>
            </a:endParaRPr>
          </a:p>
        </p:txBody>
      </p:sp>
      <p:sp>
        <p:nvSpPr>
          <p:cNvPr id="19459" name="Espace réservé du numéro de diapositive 2">
            <a:extLst>
              <a:ext uri="{FF2B5EF4-FFF2-40B4-BE49-F238E27FC236}">
                <a16:creationId xmlns:a16="http://schemas.microsoft.com/office/drawing/2014/main" id="{86D1F5E1-B714-4CBB-B974-53CF8403CF75}"/>
              </a:ext>
            </a:extLst>
          </p:cNvPr>
          <p:cNvSpPr>
            <a:spLocks noGrp="1"/>
          </p:cNvSpPr>
          <p:nvPr/>
        </p:nvSpPr>
        <p:spPr bwMode="auto">
          <a:xfrm>
            <a:off x="8101013" y="5732463"/>
            <a:ext cx="609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001B54"/>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AAABB6"/>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0F8EE2F9-C8A1-430F-BCED-A331199743F8}" type="slidenum">
              <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base" latinLnBrk="0" hangingPunct="1">
                <a:lnSpc>
                  <a:spcPct val="100000"/>
                </a:lnSpc>
                <a:spcBef>
                  <a:spcPct val="0"/>
                </a:spcBef>
                <a:spcAft>
                  <a:spcPct val="0"/>
                </a:spcAft>
                <a:buClrTx/>
                <a:buSzTx/>
                <a:buFontTx/>
                <a:buNone/>
                <a:tabLst/>
                <a:defRPr/>
              </a:pPr>
              <a:t>11</a:t>
            </a:fld>
            <a:endPar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A0DC5B10-F011-40FD-AA02-F94D805B8E13}"/>
              </a:ext>
            </a:extLst>
          </p:cNvPr>
          <p:cNvSpPr txBox="1">
            <a:spLocks/>
          </p:cNvSpPr>
          <p:nvPr/>
        </p:nvSpPr>
        <p:spPr>
          <a:xfrm>
            <a:off x="539750" y="981075"/>
            <a:ext cx="7467600" cy="5327650"/>
          </a:xfrm>
          <a:prstGeom prst="rect">
            <a:avLst/>
          </a:prstGeom>
        </p:spPr>
        <p:txBody>
          <a:bodyPr>
            <a:norm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365760" marR="0" lvl="1" indent="0" algn="just" defTabSz="914400" rtl="0" eaLnBrk="1" fontAlgn="auto" latinLnBrk="0" hangingPunct="1">
              <a:lnSpc>
                <a:spcPct val="100000"/>
              </a:lnSpc>
              <a:spcBef>
                <a:spcPct val="20000"/>
              </a:spcBef>
              <a:spcAft>
                <a:spcPts val="0"/>
              </a:spcAft>
              <a:buClr>
                <a:srgbClr val="FC6E04"/>
              </a:buClr>
              <a:buSzPct val="80000"/>
              <a:buFont typeface="Wingdings 2" panose="05020102010507070707" pitchFamily="18" charset="2"/>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p:txBody>
      </p:sp>
      <p:sp>
        <p:nvSpPr>
          <p:cNvPr id="6" name="Espace réservé du contenu 2">
            <a:extLst>
              <a:ext uri="{FF2B5EF4-FFF2-40B4-BE49-F238E27FC236}">
                <a16:creationId xmlns:a16="http://schemas.microsoft.com/office/drawing/2014/main" id="{C7C4C57B-F04A-45DE-921C-C102E25F0954}"/>
              </a:ext>
            </a:extLst>
          </p:cNvPr>
          <p:cNvSpPr txBox="1">
            <a:spLocks/>
          </p:cNvSpPr>
          <p:nvPr/>
        </p:nvSpPr>
        <p:spPr>
          <a:xfrm>
            <a:off x="692150" y="1133475"/>
            <a:ext cx="7408863" cy="4239741"/>
          </a:xfrm>
          <a:prstGeom prst="rect">
            <a:avLst/>
          </a:prstGeom>
        </p:spPr>
        <p:txBody>
          <a:bodyPr>
            <a:norm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marR="0" lvl="0" indent="0" algn="just" defTabSz="914400" rtl="0" eaLnBrk="1" fontAlgn="auto" latinLnBrk="0" hangingPunct="1">
              <a:lnSpc>
                <a:spcPct val="100000"/>
              </a:lnSpc>
              <a:spcBef>
                <a:spcPts val="600"/>
              </a:spcBef>
              <a:spcAft>
                <a:spcPts val="0"/>
              </a:spcAft>
              <a:buClr>
                <a:srgbClr val="FC6E04"/>
              </a:buClr>
              <a:buSzPct val="70000"/>
              <a:buFont typeface="Wingdings" panose="05000000000000000000" pitchFamily="2" charset="2"/>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a:p>
            <a:pPr marL="360363" marR="0" lvl="1" indent="-184150" algn="just"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Ø"/>
              <a:tabLst/>
              <a:defRPr/>
            </a:pPr>
            <a:r>
              <a:rPr kumimoji="0" lang="fr-FR"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Plafonnement de l’amende pour défaut de facturation </a:t>
            </a: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amende de 50% du montant de la transaction plafonnée à 375.000 € par exercice ou à 37.500 € par exercice lorsque la transaction a bien été comptabilisée.</a:t>
            </a:r>
          </a:p>
          <a:p>
            <a:pPr marL="360363" marR="0" lvl="1" indent="-184150" algn="just"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Ø"/>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60363" marR="0" lvl="1" indent="-184150" algn="just"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Ø"/>
              <a:tabLst/>
              <a:defRPr/>
            </a:pPr>
            <a:r>
              <a:rPr kumimoji="0" lang="fr-FR"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Obstacle à l’accès aux documents informatiques lors d’une visite domiciliaire </a:t>
            </a: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amende de 50.000 € ou de 5% des droits rappelés (si supérieur) lorsque l’obstacle est constaté dans les locaux occupés par le contribuable ; 50.000 € lorsque l’obstacle est constaté dans les locaux occupés par le représentant en droit ou en fait du contribuable ; 10.000 € dans les autres cas (i.e., obstacle constaté dans les locaux d’un tiers).</a:t>
            </a:r>
          </a:p>
          <a:p>
            <a:pPr marL="360363" marR="0" lvl="1" indent="-184150" algn="just"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Ø"/>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60363" marR="0" lvl="1" indent="-184150" algn="just"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Ø"/>
              <a:tabLst/>
              <a:defRPr/>
            </a:pPr>
            <a:r>
              <a:rPr kumimoji="0" lang="fr-FR"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Interdiction d’imputer les déficits et les réductions d’impôt en cas de manquement grave </a:t>
            </a: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extension du régime actuel en cas de rectifications de sommes figurant sur un compte étranger, un contrat de capitalisation ou un trust non déclaré.</a:t>
            </a:r>
          </a:p>
          <a:p>
            <a:pPr marL="176213" marR="0" lvl="1" indent="0" algn="just" defTabSz="914400" rtl="0" eaLnBrk="1" fontAlgn="auto" latinLnBrk="0" hangingPunct="1">
              <a:lnSpc>
                <a:spcPct val="100000"/>
              </a:lnSpc>
              <a:spcBef>
                <a:spcPct val="20000"/>
              </a:spcBef>
              <a:spcAft>
                <a:spcPts val="0"/>
              </a:spcAft>
              <a:buClr>
                <a:srgbClr val="002060"/>
              </a:buClr>
              <a:buSzPct val="80000"/>
              <a:buFont typeface="Wingdings 2" panose="05020102010507070707" pitchFamily="18" charset="2"/>
              <a:buNone/>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273050" marR="0" lvl="0" indent="-273050"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600" b="0" i="0" u="none" strike="noStrike" kern="1200" cap="none" spc="0" normalizeH="0" baseline="0" noProof="0" dirty="0">
              <a:ln>
                <a:noFill/>
              </a:ln>
              <a:solidFill>
                <a:srgbClr val="002060"/>
              </a:solidFill>
              <a:effectLst/>
              <a:uLnTx/>
              <a:uFillTx/>
              <a:latin typeface="Century Schoolbook"/>
              <a:ea typeface="+mn-ea"/>
              <a:cs typeface="+mn-cs"/>
            </a:endParaRPr>
          </a:p>
          <a:p>
            <a:pPr marL="273050" marR="0" lvl="0" indent="-273050"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600" b="0" i="0" u="none" strike="noStrike" kern="1200" cap="none" spc="0" normalizeH="0" baseline="0" noProof="0" dirty="0">
              <a:ln>
                <a:noFill/>
              </a:ln>
              <a:solidFill>
                <a:srgbClr val="002060"/>
              </a:solidFill>
              <a:effectLst/>
              <a:uLnTx/>
              <a:uFillTx/>
              <a:latin typeface="Century Schoolbook"/>
              <a:ea typeface="+mn-ea"/>
              <a:cs typeface="+mn-cs"/>
            </a:endParaRPr>
          </a:p>
          <a:p>
            <a:pPr marL="639763" marR="0" lvl="1" indent="-273050" algn="just" defTabSz="914400" rtl="0" eaLnBrk="1" fontAlgn="auto" latinLnBrk="0" hangingPunct="1">
              <a:lnSpc>
                <a:spcPct val="100000"/>
              </a:lnSpc>
              <a:spcBef>
                <a:spcPct val="20000"/>
              </a:spcBef>
              <a:spcAft>
                <a:spcPts val="0"/>
              </a:spcAft>
              <a:buClr>
                <a:srgbClr val="002060"/>
              </a:buClr>
              <a:buSzPct val="80000"/>
              <a:buFontTx/>
              <a:buChar char="-"/>
              <a:tabLst/>
              <a:defRPr/>
            </a:pPr>
            <a:endParaRPr kumimoji="0" lang="fr-FR" sz="11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300" b="0" i="0" u="none" strike="noStrike" kern="1200" cap="none" spc="0" normalizeH="0" baseline="0" noProof="0" dirty="0">
              <a:ln>
                <a:noFill/>
              </a:ln>
              <a:solidFill>
                <a:srgbClr val="002060"/>
              </a:solidFill>
              <a:effectLst/>
              <a:uLnTx/>
              <a:uFillTx/>
              <a:latin typeface="Century Schoolbook"/>
              <a:ea typeface="+mn-ea"/>
              <a:cs typeface="+mn-cs"/>
            </a:endParaRPr>
          </a:p>
          <a:p>
            <a:pPr marL="273050" marR="0" lvl="0" indent="-2730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p:txBody>
      </p:sp>
    </p:spTree>
    <p:extLst>
      <p:ext uri="{BB962C8B-B14F-4D97-AF65-F5344CB8AC3E}">
        <p14:creationId xmlns:p14="http://schemas.microsoft.com/office/powerpoint/2010/main" val="2385913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676F90-38A2-4F4A-B580-21D3E5BF3953}"/>
              </a:ext>
            </a:extLst>
          </p:cNvPr>
          <p:cNvSpPr>
            <a:spLocks noGrp="1"/>
          </p:cNvSpPr>
          <p:nvPr>
            <p:ph type="title"/>
          </p:nvPr>
        </p:nvSpPr>
        <p:spPr>
          <a:xfrm>
            <a:off x="633413" y="387350"/>
            <a:ext cx="7467600" cy="576263"/>
          </a:xfrm>
        </p:spPr>
        <p:txBody>
          <a:bodyPr/>
          <a:lstStyle/>
          <a:p>
            <a:pPr algn="ctr" eaLnBrk="1" fontAlgn="auto" hangingPunct="1">
              <a:spcAft>
                <a:spcPts val="0"/>
              </a:spcAft>
              <a:defRPr/>
            </a:pPr>
            <a:r>
              <a:rPr lang="fr-FR" sz="2400" u="sng" dirty="0">
                <a:uFill>
                  <a:solidFill>
                    <a:schemeClr val="bg2"/>
                  </a:solidFill>
                </a:uFill>
                <a:latin typeface="Calibri" panose="020F0502020204030204" pitchFamily="34" charset="0"/>
                <a:cs typeface="Calibri" panose="020F0502020204030204" pitchFamily="34" charset="0"/>
              </a:rPr>
              <a:t>LF 2022</a:t>
            </a:r>
            <a:endParaRPr lang="fr-FR" sz="2400" dirty="0">
              <a:latin typeface="Calibri" panose="020F0502020204030204" pitchFamily="34" charset="0"/>
              <a:cs typeface="Calibri" panose="020F0502020204030204" pitchFamily="34" charset="0"/>
            </a:endParaRPr>
          </a:p>
        </p:txBody>
      </p:sp>
      <p:sp>
        <p:nvSpPr>
          <p:cNvPr id="19459" name="Espace réservé du numéro de diapositive 2">
            <a:extLst>
              <a:ext uri="{FF2B5EF4-FFF2-40B4-BE49-F238E27FC236}">
                <a16:creationId xmlns:a16="http://schemas.microsoft.com/office/drawing/2014/main" id="{86D1F5E1-B714-4CBB-B974-53CF8403CF75}"/>
              </a:ext>
            </a:extLst>
          </p:cNvPr>
          <p:cNvSpPr>
            <a:spLocks noGrp="1"/>
          </p:cNvSpPr>
          <p:nvPr/>
        </p:nvSpPr>
        <p:spPr bwMode="auto">
          <a:xfrm>
            <a:off x="8101013" y="5732463"/>
            <a:ext cx="609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001B54"/>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AAABB6"/>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0F8EE2F9-C8A1-430F-BCED-A331199743F8}" type="slidenum">
              <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base" latinLnBrk="0" hangingPunct="1">
                <a:lnSpc>
                  <a:spcPct val="100000"/>
                </a:lnSpc>
                <a:spcBef>
                  <a:spcPct val="0"/>
                </a:spcBef>
                <a:spcAft>
                  <a:spcPct val="0"/>
                </a:spcAft>
                <a:buClrTx/>
                <a:buSzTx/>
                <a:buFontTx/>
                <a:buNone/>
                <a:tabLst/>
                <a:defRPr/>
              </a:pPr>
              <a:t>12</a:t>
            </a:fld>
            <a:endPar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A0DC5B10-F011-40FD-AA02-F94D805B8E13}"/>
              </a:ext>
            </a:extLst>
          </p:cNvPr>
          <p:cNvSpPr txBox="1">
            <a:spLocks/>
          </p:cNvSpPr>
          <p:nvPr/>
        </p:nvSpPr>
        <p:spPr>
          <a:xfrm>
            <a:off x="539750" y="981075"/>
            <a:ext cx="7467600" cy="5327650"/>
          </a:xfrm>
          <a:prstGeom prst="rect">
            <a:avLst/>
          </a:prstGeom>
        </p:spPr>
        <p:txBody>
          <a:bodyPr>
            <a:norm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365760" marR="0" lvl="1" indent="0" algn="just" defTabSz="914400" rtl="0" eaLnBrk="1" fontAlgn="auto" latinLnBrk="0" hangingPunct="1">
              <a:lnSpc>
                <a:spcPct val="100000"/>
              </a:lnSpc>
              <a:spcBef>
                <a:spcPct val="20000"/>
              </a:spcBef>
              <a:spcAft>
                <a:spcPts val="0"/>
              </a:spcAft>
              <a:buClr>
                <a:srgbClr val="FC6E04"/>
              </a:buClr>
              <a:buSzPct val="80000"/>
              <a:buFont typeface="Wingdings 2" panose="05020102010507070707" pitchFamily="18" charset="2"/>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p:txBody>
      </p:sp>
      <p:sp>
        <p:nvSpPr>
          <p:cNvPr id="6" name="Espace réservé du contenu 2">
            <a:extLst>
              <a:ext uri="{FF2B5EF4-FFF2-40B4-BE49-F238E27FC236}">
                <a16:creationId xmlns:a16="http://schemas.microsoft.com/office/drawing/2014/main" id="{C7C4C57B-F04A-45DE-921C-C102E25F0954}"/>
              </a:ext>
            </a:extLst>
          </p:cNvPr>
          <p:cNvSpPr txBox="1">
            <a:spLocks/>
          </p:cNvSpPr>
          <p:nvPr/>
        </p:nvSpPr>
        <p:spPr>
          <a:xfrm>
            <a:off x="692150" y="1133475"/>
            <a:ext cx="7408863" cy="4239741"/>
          </a:xfrm>
          <a:prstGeom prst="rect">
            <a:avLst/>
          </a:prstGeom>
        </p:spPr>
        <p:txBody>
          <a:bodyPr>
            <a:norm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360363" marR="0" lvl="1" indent="-184150" algn="just"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Ø"/>
              <a:tabLst/>
              <a:defRPr/>
            </a:pPr>
            <a:endParaRPr kumimoji="0" lang="fr-FR"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60363" marR="0" lvl="1" indent="-184150" algn="just"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Ø"/>
              <a:tabLst/>
              <a:defRPr/>
            </a:pPr>
            <a:r>
              <a:rPr kumimoji="0" lang="fr-FR"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Obligations déclaratives à la charge des opérateurs de plateforme (transposition de la Directive DAC 7 à compter de 2024) </a:t>
            </a: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obligation pour les opérateurs de plateforme de mise en relation par voie électronique de souscrire auprès de l’administration fiscale française une déclaration relative aux opérations réalisées, par son intermédiaire, par des vendeurs ou des prestataires lorsqu’elles permettent d’effectuer, directement ou indirectement, les opérations suivantes : location de bien immobilier ; fourniture d’un service par des personnes physiques ; vente d’un bien ; location de moyens de transport. Déclaration à souscrire au plus tard le 31 janvier de l’année qui suit celle de réalisation des opérations.</a:t>
            </a:r>
          </a:p>
          <a:p>
            <a:pPr marL="360363" marR="0" lvl="1" indent="-184150" algn="just"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Ø"/>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60363" marR="0" lvl="1" indent="-184150" algn="just"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Ø"/>
              <a:tabLst/>
              <a:defRPr/>
            </a:pPr>
            <a:r>
              <a:rPr kumimoji="0" lang="fr-FR"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Échanges automatiques d’informations financières (protection des données personnelles) </a:t>
            </a: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obligation d’information des établissements financiers à l’égard des personnes physiques détentrices de comptes sur la possibilité de communication aux administrations étrangères ; durée de conservation des données limitées à la 5</a:t>
            </a:r>
            <a:r>
              <a:rPr kumimoji="0" lang="fr-FR" sz="1400" b="0" i="0" u="none" strike="noStrike" kern="1200" cap="none" spc="0" normalizeH="0" baseline="30000" noProof="0" dirty="0">
                <a:ln>
                  <a:noFill/>
                </a:ln>
                <a:solidFill>
                  <a:srgbClr val="002060"/>
                </a:solidFill>
                <a:effectLst/>
                <a:uLnTx/>
                <a:uFillTx/>
                <a:latin typeface="Calibri" panose="020F0502020204030204" pitchFamily="34" charset="0"/>
                <a:ea typeface="+mn-ea"/>
                <a:cs typeface="Calibri" panose="020F0502020204030204" pitchFamily="34" charset="0"/>
              </a:rPr>
              <a:t>ème</a:t>
            </a: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année suivant celle au cours de laquelle les établissements financiers doivent déposer une déclaration à l’administration.</a:t>
            </a:r>
          </a:p>
          <a:p>
            <a:pPr marL="360363" marR="0" lvl="1" indent="-184150" algn="just"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Ø"/>
              <a:tabLst/>
              <a:defRPr/>
            </a:pPr>
            <a:endParaRPr kumimoji="0" lang="fr-FR" sz="1200" b="0" i="0" u="none" strike="noStrike" kern="1200" cap="none" spc="0" normalizeH="0" baseline="0" noProof="0" dirty="0">
              <a:ln>
                <a:noFill/>
              </a:ln>
              <a:solidFill>
                <a:srgbClr val="002060"/>
              </a:solidFill>
              <a:effectLst/>
              <a:uLnTx/>
              <a:uFillTx/>
              <a:latin typeface="Century Schoolbook"/>
              <a:ea typeface="+mn-ea"/>
              <a:cs typeface="+mn-cs"/>
            </a:endParaRPr>
          </a:p>
          <a:p>
            <a:pPr marL="360363" marR="0" lvl="1" indent="-184150" algn="just"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Ø"/>
              <a:tabLst/>
              <a:defRPr/>
            </a:pPr>
            <a:endParaRPr kumimoji="0" lang="fr-FR" sz="1200" b="0" i="0" u="none" strike="noStrike" kern="1200" cap="none" spc="0" normalizeH="0" baseline="0" noProof="0" dirty="0">
              <a:ln>
                <a:noFill/>
              </a:ln>
              <a:solidFill>
                <a:srgbClr val="002060"/>
              </a:solidFill>
              <a:effectLst/>
              <a:uLnTx/>
              <a:uFillTx/>
              <a:latin typeface="Century Schoolbook"/>
              <a:ea typeface="+mn-ea"/>
              <a:cs typeface="+mn-cs"/>
            </a:endParaRPr>
          </a:p>
          <a:p>
            <a:pPr marL="360363" marR="0" lvl="1" indent="-184150" algn="just"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Ø"/>
              <a:tabLst/>
              <a:defRPr/>
            </a:pPr>
            <a:endParaRPr kumimoji="0" lang="fr-FR" sz="1200" b="0" i="0" u="none" strike="noStrike" kern="1200" cap="none" spc="0" normalizeH="0" baseline="0" noProof="0" dirty="0">
              <a:ln>
                <a:noFill/>
              </a:ln>
              <a:solidFill>
                <a:srgbClr val="002060"/>
              </a:solidFill>
              <a:effectLst/>
              <a:uLnTx/>
              <a:uFillTx/>
              <a:latin typeface="Century Schoolbook"/>
              <a:ea typeface="+mn-ea"/>
              <a:cs typeface="+mn-cs"/>
            </a:endParaRPr>
          </a:p>
          <a:p>
            <a:pPr marL="176213" marR="0" lvl="1" indent="0" algn="just" defTabSz="914400" rtl="0" eaLnBrk="1" fontAlgn="auto" latinLnBrk="0" hangingPunct="1">
              <a:lnSpc>
                <a:spcPct val="100000"/>
              </a:lnSpc>
              <a:spcBef>
                <a:spcPct val="20000"/>
              </a:spcBef>
              <a:spcAft>
                <a:spcPts val="0"/>
              </a:spcAft>
              <a:buClr>
                <a:srgbClr val="002060"/>
              </a:buClr>
              <a:buSzPct val="80000"/>
              <a:buFont typeface="Wingdings 2" panose="05020102010507070707" pitchFamily="18" charset="2"/>
              <a:buNone/>
              <a:tabLst/>
              <a:defRPr/>
            </a:pPr>
            <a:endParaRPr kumimoji="0" lang="fr-FR" sz="1200" b="0" i="0" u="none" strike="noStrike" kern="1200" cap="none" spc="0" normalizeH="0" baseline="0" noProof="0" dirty="0">
              <a:ln>
                <a:noFill/>
              </a:ln>
              <a:solidFill>
                <a:srgbClr val="002060"/>
              </a:solidFill>
              <a:effectLst/>
              <a:uLnTx/>
              <a:uFillTx/>
              <a:latin typeface="Century Schoolbook"/>
              <a:ea typeface="+mn-ea"/>
              <a:cs typeface="+mn-cs"/>
            </a:endParaRPr>
          </a:p>
          <a:p>
            <a:pPr marL="273050" marR="0" lvl="0" indent="-273050"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600" b="0" i="0" u="none" strike="noStrike" kern="1200" cap="none" spc="0" normalizeH="0" baseline="0" noProof="0" dirty="0">
              <a:ln>
                <a:noFill/>
              </a:ln>
              <a:solidFill>
                <a:srgbClr val="002060"/>
              </a:solidFill>
              <a:effectLst/>
              <a:uLnTx/>
              <a:uFillTx/>
              <a:latin typeface="Century Schoolbook"/>
              <a:ea typeface="+mn-ea"/>
              <a:cs typeface="+mn-cs"/>
            </a:endParaRPr>
          </a:p>
          <a:p>
            <a:pPr marL="273050" marR="0" lvl="0" indent="-273050"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600" b="0" i="0" u="none" strike="noStrike" kern="1200" cap="none" spc="0" normalizeH="0" baseline="0" noProof="0" dirty="0">
              <a:ln>
                <a:noFill/>
              </a:ln>
              <a:solidFill>
                <a:srgbClr val="002060"/>
              </a:solidFill>
              <a:effectLst/>
              <a:uLnTx/>
              <a:uFillTx/>
              <a:latin typeface="Century Schoolbook"/>
              <a:ea typeface="+mn-ea"/>
              <a:cs typeface="+mn-cs"/>
            </a:endParaRPr>
          </a:p>
          <a:p>
            <a:pPr marL="639763" marR="0" lvl="1" indent="-273050" algn="just" defTabSz="914400" rtl="0" eaLnBrk="1" fontAlgn="auto" latinLnBrk="0" hangingPunct="1">
              <a:lnSpc>
                <a:spcPct val="100000"/>
              </a:lnSpc>
              <a:spcBef>
                <a:spcPct val="20000"/>
              </a:spcBef>
              <a:spcAft>
                <a:spcPts val="0"/>
              </a:spcAft>
              <a:buClr>
                <a:srgbClr val="002060"/>
              </a:buClr>
              <a:buSzPct val="80000"/>
              <a:buFontTx/>
              <a:buChar char="-"/>
              <a:tabLst/>
              <a:defRPr/>
            </a:pPr>
            <a:endParaRPr kumimoji="0" lang="fr-FR" sz="11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300" b="0" i="0" u="none" strike="noStrike" kern="1200" cap="none" spc="0" normalizeH="0" baseline="0" noProof="0" dirty="0">
              <a:ln>
                <a:noFill/>
              </a:ln>
              <a:solidFill>
                <a:srgbClr val="002060"/>
              </a:solidFill>
              <a:effectLst/>
              <a:uLnTx/>
              <a:uFillTx/>
              <a:latin typeface="Century Schoolbook"/>
              <a:ea typeface="+mn-ea"/>
              <a:cs typeface="+mn-cs"/>
            </a:endParaRPr>
          </a:p>
          <a:p>
            <a:pPr marL="273050" marR="0" lvl="0" indent="-2730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p:txBody>
      </p:sp>
    </p:spTree>
    <p:extLst>
      <p:ext uri="{BB962C8B-B14F-4D97-AF65-F5344CB8AC3E}">
        <p14:creationId xmlns:p14="http://schemas.microsoft.com/office/powerpoint/2010/main" val="1461232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676F90-38A2-4F4A-B580-21D3E5BF3953}"/>
              </a:ext>
            </a:extLst>
          </p:cNvPr>
          <p:cNvSpPr>
            <a:spLocks noGrp="1"/>
          </p:cNvSpPr>
          <p:nvPr>
            <p:ph type="title"/>
          </p:nvPr>
        </p:nvSpPr>
        <p:spPr>
          <a:xfrm>
            <a:off x="633413" y="387350"/>
            <a:ext cx="7467600" cy="576263"/>
          </a:xfrm>
        </p:spPr>
        <p:txBody>
          <a:bodyPr/>
          <a:lstStyle/>
          <a:p>
            <a:pPr algn="ctr" eaLnBrk="1" fontAlgn="auto" hangingPunct="1">
              <a:spcAft>
                <a:spcPts val="0"/>
              </a:spcAft>
              <a:defRPr/>
            </a:pPr>
            <a:r>
              <a:rPr lang="fr-FR" sz="2400" u="sng" dirty="0">
                <a:uFill>
                  <a:solidFill>
                    <a:schemeClr val="bg2"/>
                  </a:solidFill>
                </a:uFill>
                <a:latin typeface="Calibri" panose="020F0502020204030204" pitchFamily="34" charset="0"/>
                <a:cs typeface="Calibri" panose="020F0502020204030204" pitchFamily="34" charset="0"/>
              </a:rPr>
              <a:t>LF 2022</a:t>
            </a:r>
            <a:endParaRPr lang="fr-FR" sz="2400" dirty="0">
              <a:latin typeface="Calibri" panose="020F0502020204030204" pitchFamily="34" charset="0"/>
              <a:cs typeface="Calibri" panose="020F0502020204030204" pitchFamily="34" charset="0"/>
            </a:endParaRPr>
          </a:p>
        </p:txBody>
      </p:sp>
      <p:sp>
        <p:nvSpPr>
          <p:cNvPr id="19459" name="Espace réservé du numéro de diapositive 2">
            <a:extLst>
              <a:ext uri="{FF2B5EF4-FFF2-40B4-BE49-F238E27FC236}">
                <a16:creationId xmlns:a16="http://schemas.microsoft.com/office/drawing/2014/main" id="{86D1F5E1-B714-4CBB-B974-53CF8403CF75}"/>
              </a:ext>
            </a:extLst>
          </p:cNvPr>
          <p:cNvSpPr>
            <a:spLocks noGrp="1"/>
          </p:cNvSpPr>
          <p:nvPr/>
        </p:nvSpPr>
        <p:spPr bwMode="auto">
          <a:xfrm>
            <a:off x="8101013" y="5732463"/>
            <a:ext cx="609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001B54"/>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AAABB6"/>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0F8EE2F9-C8A1-430F-BCED-A331199743F8}" type="slidenum">
              <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base" latinLnBrk="0" hangingPunct="1">
                <a:lnSpc>
                  <a:spcPct val="100000"/>
                </a:lnSpc>
                <a:spcBef>
                  <a:spcPct val="0"/>
                </a:spcBef>
                <a:spcAft>
                  <a:spcPct val="0"/>
                </a:spcAft>
                <a:buClrTx/>
                <a:buSzTx/>
                <a:buFontTx/>
                <a:buNone/>
                <a:tabLst/>
                <a:defRPr/>
              </a:pPr>
              <a:t>13</a:t>
            </a:fld>
            <a:endPar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A0DC5B10-F011-40FD-AA02-F94D805B8E13}"/>
              </a:ext>
            </a:extLst>
          </p:cNvPr>
          <p:cNvSpPr txBox="1">
            <a:spLocks/>
          </p:cNvSpPr>
          <p:nvPr/>
        </p:nvSpPr>
        <p:spPr>
          <a:xfrm>
            <a:off x="539750" y="981075"/>
            <a:ext cx="7467600" cy="5327650"/>
          </a:xfrm>
          <a:prstGeom prst="rect">
            <a:avLst/>
          </a:prstGeom>
        </p:spPr>
        <p:txBody>
          <a:bodyPr>
            <a:norm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365760" marR="0" lvl="1" indent="0" algn="just" defTabSz="914400" rtl="0" eaLnBrk="1" fontAlgn="auto" latinLnBrk="0" hangingPunct="1">
              <a:lnSpc>
                <a:spcPct val="100000"/>
              </a:lnSpc>
              <a:spcBef>
                <a:spcPct val="20000"/>
              </a:spcBef>
              <a:spcAft>
                <a:spcPts val="0"/>
              </a:spcAft>
              <a:buClr>
                <a:srgbClr val="FC6E04"/>
              </a:buClr>
              <a:buSzPct val="80000"/>
              <a:buFont typeface="Wingdings 2" panose="05020102010507070707" pitchFamily="18" charset="2"/>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p:txBody>
      </p:sp>
      <p:sp>
        <p:nvSpPr>
          <p:cNvPr id="6" name="Espace réservé du contenu 2">
            <a:extLst>
              <a:ext uri="{FF2B5EF4-FFF2-40B4-BE49-F238E27FC236}">
                <a16:creationId xmlns:a16="http://schemas.microsoft.com/office/drawing/2014/main" id="{C7C4C57B-F04A-45DE-921C-C102E25F0954}"/>
              </a:ext>
            </a:extLst>
          </p:cNvPr>
          <p:cNvSpPr txBox="1">
            <a:spLocks/>
          </p:cNvSpPr>
          <p:nvPr/>
        </p:nvSpPr>
        <p:spPr>
          <a:xfrm>
            <a:off x="692150" y="1133475"/>
            <a:ext cx="7408863" cy="4239741"/>
          </a:xfrm>
          <a:prstGeom prst="rect">
            <a:avLst/>
          </a:prstGeom>
        </p:spPr>
        <p:txBody>
          <a:bodyPr>
            <a:norm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360363" marR="0" lvl="1" indent="-184150" algn="just"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Ø"/>
              <a:tabLst/>
              <a:defRPr/>
            </a:pPr>
            <a:endParaRPr kumimoji="0" lang="fr-FR"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60363" marR="0" lvl="1" indent="-184150" algn="just"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Ø"/>
              <a:tabLst/>
              <a:defRPr/>
            </a:pPr>
            <a:r>
              <a:rPr kumimoji="0" lang="fr-FR"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Limitation du droit de communication auprès des opérateurs Internet (droit au respect de la vie privée) </a:t>
            </a: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sont concernées les infractions relatives (i) à l’exercice d’une activité occulte ; (ii) à des cas d’abus de droit ou de manœuvres frauduleuses ; (iii) l’absence de déclaration de comptes, contrats et trusts étrangers ; (iv) à l’exercice d’activités illicites.</a:t>
            </a:r>
          </a:p>
          <a:p>
            <a:pPr marL="360363" marR="0" lvl="1" indent="-184150" algn="just"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Ø"/>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60363" marR="0" lvl="1" indent="-184150" algn="just"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Ø"/>
              <a:tabLst/>
              <a:defRPr/>
            </a:pPr>
            <a:r>
              <a:rPr kumimoji="0" lang="fr-FR"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Droit de communication des greffiers des tribunaux de commerce </a:t>
            </a: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habilitation des greffiers à communiquer, de leur propre initiative, aux administrations fiscales et douanières, tous renseignements et documents de nature à faire présumer une fraude fiscale ou une manœuvre quelconque ayant pour objet ou pour résultat de frauder ou de compromettre un impôt.</a:t>
            </a:r>
          </a:p>
          <a:p>
            <a:pPr marL="176213" marR="0" lvl="1" indent="0" algn="just" defTabSz="914400" rtl="0" eaLnBrk="1" fontAlgn="auto" latinLnBrk="0" hangingPunct="1">
              <a:lnSpc>
                <a:spcPct val="100000"/>
              </a:lnSpc>
              <a:spcBef>
                <a:spcPct val="20000"/>
              </a:spcBef>
              <a:spcAft>
                <a:spcPts val="0"/>
              </a:spcAft>
              <a:buClr>
                <a:srgbClr val="002060"/>
              </a:buClr>
              <a:buSzPct val="80000"/>
              <a:buFont typeface="Wingdings 2" panose="05020102010507070707" pitchFamily="18" charset="2"/>
              <a:buNone/>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273050" marR="0" lvl="0" indent="-273050"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273050" marR="0" lvl="0" indent="-273050"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600" b="0" i="0" u="none" strike="noStrike" kern="1200" cap="none" spc="0" normalizeH="0" baseline="0" noProof="0" dirty="0">
              <a:ln>
                <a:noFill/>
              </a:ln>
              <a:solidFill>
                <a:srgbClr val="002060"/>
              </a:solidFill>
              <a:effectLst/>
              <a:uLnTx/>
              <a:uFillTx/>
              <a:latin typeface="Century Schoolbook"/>
              <a:ea typeface="+mn-ea"/>
              <a:cs typeface="+mn-cs"/>
            </a:endParaRPr>
          </a:p>
          <a:p>
            <a:pPr marL="639763" marR="0" lvl="1" indent="-273050" algn="just" defTabSz="914400" rtl="0" eaLnBrk="1" fontAlgn="auto" latinLnBrk="0" hangingPunct="1">
              <a:lnSpc>
                <a:spcPct val="100000"/>
              </a:lnSpc>
              <a:spcBef>
                <a:spcPct val="20000"/>
              </a:spcBef>
              <a:spcAft>
                <a:spcPts val="0"/>
              </a:spcAft>
              <a:buClr>
                <a:srgbClr val="002060"/>
              </a:buClr>
              <a:buSzPct val="80000"/>
              <a:buFontTx/>
              <a:buChar char="-"/>
              <a:tabLst/>
              <a:defRPr/>
            </a:pPr>
            <a:endParaRPr kumimoji="0" lang="fr-FR" sz="11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300" b="0" i="0" u="none" strike="noStrike" kern="1200" cap="none" spc="0" normalizeH="0" baseline="0" noProof="0" dirty="0">
              <a:ln>
                <a:noFill/>
              </a:ln>
              <a:solidFill>
                <a:srgbClr val="002060"/>
              </a:solidFill>
              <a:effectLst/>
              <a:uLnTx/>
              <a:uFillTx/>
              <a:latin typeface="Century Schoolbook"/>
              <a:ea typeface="+mn-ea"/>
              <a:cs typeface="+mn-cs"/>
            </a:endParaRPr>
          </a:p>
          <a:p>
            <a:pPr marL="273050" marR="0" lvl="0" indent="-2730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p:txBody>
      </p:sp>
    </p:spTree>
    <p:extLst>
      <p:ext uri="{BB962C8B-B14F-4D97-AF65-F5344CB8AC3E}">
        <p14:creationId xmlns:p14="http://schemas.microsoft.com/office/powerpoint/2010/main" val="1074884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9" name="Picture 2" descr="https://www.professionsfinancieres.com/sites/professionsfinancieres.com/files/Logo%20CPF%20%2B%20site%20-%20Petit.jpg">
            <a:extLst>
              <a:ext uri="{FF2B5EF4-FFF2-40B4-BE49-F238E27FC236}">
                <a16:creationId xmlns:a16="http://schemas.microsoft.com/office/drawing/2014/main" id="{8F7CF06D-B7E1-4001-8FFA-15F736F729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743" y="4869160"/>
            <a:ext cx="2484784" cy="935507"/>
          </a:xfrm>
          <a:prstGeom prst="rect">
            <a:avLst/>
          </a:prstGeom>
          <a:noFill/>
          <a:extLst>
            <a:ext uri="{909E8E84-426E-40DD-AFC4-6F175D3DCCD1}">
              <a14:hiddenFill xmlns:a14="http://schemas.microsoft.com/office/drawing/2010/main">
                <a:solidFill>
                  <a:srgbClr val="FFFFFF"/>
                </a:solidFill>
              </a14:hiddenFill>
            </a:ext>
          </a:extLst>
        </p:spPr>
      </p:pic>
      <p:sp>
        <p:nvSpPr>
          <p:cNvPr id="55" name="Google Shape;55;p13"/>
          <p:cNvSpPr txBox="1"/>
          <p:nvPr/>
        </p:nvSpPr>
        <p:spPr>
          <a:xfrm>
            <a:off x="4654204" y="2682463"/>
            <a:ext cx="4238276" cy="1369109"/>
          </a:xfrm>
          <a:prstGeom prst="rect">
            <a:avLst/>
          </a:prstGeom>
          <a:noFill/>
          <a:ln>
            <a:noFill/>
          </a:ln>
        </p:spPr>
        <p:txBody>
          <a:bodyPr spcFirstLastPara="1" wrap="square" lIns="0" tIns="160000" rIns="0" bIns="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100" normalizeH="0" baseline="0" noProof="0" dirty="0">
                <a:ln>
                  <a:noFill/>
                </a:ln>
                <a:solidFill>
                  <a:srgbClr val="002060">
                    <a:lumMod val="50000"/>
                    <a:lumOff val="50000"/>
                  </a:srgbClr>
                </a:solidFill>
                <a:effectLst/>
                <a:uLnTx/>
                <a:uFillTx/>
                <a:latin typeface="Calibri" panose="020F0502020204030204" pitchFamily="34" charset="0"/>
                <a:ea typeface="+mn-ea"/>
                <a:cs typeface="Calibri" panose="020F0502020204030204" pitchFamily="34" charset="0"/>
              </a:rPr>
              <a:t> </a:t>
            </a:r>
            <a:r>
              <a:rPr kumimoji="0" lang="fr-FR" sz="1800" b="1" i="0" u="none" strike="noStrike" kern="1200" cap="none" spc="10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Partie II</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002060"/>
              </a:solidFill>
              <a:effectLst/>
              <a:uLnTx/>
              <a:uFillTx/>
              <a:latin typeface="Century Schoolbook"/>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Transmission Dutreil</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altLang="fr-FR"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6" name="Google Shape;63;p14"/>
          <p:cNvSpPr/>
          <p:nvPr/>
        </p:nvSpPr>
        <p:spPr>
          <a:xfrm>
            <a:off x="6660232" y="2644362"/>
            <a:ext cx="233700" cy="25500"/>
          </a:xfrm>
          <a:prstGeom prst="rect">
            <a:avLst/>
          </a:prstGeom>
          <a:solidFill>
            <a:srgbClr val="ECBB5E"/>
          </a:solidFill>
          <a:ln>
            <a:noFill/>
          </a:ln>
        </p:spPr>
        <p:txBody>
          <a:bodyPr spcFirstLastPara="1" wrap="square" lIns="91425" tIns="91425" rIns="91425" bIns="91425" anchor="ctr" anchorCtr="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2060"/>
              </a:solidFill>
              <a:effectLst/>
              <a:uLnTx/>
              <a:uFillTx/>
              <a:latin typeface="Century Schoolbook" panose="02040604050505020304" pitchFamily="18" charset="0"/>
              <a:ea typeface="+mn-ea"/>
              <a:cs typeface="Arial" panose="020B0604020202020204" pitchFamily="34" charset="0"/>
            </a:endParaRPr>
          </a:p>
        </p:txBody>
      </p:sp>
      <p:sp>
        <p:nvSpPr>
          <p:cNvPr id="7" name="Google Shape;63;p14"/>
          <p:cNvSpPr/>
          <p:nvPr/>
        </p:nvSpPr>
        <p:spPr>
          <a:xfrm>
            <a:off x="6660232" y="4198174"/>
            <a:ext cx="233700" cy="25500"/>
          </a:xfrm>
          <a:prstGeom prst="rect">
            <a:avLst/>
          </a:prstGeom>
          <a:solidFill>
            <a:srgbClr val="ECBB5E"/>
          </a:solidFill>
          <a:ln>
            <a:noFill/>
          </a:ln>
        </p:spPr>
        <p:txBody>
          <a:bodyPr spcFirstLastPara="1" wrap="square" lIns="91425" tIns="91425" rIns="91425" bIns="91425" anchor="ctr" anchorCtr="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2060"/>
              </a:solidFill>
              <a:effectLst/>
              <a:uLnTx/>
              <a:uFillTx/>
              <a:latin typeface="Century Schoolbook" panose="02040604050505020304" pitchFamily="18" charset="0"/>
              <a:ea typeface="+mn-ea"/>
              <a:cs typeface="Arial" panose="020B0604020202020204" pitchFamily="34" charset="0"/>
            </a:endParaRPr>
          </a:p>
        </p:txBody>
      </p:sp>
      <p:pic>
        <p:nvPicPr>
          <p:cNvPr id="10" name="Image 9">
            <a:extLst>
              <a:ext uri="{FF2B5EF4-FFF2-40B4-BE49-F238E27FC236}">
                <a16:creationId xmlns:a16="http://schemas.microsoft.com/office/drawing/2014/main" id="{3A956C55-EE27-475B-9EA4-A599680F5E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4907199"/>
            <a:ext cx="2592288" cy="859427"/>
          </a:xfrm>
          <a:prstGeom prst="rect">
            <a:avLst/>
          </a:prstGeom>
        </p:spPr>
      </p:pic>
      <p:pic>
        <p:nvPicPr>
          <p:cNvPr id="54" name="Google Shape;54;p13"/>
          <p:cNvPicPr preferRelativeResize="0"/>
          <p:nvPr/>
        </p:nvPicPr>
        <p:blipFill>
          <a:blip r:embed="rId5">
            <a:duotone>
              <a:prstClr val="black"/>
              <a:schemeClr val="accent2">
                <a:tint val="45000"/>
                <a:satMod val="400000"/>
              </a:schemeClr>
            </a:duotone>
            <a:alphaModFix amt="50000"/>
          </a:blip>
          <a:stretch>
            <a:fillRect/>
          </a:stretch>
        </p:blipFill>
        <p:spPr>
          <a:xfrm>
            <a:off x="0" y="0"/>
            <a:ext cx="4591050" cy="6857999"/>
          </a:xfrm>
          <a:prstGeom prst="rect">
            <a:avLst/>
          </a:prstGeom>
          <a:noFill/>
          <a:ln>
            <a:solidFill>
              <a:schemeClr val="tx2">
                <a:lumMod val="10000"/>
                <a:lumOff val="90000"/>
              </a:schemeClr>
            </a:solidFill>
          </a:ln>
        </p:spPr>
      </p:pic>
    </p:spTree>
    <p:extLst>
      <p:ext uri="{BB962C8B-B14F-4D97-AF65-F5344CB8AC3E}">
        <p14:creationId xmlns:p14="http://schemas.microsoft.com/office/powerpoint/2010/main" val="1861046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676F90-38A2-4F4A-B580-21D3E5BF3953}"/>
              </a:ext>
            </a:extLst>
          </p:cNvPr>
          <p:cNvSpPr>
            <a:spLocks noGrp="1"/>
          </p:cNvSpPr>
          <p:nvPr>
            <p:ph type="title"/>
          </p:nvPr>
        </p:nvSpPr>
        <p:spPr>
          <a:xfrm>
            <a:off x="633413" y="387350"/>
            <a:ext cx="7467600" cy="441325"/>
          </a:xfrm>
        </p:spPr>
        <p:txBody>
          <a:bodyPr>
            <a:normAutofit/>
          </a:bodyPr>
          <a:lstStyle/>
          <a:p>
            <a:pPr algn="ctr" eaLnBrk="1" fontAlgn="auto" hangingPunct="1">
              <a:spcAft>
                <a:spcPts val="0"/>
              </a:spcAft>
              <a:defRPr/>
            </a:pPr>
            <a:r>
              <a:rPr lang="fr-FR" sz="2000" u="sng" dirty="0">
                <a:uFill>
                  <a:solidFill>
                    <a:schemeClr val="bg2"/>
                  </a:solidFill>
                </a:uFill>
              </a:rPr>
              <a:t>TRANSMISSION DUTREIL</a:t>
            </a:r>
            <a:endParaRPr lang="fr-FR" sz="2000" dirty="0"/>
          </a:p>
        </p:txBody>
      </p:sp>
      <p:sp>
        <p:nvSpPr>
          <p:cNvPr id="19459" name="Espace réservé du numéro de diapositive 2">
            <a:extLst>
              <a:ext uri="{FF2B5EF4-FFF2-40B4-BE49-F238E27FC236}">
                <a16:creationId xmlns:a16="http://schemas.microsoft.com/office/drawing/2014/main" id="{86D1F5E1-B714-4CBB-B974-53CF8403CF75}"/>
              </a:ext>
            </a:extLst>
          </p:cNvPr>
          <p:cNvSpPr>
            <a:spLocks noGrp="1"/>
          </p:cNvSpPr>
          <p:nvPr/>
        </p:nvSpPr>
        <p:spPr bwMode="auto">
          <a:xfrm>
            <a:off x="8101013" y="5732463"/>
            <a:ext cx="609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001B54"/>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AAABB6"/>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0F8EE2F9-C8A1-430F-BCED-A331199743F8}" type="slidenum">
              <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base" latinLnBrk="0" hangingPunct="1">
                <a:lnSpc>
                  <a:spcPct val="100000"/>
                </a:lnSpc>
                <a:spcBef>
                  <a:spcPct val="0"/>
                </a:spcBef>
                <a:spcAft>
                  <a:spcPct val="0"/>
                </a:spcAft>
                <a:buClrTx/>
                <a:buSzTx/>
                <a:buFontTx/>
                <a:buNone/>
                <a:tabLst/>
                <a:defRPr/>
              </a:pPr>
              <a:t>15</a:t>
            </a:fld>
            <a:endPar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A0DC5B10-F011-40FD-AA02-F94D805B8E13}"/>
              </a:ext>
            </a:extLst>
          </p:cNvPr>
          <p:cNvSpPr txBox="1">
            <a:spLocks/>
          </p:cNvSpPr>
          <p:nvPr/>
        </p:nvSpPr>
        <p:spPr>
          <a:xfrm>
            <a:off x="539750" y="981075"/>
            <a:ext cx="7467600" cy="5327650"/>
          </a:xfrm>
          <a:prstGeom prst="rect">
            <a:avLst/>
          </a:prstGeom>
        </p:spPr>
        <p:txBody>
          <a:bodyPr>
            <a:norm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365760" marR="0" lvl="1" indent="0" algn="just" defTabSz="914400" rtl="0" eaLnBrk="1" fontAlgn="auto" latinLnBrk="0" hangingPunct="1">
              <a:lnSpc>
                <a:spcPct val="100000"/>
              </a:lnSpc>
              <a:spcBef>
                <a:spcPct val="20000"/>
              </a:spcBef>
              <a:spcAft>
                <a:spcPts val="0"/>
              </a:spcAft>
              <a:buClr>
                <a:srgbClr val="FC6E04"/>
              </a:buClr>
              <a:buSzPct val="80000"/>
              <a:buFont typeface="Wingdings 2" panose="05020102010507070707" pitchFamily="18" charset="2"/>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p:txBody>
      </p:sp>
      <p:sp>
        <p:nvSpPr>
          <p:cNvPr id="6" name="Espace réservé du contenu 2">
            <a:extLst>
              <a:ext uri="{FF2B5EF4-FFF2-40B4-BE49-F238E27FC236}">
                <a16:creationId xmlns:a16="http://schemas.microsoft.com/office/drawing/2014/main" id="{C7C4C57B-F04A-45DE-921C-C102E25F0954}"/>
              </a:ext>
            </a:extLst>
          </p:cNvPr>
          <p:cNvSpPr txBox="1">
            <a:spLocks/>
          </p:cNvSpPr>
          <p:nvPr/>
        </p:nvSpPr>
        <p:spPr>
          <a:xfrm>
            <a:off x="633412" y="1133475"/>
            <a:ext cx="7538987" cy="5327650"/>
          </a:xfrm>
          <a:prstGeom prst="rect">
            <a:avLst/>
          </a:prstGeom>
        </p:spPr>
        <p:txBody>
          <a:bodyPr>
            <a:no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176213" marR="0" lvl="0" indent="-176213" algn="just" defTabSz="914400" rtl="0" eaLnBrk="1" fontAlgn="auto" latinLnBrk="0" hangingPunct="1">
              <a:lnSpc>
                <a:spcPct val="100000"/>
              </a:lnSpc>
              <a:spcBef>
                <a:spcPts val="600"/>
              </a:spcBef>
              <a:spcAft>
                <a:spcPts val="0"/>
              </a:spcAft>
              <a:buClr>
                <a:srgbClr val="FC6E04"/>
              </a:buClr>
              <a:buSzPct val="70000"/>
              <a:buFont typeface="+mj-lt"/>
              <a:buAutoNum type="arabicPeriod"/>
              <a:tabLst/>
              <a:defRPr/>
            </a:pPr>
            <a:r>
              <a:rPr kumimoji="0" lang="fr-FR" sz="1300" b="1" i="0" u="sng" strike="noStrike" kern="1200" cap="none" spc="0" normalizeH="0" baseline="0" noProof="0" dirty="0">
                <a:ln>
                  <a:noFill/>
                </a:ln>
                <a:solidFill>
                  <a:srgbClr val="002060"/>
                </a:solidFill>
                <a:effectLst/>
                <a:uLnTx/>
                <a:uFill>
                  <a:solidFill>
                    <a:srgbClr val="FC6E04"/>
                  </a:solidFill>
                </a:uFill>
                <a:latin typeface="Calibri" panose="020F0502020204030204" pitchFamily="34" charset="0"/>
                <a:ea typeface="+mn-ea"/>
                <a:cs typeface="Calibri" panose="020F0502020204030204" pitchFamily="34" charset="0"/>
              </a:rPr>
              <a:t>Conditions pour bénéficier du régime de faveur Dutreil (art. 787 B du CGI)</a:t>
            </a:r>
          </a:p>
          <a:p>
            <a:pPr marL="708660" marR="0" lvl="1" indent="-342900" algn="just" defTabSz="914400" rtl="0" eaLnBrk="1" fontAlgn="auto" latinLnBrk="0" hangingPunct="1">
              <a:lnSpc>
                <a:spcPct val="100000"/>
              </a:lnSpc>
              <a:spcBef>
                <a:spcPct val="20000"/>
              </a:spcBef>
              <a:spcAft>
                <a:spcPts val="0"/>
              </a:spcAft>
              <a:buClr>
                <a:srgbClr val="FC6E04"/>
              </a:buClr>
              <a:buSzPct val="80000"/>
              <a:buFont typeface="+mj-lt"/>
              <a:buAutoNum type="arabicPeriod" startAt="2"/>
              <a:tabLst/>
              <a:defRPr/>
            </a:pPr>
            <a:endParaRPr kumimoji="0" lang="fr-FR" sz="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176213" marR="0" lvl="0" indent="-176213" algn="just" defTabSz="914400" rtl="0" eaLnBrk="1" fontAlgn="auto" latinLnBrk="0" hangingPunct="1">
              <a:lnSpc>
                <a:spcPct val="100000"/>
              </a:lnSpc>
              <a:spcBef>
                <a:spcPts val="600"/>
              </a:spcBef>
              <a:spcAft>
                <a:spcPts val="0"/>
              </a:spcAft>
              <a:buClr>
                <a:srgbClr val="002060"/>
              </a:buClr>
              <a:buSzPct val="70000"/>
              <a:buFontTx/>
              <a:buChar char="-"/>
              <a:tabLst/>
              <a:defRPr/>
            </a:pPr>
            <a:r>
              <a:rPr kumimoji="0" lang="fr-FR" sz="125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L’article 787 B du CGI exonère de droits de mutation</a:t>
            </a:r>
            <a:r>
              <a:rPr kumimoji="0" lang="fr-FR" sz="125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à hauteur de 75% de leur valeur</a:t>
            </a:r>
            <a:r>
              <a:rPr kumimoji="0" lang="fr-FR" sz="125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les transmissions à titre gratuit (donation et succession) portant, en particulier, sur des titres de sociétés exerçant une activité industrielle, commerciale, artisanale, agricole ou libérale, sous réserve des conditions suivantes :</a:t>
            </a:r>
          </a:p>
          <a:p>
            <a:pPr marL="273050" marR="0" lvl="0" indent="-273050"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25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60363" marR="0" lvl="1" indent="-184150" algn="just"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Ø"/>
              <a:tabLst/>
              <a:defRPr/>
            </a:pPr>
            <a:r>
              <a:rPr kumimoji="0" lang="fr-FR" sz="125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Les titres de la société doivent faire l’objet d’un engagement collectif de conservation (« </a:t>
            </a:r>
            <a:r>
              <a:rPr kumimoji="0" lang="fr-FR" sz="125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ECC</a:t>
            </a:r>
            <a:r>
              <a:rPr kumimoji="0" lang="fr-FR" sz="125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 d’une durée minimum de </a:t>
            </a:r>
            <a:r>
              <a:rPr kumimoji="0" lang="fr-FR" sz="125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 ans </a:t>
            </a:r>
            <a:r>
              <a:rPr kumimoji="0" lang="fr-FR" sz="125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(en cours au jour de la transmission) qui doit être souscrit par le défunt ou le donateur. </a:t>
            </a:r>
          </a:p>
          <a:p>
            <a:pPr marL="360363" marR="0" lvl="1" indent="-184150" algn="just"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Ø"/>
              <a:tabLst/>
              <a:defRPr/>
            </a:pPr>
            <a:endParaRPr kumimoji="0" lang="fr-FR" sz="125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60363" marR="0" lvl="1" indent="-184150" algn="just"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Ø"/>
              <a:tabLst/>
              <a:defRPr/>
            </a:pPr>
            <a:r>
              <a:rPr kumimoji="0" lang="fr-FR" sz="125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L’ECC doit porter sur (i) au moins 10% des droits financiers et 20% des droits de vote pour les sociétés cotées, et (ii) au moins 17% des droits financiers et 34% des droits de vote pour les sociétés non-cotées, ces pourcentages devant être respectés pendant toute la durée de l’ECC. </a:t>
            </a:r>
          </a:p>
          <a:p>
            <a:pPr marL="360363" marR="0" lvl="1" indent="-184150" algn="just"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Ø"/>
              <a:tabLst/>
              <a:defRPr/>
            </a:pPr>
            <a:endParaRPr kumimoji="0" lang="fr-FR" sz="125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60363" marR="0" lvl="1" indent="-184150" algn="just"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Ø"/>
              <a:tabLst/>
              <a:defRPr/>
            </a:pPr>
            <a:r>
              <a:rPr kumimoji="0" lang="fr-FR" sz="125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Chacun des donataires ou héritiers doit prendre l’engagement de conserver les titres reçus pendant une période minimum de </a:t>
            </a:r>
            <a:r>
              <a:rPr kumimoji="0" lang="fr-FR" sz="125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4 ans</a:t>
            </a:r>
            <a:r>
              <a:rPr kumimoji="0" lang="fr-FR" sz="125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Le délai de l’engagement individuel de conservation (« </a:t>
            </a:r>
            <a:r>
              <a:rPr kumimoji="0" lang="fr-FR" sz="125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EIC</a:t>
            </a:r>
            <a:r>
              <a:rPr kumimoji="0" lang="fr-FR" sz="125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 court à compter de l’expiration de l’ECC.</a:t>
            </a:r>
          </a:p>
          <a:p>
            <a:pPr marL="360363" marR="0" lvl="1" indent="-184150" algn="just"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Ø"/>
              <a:tabLst/>
              <a:defRPr/>
            </a:pPr>
            <a:endParaRPr kumimoji="0" lang="fr-FR" sz="125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60363" marR="0" lvl="1" indent="-184150" algn="just"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Ø"/>
              <a:tabLst/>
              <a:defRPr/>
            </a:pPr>
            <a:r>
              <a:rPr kumimoji="0" lang="fr-FR" sz="125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L’un des signataires de l’ECC ou l’un des donataires ou héritiers tenus à l’EIC doit exercer une </a:t>
            </a:r>
            <a:r>
              <a:rPr kumimoji="0" lang="fr-FR" sz="125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fonction de direction </a:t>
            </a:r>
            <a:r>
              <a:rPr kumimoji="0" lang="fr-FR" sz="125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dans la société dont les titres font l’objet de l’ECC pendant la durée de l’ECC et une période de 3 ans courant à compter de la date de la transmission.</a:t>
            </a:r>
          </a:p>
          <a:p>
            <a:pPr marL="360363" marR="0" lvl="1" indent="-184150" algn="just"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Ø"/>
              <a:tabLst/>
              <a:defRPr/>
            </a:pPr>
            <a:endParaRPr kumimoji="0" lang="fr-FR" sz="125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60363" marR="0" lvl="1" indent="-184150" algn="just"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Ø"/>
              <a:tabLst/>
              <a:defRPr/>
            </a:pPr>
            <a:r>
              <a:rPr kumimoji="0" lang="fr-FR" sz="125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En présence d’une donation consentie avec réserve d’usufruit, les droits de vote de l’usufruitier doivent être statutairement limités aux décisions concernant l’affectation des bénéfices. </a:t>
            </a:r>
          </a:p>
          <a:p>
            <a:pPr marL="273050" marR="0" lvl="0" indent="-273050"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1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1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1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1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100" b="0" i="0" u="none" strike="noStrike" kern="1200" cap="none" spc="0" normalizeH="0" baseline="0" noProof="0" dirty="0">
              <a:ln>
                <a:noFill/>
              </a:ln>
              <a:solidFill>
                <a:srgbClr val="002060"/>
              </a:solidFill>
              <a:effectLst/>
              <a:uLnTx/>
              <a:uFillTx/>
              <a:latin typeface="Century Schoolbook"/>
              <a:ea typeface="+mn-ea"/>
              <a:cs typeface="+mn-cs"/>
            </a:endParaRPr>
          </a:p>
          <a:p>
            <a:pPr marL="273050" marR="0" lvl="0" indent="-2730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
              <a:tabLst/>
              <a:defRPr/>
            </a:pPr>
            <a:endParaRPr kumimoji="0" lang="fr-FR" sz="1100" b="0" i="0" u="none" strike="noStrike" kern="1200" cap="none" spc="0" normalizeH="0" baseline="0" noProof="0" dirty="0">
              <a:ln>
                <a:noFill/>
              </a:ln>
              <a:solidFill>
                <a:srgbClr val="002060"/>
              </a:solidFill>
              <a:effectLst/>
              <a:uLnTx/>
              <a:uFillTx/>
              <a:latin typeface="Century Schoolbook"/>
              <a:ea typeface="+mn-ea"/>
              <a:cs typeface="+mn-cs"/>
            </a:endParaRPr>
          </a:p>
        </p:txBody>
      </p:sp>
    </p:spTree>
    <p:extLst>
      <p:ext uri="{BB962C8B-B14F-4D97-AF65-F5344CB8AC3E}">
        <p14:creationId xmlns:p14="http://schemas.microsoft.com/office/powerpoint/2010/main" val="3167630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676F90-38A2-4F4A-B580-21D3E5BF3953}"/>
              </a:ext>
            </a:extLst>
          </p:cNvPr>
          <p:cNvSpPr>
            <a:spLocks noGrp="1"/>
          </p:cNvSpPr>
          <p:nvPr>
            <p:ph type="title"/>
          </p:nvPr>
        </p:nvSpPr>
        <p:spPr>
          <a:xfrm>
            <a:off x="633413" y="387350"/>
            <a:ext cx="7467600" cy="441325"/>
          </a:xfrm>
        </p:spPr>
        <p:txBody>
          <a:bodyPr>
            <a:normAutofit/>
          </a:bodyPr>
          <a:lstStyle/>
          <a:p>
            <a:pPr algn="ctr" eaLnBrk="1" fontAlgn="auto" hangingPunct="1">
              <a:spcAft>
                <a:spcPts val="0"/>
              </a:spcAft>
              <a:defRPr/>
            </a:pPr>
            <a:r>
              <a:rPr lang="fr-FR" sz="2000" u="sng" dirty="0">
                <a:uFill>
                  <a:solidFill>
                    <a:schemeClr val="bg2"/>
                  </a:solidFill>
                </a:uFill>
                <a:latin typeface="Calibri" panose="020F0502020204030204" pitchFamily="34" charset="0"/>
                <a:cs typeface="Calibri" panose="020F0502020204030204" pitchFamily="34" charset="0"/>
              </a:rPr>
              <a:t>TRANSMISSION DUTREIL</a:t>
            </a:r>
            <a:endParaRPr lang="fr-FR" sz="2000" dirty="0">
              <a:latin typeface="Calibri" panose="020F0502020204030204" pitchFamily="34" charset="0"/>
              <a:cs typeface="Calibri" panose="020F0502020204030204" pitchFamily="34" charset="0"/>
            </a:endParaRPr>
          </a:p>
        </p:txBody>
      </p:sp>
      <p:sp>
        <p:nvSpPr>
          <p:cNvPr id="19459" name="Espace réservé du numéro de diapositive 2">
            <a:extLst>
              <a:ext uri="{FF2B5EF4-FFF2-40B4-BE49-F238E27FC236}">
                <a16:creationId xmlns:a16="http://schemas.microsoft.com/office/drawing/2014/main" id="{86D1F5E1-B714-4CBB-B974-53CF8403CF75}"/>
              </a:ext>
            </a:extLst>
          </p:cNvPr>
          <p:cNvSpPr>
            <a:spLocks noGrp="1"/>
          </p:cNvSpPr>
          <p:nvPr/>
        </p:nvSpPr>
        <p:spPr bwMode="auto">
          <a:xfrm>
            <a:off x="8101013" y="5732463"/>
            <a:ext cx="609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001B54"/>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AAABB6"/>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0F8EE2F9-C8A1-430F-BCED-A331199743F8}" type="slidenum">
              <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base" latinLnBrk="0" hangingPunct="1">
                <a:lnSpc>
                  <a:spcPct val="100000"/>
                </a:lnSpc>
                <a:spcBef>
                  <a:spcPct val="0"/>
                </a:spcBef>
                <a:spcAft>
                  <a:spcPct val="0"/>
                </a:spcAft>
                <a:buClrTx/>
                <a:buSzTx/>
                <a:buFontTx/>
                <a:buNone/>
                <a:tabLst/>
                <a:defRPr/>
              </a:pPr>
              <a:t>16</a:t>
            </a:fld>
            <a:endPar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A0DC5B10-F011-40FD-AA02-F94D805B8E13}"/>
              </a:ext>
            </a:extLst>
          </p:cNvPr>
          <p:cNvSpPr txBox="1">
            <a:spLocks/>
          </p:cNvSpPr>
          <p:nvPr/>
        </p:nvSpPr>
        <p:spPr>
          <a:xfrm>
            <a:off x="539750" y="981075"/>
            <a:ext cx="7467600" cy="5327650"/>
          </a:xfrm>
          <a:prstGeom prst="rect">
            <a:avLst/>
          </a:prstGeom>
        </p:spPr>
        <p:txBody>
          <a:bodyPr>
            <a:norm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365760" marR="0" lvl="1" indent="0" algn="just" defTabSz="914400" rtl="0" eaLnBrk="1" fontAlgn="auto" latinLnBrk="0" hangingPunct="1">
              <a:lnSpc>
                <a:spcPct val="100000"/>
              </a:lnSpc>
              <a:spcBef>
                <a:spcPct val="20000"/>
              </a:spcBef>
              <a:spcAft>
                <a:spcPts val="0"/>
              </a:spcAft>
              <a:buClr>
                <a:srgbClr val="FC6E04"/>
              </a:buClr>
              <a:buSzPct val="80000"/>
              <a:buFont typeface="Wingdings 2" panose="05020102010507070707" pitchFamily="18" charset="2"/>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p:txBody>
      </p:sp>
      <p:sp>
        <p:nvSpPr>
          <p:cNvPr id="6" name="Espace réservé du contenu 2">
            <a:extLst>
              <a:ext uri="{FF2B5EF4-FFF2-40B4-BE49-F238E27FC236}">
                <a16:creationId xmlns:a16="http://schemas.microsoft.com/office/drawing/2014/main" id="{C7C4C57B-F04A-45DE-921C-C102E25F0954}"/>
              </a:ext>
            </a:extLst>
          </p:cNvPr>
          <p:cNvSpPr txBox="1">
            <a:spLocks/>
          </p:cNvSpPr>
          <p:nvPr/>
        </p:nvSpPr>
        <p:spPr>
          <a:xfrm>
            <a:off x="633412" y="1133475"/>
            <a:ext cx="7538987" cy="5327650"/>
          </a:xfrm>
          <a:prstGeom prst="rect">
            <a:avLst/>
          </a:prstGeom>
        </p:spPr>
        <p:txBody>
          <a:bodyPr>
            <a:no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176213" marR="0" lvl="0" indent="-176213" algn="just" defTabSz="914400" rtl="0" eaLnBrk="1" fontAlgn="auto" latinLnBrk="0" hangingPunct="1">
              <a:lnSpc>
                <a:spcPct val="100000"/>
              </a:lnSpc>
              <a:spcBef>
                <a:spcPts val="600"/>
              </a:spcBef>
              <a:spcAft>
                <a:spcPts val="0"/>
              </a:spcAft>
              <a:buClr>
                <a:srgbClr val="002060"/>
              </a:buClr>
              <a:buSzPct val="70000"/>
              <a:buFontTx/>
              <a:buChar char="-"/>
              <a:tabLst/>
              <a:defRPr/>
            </a:pP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Lorsque le donateur est âgé de </a:t>
            </a:r>
            <a:r>
              <a:rPr kumimoji="0" lang="fr-FR" sz="1400" b="0" i="0" u="sng"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moins de 70 ans</a:t>
            </a: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les donations </a:t>
            </a:r>
            <a:r>
              <a:rPr kumimoji="0" lang="fr-FR"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en pleine propriété</a:t>
            </a: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bénéficient d'une réduction supplémentaire de 50 % sur le calcul des DMTG.</a:t>
            </a:r>
          </a:p>
          <a:p>
            <a:pPr marL="273050" marR="0" lvl="0" indent="-273050"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176213" marR="0" lvl="0" indent="-176213" algn="just" defTabSz="914400" rtl="0" eaLnBrk="1" fontAlgn="auto" latinLnBrk="0" hangingPunct="1">
              <a:lnSpc>
                <a:spcPct val="100000"/>
              </a:lnSpc>
              <a:spcBef>
                <a:spcPts val="600"/>
              </a:spcBef>
              <a:spcAft>
                <a:spcPts val="0"/>
              </a:spcAft>
              <a:buClr>
                <a:srgbClr val="002060"/>
              </a:buClr>
              <a:buSzPct val="70000"/>
              <a:buFontTx/>
              <a:buChar char="-"/>
              <a:tabLst/>
              <a:defRPr/>
            </a:pP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L’article 397 A annexe III au CGI prévoit que le paiement des droits est susceptible d'être </a:t>
            </a:r>
            <a:r>
              <a:rPr kumimoji="0" lang="fr-FR"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différé pendant cinq ans</a:t>
            </a: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puis, à l'expiration de cette période, </a:t>
            </a:r>
            <a:r>
              <a:rPr kumimoji="0" lang="fr-FR"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fractionné sur dix ans</a:t>
            </a: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à condition que le bénéficiaire reçoive au moins 5 % du capital social (</a:t>
            </a:r>
            <a:r>
              <a:rPr kumimoji="0" lang="fr-FR" sz="1400" b="0"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uniquement en cas de Dutreil direct</a:t>
            </a: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a:p>
            <a:pPr marL="273050" marR="0" lvl="0" indent="-273050"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176213" marR="0" lvl="0" indent="-176213" algn="just" defTabSz="914400" rtl="0" eaLnBrk="1" fontAlgn="auto" latinLnBrk="0" hangingPunct="1">
              <a:lnSpc>
                <a:spcPct val="100000"/>
              </a:lnSpc>
              <a:spcBef>
                <a:spcPts val="600"/>
              </a:spcBef>
              <a:spcAft>
                <a:spcPts val="0"/>
              </a:spcAft>
              <a:buClr>
                <a:srgbClr val="002060"/>
              </a:buClr>
              <a:buSzPct val="70000"/>
              <a:buFontTx/>
              <a:buChar char="-"/>
              <a:tabLst/>
              <a:defRPr/>
            </a:pPr>
            <a:r>
              <a:rPr kumimoji="0" lang="fr-FR" sz="1400" b="0" i="0" u="sng"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Illustration</a:t>
            </a: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 Donation de 49% de titres d’une valeur de 1.000 K€ par un contribuable âgé de 52 ans.</a:t>
            </a:r>
          </a:p>
          <a:p>
            <a:pPr marL="273050" marR="0" lvl="0" indent="-273050"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2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2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2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200" b="0" i="0" u="none" strike="noStrike" kern="1200" cap="none" spc="0" normalizeH="0" baseline="0" noProof="0" dirty="0">
              <a:ln>
                <a:noFill/>
              </a:ln>
              <a:solidFill>
                <a:srgbClr val="002060"/>
              </a:solidFill>
              <a:effectLst/>
              <a:uLnTx/>
              <a:uFillTx/>
              <a:latin typeface="Century Schoolbook"/>
              <a:ea typeface="+mn-ea"/>
              <a:cs typeface="+mn-cs"/>
            </a:endParaRPr>
          </a:p>
          <a:p>
            <a:pPr marL="273050" marR="0" lvl="0" indent="-2730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
              <a:tabLst/>
              <a:defRPr/>
            </a:pPr>
            <a:endParaRPr kumimoji="0" lang="fr-FR" sz="1200" b="0" i="0" u="none" strike="noStrike" kern="1200" cap="none" spc="0" normalizeH="0" baseline="0" noProof="0" dirty="0">
              <a:ln>
                <a:noFill/>
              </a:ln>
              <a:solidFill>
                <a:srgbClr val="002060"/>
              </a:solidFill>
              <a:effectLst/>
              <a:uLnTx/>
              <a:uFillTx/>
              <a:latin typeface="Century Schoolbook"/>
              <a:ea typeface="+mn-ea"/>
              <a:cs typeface="+mn-cs"/>
            </a:endParaRPr>
          </a:p>
        </p:txBody>
      </p:sp>
      <p:graphicFrame>
        <p:nvGraphicFramePr>
          <p:cNvPr id="3" name="Tableau 3">
            <a:extLst>
              <a:ext uri="{FF2B5EF4-FFF2-40B4-BE49-F238E27FC236}">
                <a16:creationId xmlns:a16="http://schemas.microsoft.com/office/drawing/2014/main" id="{6964CD38-A99F-4515-BA41-F75ED99AFA64}"/>
              </a:ext>
            </a:extLst>
          </p:cNvPr>
          <p:cNvGraphicFramePr>
            <a:graphicFrameLocks noGrp="1"/>
          </p:cNvGraphicFramePr>
          <p:nvPr>
            <p:extLst/>
          </p:nvPr>
        </p:nvGraphicFramePr>
        <p:xfrm>
          <a:off x="807860" y="3247363"/>
          <a:ext cx="7199490" cy="2701917"/>
        </p:xfrm>
        <a:graphic>
          <a:graphicData uri="http://schemas.openxmlformats.org/drawingml/2006/table">
            <a:tbl>
              <a:tblPr firstRow="1" bandRow="1">
                <a:tableStyleId>{5C22544A-7EE6-4342-B048-85BDC9FD1C3A}</a:tableStyleId>
              </a:tblPr>
              <a:tblGrid>
                <a:gridCol w="2295924">
                  <a:extLst>
                    <a:ext uri="{9D8B030D-6E8A-4147-A177-3AD203B41FA5}">
                      <a16:colId xmlns:a16="http://schemas.microsoft.com/office/drawing/2014/main" val="2376023848"/>
                    </a:ext>
                  </a:extLst>
                </a:gridCol>
                <a:gridCol w="1225736">
                  <a:extLst>
                    <a:ext uri="{9D8B030D-6E8A-4147-A177-3AD203B41FA5}">
                      <a16:colId xmlns:a16="http://schemas.microsoft.com/office/drawing/2014/main" val="3094570915"/>
                    </a:ext>
                  </a:extLst>
                </a:gridCol>
                <a:gridCol w="1250592">
                  <a:extLst>
                    <a:ext uri="{9D8B030D-6E8A-4147-A177-3AD203B41FA5}">
                      <a16:colId xmlns:a16="http://schemas.microsoft.com/office/drawing/2014/main" val="1197634975"/>
                    </a:ext>
                  </a:extLst>
                </a:gridCol>
                <a:gridCol w="1296144">
                  <a:extLst>
                    <a:ext uri="{9D8B030D-6E8A-4147-A177-3AD203B41FA5}">
                      <a16:colId xmlns:a16="http://schemas.microsoft.com/office/drawing/2014/main" val="2498272699"/>
                    </a:ext>
                  </a:extLst>
                </a:gridCol>
                <a:gridCol w="1131094">
                  <a:extLst>
                    <a:ext uri="{9D8B030D-6E8A-4147-A177-3AD203B41FA5}">
                      <a16:colId xmlns:a16="http://schemas.microsoft.com/office/drawing/2014/main" val="1316454847"/>
                    </a:ext>
                  </a:extLst>
                </a:gridCol>
              </a:tblGrid>
              <a:tr h="290279">
                <a:tc>
                  <a:txBody>
                    <a:bodyPr/>
                    <a:lstStyle/>
                    <a:p>
                      <a:pPr algn="ctr"/>
                      <a:endParaRPr lang="fr-FR" sz="1200" dirty="0">
                        <a:latin typeface="Calibri" panose="020F0502020204030204" pitchFamily="34" charset="0"/>
                        <a:cs typeface="Calibri" panose="020F0502020204030204" pitchFamily="34" charset="0"/>
                      </a:endParaRPr>
                    </a:p>
                  </a:txBody>
                  <a:tcPr anchor="ctr"/>
                </a:tc>
                <a:tc gridSpan="2">
                  <a:txBody>
                    <a:bodyPr/>
                    <a:lstStyle/>
                    <a:p>
                      <a:pPr algn="ctr"/>
                      <a:r>
                        <a:rPr lang="fr-FR" sz="1200" dirty="0">
                          <a:latin typeface="Calibri" panose="020F0502020204030204" pitchFamily="34" charset="0"/>
                          <a:cs typeface="Calibri" panose="020F0502020204030204" pitchFamily="34" charset="0"/>
                        </a:rPr>
                        <a:t>Donation sans Dutreil</a:t>
                      </a:r>
                    </a:p>
                  </a:txBody>
                  <a:tcPr anchor="ctr"/>
                </a:tc>
                <a:tc hMerge="1">
                  <a:txBody>
                    <a:bodyPr/>
                    <a:lstStyle/>
                    <a:p>
                      <a:endParaRPr lang="fr-FR" dirty="0"/>
                    </a:p>
                  </a:txBody>
                  <a:tcPr/>
                </a:tc>
                <a:tc gridSpan="2">
                  <a:txBody>
                    <a:bodyPr/>
                    <a:lstStyle/>
                    <a:p>
                      <a:pPr algn="ctr"/>
                      <a:r>
                        <a:rPr lang="fr-FR" sz="1200" dirty="0">
                          <a:latin typeface="Calibri" panose="020F0502020204030204" pitchFamily="34" charset="0"/>
                          <a:cs typeface="Calibri" panose="020F0502020204030204" pitchFamily="34" charset="0"/>
                        </a:rPr>
                        <a:t>Donation avec Dutreil</a:t>
                      </a:r>
                    </a:p>
                  </a:txBody>
                  <a:tcPr anchor="ctr"/>
                </a:tc>
                <a:tc hMerge="1">
                  <a:txBody>
                    <a:bodyPr/>
                    <a:lstStyle/>
                    <a:p>
                      <a:endParaRPr lang="fr-FR" sz="1200" dirty="0"/>
                    </a:p>
                  </a:txBody>
                  <a:tcPr/>
                </a:tc>
                <a:extLst>
                  <a:ext uri="{0D108BD9-81ED-4DB2-BD59-A6C34878D82A}">
                    <a16:rowId xmlns:a16="http://schemas.microsoft.com/office/drawing/2014/main" val="876602121"/>
                  </a:ext>
                </a:extLst>
              </a:tr>
              <a:tr h="290279">
                <a:tc>
                  <a:txBody>
                    <a:bodyPr/>
                    <a:lstStyle/>
                    <a:p>
                      <a:pPr algn="ctr"/>
                      <a:endParaRPr lang="fr-FR" sz="1200" dirty="0">
                        <a:latin typeface="Calibri" panose="020F0502020204030204" pitchFamily="34" charset="0"/>
                        <a:cs typeface="Calibri" panose="020F0502020204030204" pitchFamily="34" charset="0"/>
                      </a:endParaRPr>
                    </a:p>
                  </a:txBody>
                  <a:tcPr anchor="ctr"/>
                </a:tc>
                <a:tc>
                  <a:txBody>
                    <a:bodyPr/>
                    <a:lstStyle/>
                    <a:p>
                      <a:pPr algn="ctr"/>
                      <a:r>
                        <a:rPr lang="fr-FR" sz="1200" dirty="0">
                          <a:latin typeface="Calibri" panose="020F0502020204030204" pitchFamily="34" charset="0"/>
                          <a:cs typeface="Calibri" panose="020F0502020204030204" pitchFamily="34" charset="0"/>
                        </a:rPr>
                        <a:t>Donation PP</a:t>
                      </a:r>
                    </a:p>
                  </a:txBody>
                  <a:tcPr anchor="ctr"/>
                </a:tc>
                <a:tc>
                  <a:txBody>
                    <a:bodyPr/>
                    <a:lstStyle/>
                    <a:p>
                      <a:pPr algn="ctr"/>
                      <a:r>
                        <a:rPr lang="fr-FR" sz="1200" dirty="0">
                          <a:latin typeface="Calibri" panose="020F0502020204030204" pitchFamily="34" charset="0"/>
                          <a:cs typeface="Calibri" panose="020F0502020204030204" pitchFamily="34" charset="0"/>
                        </a:rPr>
                        <a:t>Donation NP</a:t>
                      </a:r>
                    </a:p>
                  </a:txBody>
                  <a:tcPr anchor="ctr"/>
                </a:tc>
                <a:tc>
                  <a:txBody>
                    <a:bodyPr/>
                    <a:lstStyle/>
                    <a:p>
                      <a:pPr algn="ctr"/>
                      <a:r>
                        <a:rPr lang="fr-FR" sz="1200" dirty="0">
                          <a:latin typeface="Calibri" panose="020F0502020204030204" pitchFamily="34" charset="0"/>
                          <a:cs typeface="Calibri" panose="020F0502020204030204" pitchFamily="34" charset="0"/>
                        </a:rPr>
                        <a:t>Donation PP</a:t>
                      </a:r>
                    </a:p>
                  </a:txBody>
                  <a:tcPr anchor="ctr"/>
                </a:tc>
                <a:tc>
                  <a:txBody>
                    <a:bodyPr/>
                    <a:lstStyle/>
                    <a:p>
                      <a:pPr algn="ctr"/>
                      <a:r>
                        <a:rPr lang="fr-FR" sz="1200" dirty="0">
                          <a:latin typeface="Calibri" panose="020F0502020204030204" pitchFamily="34" charset="0"/>
                          <a:cs typeface="Calibri" panose="020F0502020204030204" pitchFamily="34" charset="0"/>
                        </a:rPr>
                        <a:t>Donation NP</a:t>
                      </a:r>
                    </a:p>
                  </a:txBody>
                  <a:tcPr anchor="ctr"/>
                </a:tc>
                <a:extLst>
                  <a:ext uri="{0D108BD9-81ED-4DB2-BD59-A6C34878D82A}">
                    <a16:rowId xmlns:a16="http://schemas.microsoft.com/office/drawing/2014/main" val="4112262708"/>
                  </a:ext>
                </a:extLst>
              </a:tr>
              <a:tr h="244630">
                <a:tc>
                  <a:txBody>
                    <a:bodyPr/>
                    <a:lstStyle/>
                    <a:p>
                      <a:pPr algn="ctr"/>
                      <a:r>
                        <a:rPr lang="fr-FR" sz="1200" dirty="0">
                          <a:latin typeface="Calibri" panose="020F0502020204030204" pitchFamily="34" charset="0"/>
                          <a:cs typeface="Calibri" panose="020F0502020204030204" pitchFamily="34" charset="0"/>
                        </a:rPr>
                        <a:t>Donation</a:t>
                      </a:r>
                    </a:p>
                  </a:txBody>
                  <a:tcPr anchor="ctr"/>
                </a:tc>
                <a:tc>
                  <a:txBody>
                    <a:bodyPr/>
                    <a:lstStyle/>
                    <a:p>
                      <a:pPr algn="ctr"/>
                      <a:r>
                        <a:rPr lang="fr-FR" sz="1200" dirty="0">
                          <a:latin typeface="Calibri" panose="020F0502020204030204" pitchFamily="34" charset="0"/>
                          <a:cs typeface="Calibri" panose="020F0502020204030204" pitchFamily="34" charset="0"/>
                        </a:rPr>
                        <a:t>490 K€</a:t>
                      </a:r>
                    </a:p>
                  </a:txBody>
                  <a:tcPr anchor="ctr"/>
                </a:tc>
                <a:tc>
                  <a:txBody>
                    <a:bodyPr/>
                    <a:lstStyle/>
                    <a:p>
                      <a:pPr algn="ctr"/>
                      <a:r>
                        <a:rPr lang="fr-FR" sz="1200" dirty="0">
                          <a:latin typeface="Calibri" panose="020F0502020204030204" pitchFamily="34" charset="0"/>
                          <a:cs typeface="Calibri" panose="020F0502020204030204" pitchFamily="34" charset="0"/>
                        </a:rPr>
                        <a:t>245 K€</a:t>
                      </a:r>
                    </a:p>
                  </a:txBody>
                  <a:tcPr anchor="ctr"/>
                </a:tc>
                <a:tc>
                  <a:txBody>
                    <a:bodyPr/>
                    <a:lstStyle/>
                    <a:p>
                      <a:pPr algn="ctr"/>
                      <a:r>
                        <a:rPr lang="fr-FR" sz="1200" dirty="0">
                          <a:latin typeface="Calibri" panose="020F0502020204030204" pitchFamily="34" charset="0"/>
                          <a:cs typeface="Calibri" panose="020F0502020204030204" pitchFamily="34" charset="0"/>
                        </a:rPr>
                        <a:t>490 K€</a:t>
                      </a:r>
                    </a:p>
                  </a:txBody>
                  <a:tcPr anchor="ctr"/>
                </a:tc>
                <a:tc>
                  <a:txBody>
                    <a:bodyPr/>
                    <a:lstStyle/>
                    <a:p>
                      <a:pPr algn="ctr"/>
                      <a:r>
                        <a:rPr lang="fr-FR" sz="1200" dirty="0">
                          <a:latin typeface="Calibri" panose="020F0502020204030204" pitchFamily="34" charset="0"/>
                          <a:cs typeface="Calibri" panose="020F0502020204030204" pitchFamily="34" charset="0"/>
                        </a:rPr>
                        <a:t>245 K€</a:t>
                      </a:r>
                    </a:p>
                  </a:txBody>
                  <a:tcPr anchor="ctr"/>
                </a:tc>
                <a:extLst>
                  <a:ext uri="{0D108BD9-81ED-4DB2-BD59-A6C34878D82A}">
                    <a16:rowId xmlns:a16="http://schemas.microsoft.com/office/drawing/2014/main" val="3656658683"/>
                  </a:ext>
                </a:extLst>
              </a:tr>
              <a:tr h="244630">
                <a:tc>
                  <a:txBody>
                    <a:bodyPr/>
                    <a:lstStyle/>
                    <a:p>
                      <a:pPr algn="ctr"/>
                      <a:r>
                        <a:rPr lang="fr-FR" sz="1200" dirty="0">
                          <a:latin typeface="Calibri" panose="020F0502020204030204" pitchFamily="34" charset="0"/>
                          <a:cs typeface="Calibri" panose="020F0502020204030204" pitchFamily="34" charset="0"/>
                        </a:rPr>
                        <a:t>Abattement (75%)</a:t>
                      </a:r>
                    </a:p>
                  </a:txBody>
                  <a:tcPr anchor="ctr"/>
                </a:tc>
                <a:tc>
                  <a:txBody>
                    <a:bodyPr/>
                    <a:lstStyle/>
                    <a:p>
                      <a:pPr algn="ctr"/>
                      <a:r>
                        <a:rPr lang="fr-FR" sz="1200" dirty="0">
                          <a:latin typeface="Calibri" panose="020F0502020204030204" pitchFamily="34" charset="0"/>
                          <a:cs typeface="Calibri" panose="020F0502020204030204" pitchFamily="34" charset="0"/>
                        </a:rPr>
                        <a:t>-</a:t>
                      </a:r>
                    </a:p>
                  </a:txBody>
                  <a:tcPr anchor="ctr"/>
                </a:tc>
                <a:tc>
                  <a:txBody>
                    <a:bodyPr/>
                    <a:lstStyle/>
                    <a:p>
                      <a:pPr algn="ctr"/>
                      <a:r>
                        <a:rPr lang="fr-FR" sz="1200" dirty="0">
                          <a:latin typeface="Calibri" panose="020F0502020204030204" pitchFamily="34" charset="0"/>
                          <a:cs typeface="Calibri" panose="020F0502020204030204" pitchFamily="34" charset="0"/>
                        </a:rPr>
                        <a:t>-</a:t>
                      </a:r>
                    </a:p>
                  </a:txBody>
                  <a:tcPr anchor="ctr"/>
                </a:tc>
                <a:tc>
                  <a:txBody>
                    <a:bodyPr/>
                    <a:lstStyle/>
                    <a:p>
                      <a:pPr algn="ctr"/>
                      <a:r>
                        <a:rPr lang="fr-FR" sz="1200" dirty="0">
                          <a:latin typeface="Calibri" panose="020F0502020204030204" pitchFamily="34" charset="0"/>
                          <a:cs typeface="Calibri" panose="020F0502020204030204" pitchFamily="34" charset="0"/>
                        </a:rPr>
                        <a:t>- 367,5 K€</a:t>
                      </a:r>
                    </a:p>
                  </a:txBody>
                  <a:tcPr anchor="ctr"/>
                </a:tc>
                <a:tc>
                  <a:txBody>
                    <a:bodyPr/>
                    <a:lstStyle/>
                    <a:p>
                      <a:pPr algn="ctr"/>
                      <a:r>
                        <a:rPr lang="fr-FR" sz="1200" dirty="0">
                          <a:latin typeface="Calibri" panose="020F0502020204030204" pitchFamily="34" charset="0"/>
                          <a:cs typeface="Calibri" panose="020F0502020204030204" pitchFamily="34" charset="0"/>
                        </a:rPr>
                        <a:t>- 183,75 K€</a:t>
                      </a:r>
                    </a:p>
                  </a:txBody>
                  <a:tcPr anchor="ctr"/>
                </a:tc>
                <a:extLst>
                  <a:ext uri="{0D108BD9-81ED-4DB2-BD59-A6C34878D82A}">
                    <a16:rowId xmlns:a16="http://schemas.microsoft.com/office/drawing/2014/main" val="3873543071"/>
                  </a:ext>
                </a:extLst>
              </a:tr>
              <a:tr h="244630">
                <a:tc>
                  <a:txBody>
                    <a:bodyPr/>
                    <a:lstStyle/>
                    <a:p>
                      <a:pPr algn="ctr"/>
                      <a:r>
                        <a:rPr lang="fr-FR" sz="1200" b="1" dirty="0">
                          <a:latin typeface="Calibri" panose="020F0502020204030204" pitchFamily="34" charset="0"/>
                          <a:cs typeface="Calibri" panose="020F0502020204030204" pitchFamily="34" charset="0"/>
                        </a:rPr>
                        <a:t>Assiette brute</a:t>
                      </a:r>
                    </a:p>
                  </a:txBody>
                  <a:tcPr anchor="ctr"/>
                </a:tc>
                <a:tc>
                  <a:txBody>
                    <a:bodyPr/>
                    <a:lstStyle/>
                    <a:p>
                      <a:pPr algn="ctr"/>
                      <a:r>
                        <a:rPr lang="fr-FR" sz="1200" b="1" dirty="0">
                          <a:latin typeface="Calibri" panose="020F0502020204030204" pitchFamily="34" charset="0"/>
                          <a:cs typeface="Calibri" panose="020F0502020204030204" pitchFamily="34" charset="0"/>
                        </a:rPr>
                        <a:t>490 K€</a:t>
                      </a:r>
                    </a:p>
                  </a:txBody>
                  <a:tcPr anchor="ctr"/>
                </a:tc>
                <a:tc>
                  <a:txBody>
                    <a:bodyPr/>
                    <a:lstStyle/>
                    <a:p>
                      <a:pPr algn="ctr"/>
                      <a:r>
                        <a:rPr lang="fr-FR" sz="1200" b="1" dirty="0">
                          <a:latin typeface="Calibri" panose="020F0502020204030204" pitchFamily="34" charset="0"/>
                          <a:cs typeface="Calibri" panose="020F0502020204030204" pitchFamily="34" charset="0"/>
                        </a:rPr>
                        <a:t>245 K€</a:t>
                      </a:r>
                    </a:p>
                  </a:txBody>
                  <a:tcPr anchor="ctr"/>
                </a:tc>
                <a:tc>
                  <a:txBody>
                    <a:bodyPr/>
                    <a:lstStyle/>
                    <a:p>
                      <a:pPr algn="ctr"/>
                      <a:r>
                        <a:rPr lang="fr-FR" sz="1200" b="1" dirty="0">
                          <a:latin typeface="Calibri" panose="020F0502020204030204" pitchFamily="34" charset="0"/>
                          <a:cs typeface="Calibri" panose="020F0502020204030204" pitchFamily="34" charset="0"/>
                        </a:rPr>
                        <a:t>122,5 K€</a:t>
                      </a:r>
                    </a:p>
                  </a:txBody>
                  <a:tcPr anchor="ctr"/>
                </a:tc>
                <a:tc>
                  <a:txBody>
                    <a:bodyPr/>
                    <a:lstStyle/>
                    <a:p>
                      <a:pPr algn="ctr"/>
                      <a:r>
                        <a:rPr lang="fr-FR" sz="1200" b="1" dirty="0">
                          <a:latin typeface="Calibri" panose="020F0502020204030204" pitchFamily="34" charset="0"/>
                          <a:cs typeface="Calibri" panose="020F0502020204030204" pitchFamily="34" charset="0"/>
                        </a:rPr>
                        <a:t>61,25 K€</a:t>
                      </a:r>
                    </a:p>
                  </a:txBody>
                  <a:tcPr anchor="ctr"/>
                </a:tc>
                <a:extLst>
                  <a:ext uri="{0D108BD9-81ED-4DB2-BD59-A6C34878D82A}">
                    <a16:rowId xmlns:a16="http://schemas.microsoft.com/office/drawing/2014/main" val="3604435963"/>
                  </a:ext>
                </a:extLst>
              </a:tr>
              <a:tr h="249203">
                <a:tc>
                  <a:txBody>
                    <a:bodyPr/>
                    <a:lstStyle/>
                    <a:p>
                      <a:pPr algn="ctr"/>
                      <a:r>
                        <a:rPr lang="fr-FR" sz="1200" dirty="0">
                          <a:latin typeface="Calibri" panose="020F0502020204030204" pitchFamily="34" charset="0"/>
                          <a:cs typeface="Calibri" panose="020F0502020204030204" pitchFamily="34" charset="0"/>
                        </a:rPr>
                        <a:t>Abattement ligne directe (*)</a:t>
                      </a:r>
                    </a:p>
                  </a:txBody>
                  <a:tcPr anchor="ctr"/>
                </a:tc>
                <a:tc>
                  <a:txBody>
                    <a:bodyPr/>
                    <a:lstStyle/>
                    <a:p>
                      <a:pPr algn="ctr"/>
                      <a:r>
                        <a:rPr lang="fr-FR" sz="1200" dirty="0">
                          <a:latin typeface="Calibri" panose="020F0502020204030204" pitchFamily="34" charset="0"/>
                          <a:cs typeface="Calibri" panose="020F0502020204030204" pitchFamily="34" charset="0"/>
                        </a:rPr>
                        <a:t>- 100 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- 100 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- 100 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- 100 K€</a:t>
                      </a:r>
                    </a:p>
                  </a:txBody>
                  <a:tcPr anchor="ctr"/>
                </a:tc>
                <a:extLst>
                  <a:ext uri="{0D108BD9-81ED-4DB2-BD59-A6C34878D82A}">
                    <a16:rowId xmlns:a16="http://schemas.microsoft.com/office/drawing/2014/main" val="1746411792"/>
                  </a:ext>
                </a:extLst>
              </a:tr>
              <a:tr h="292559">
                <a:tc>
                  <a:txBody>
                    <a:bodyPr/>
                    <a:lstStyle/>
                    <a:p>
                      <a:pPr algn="ctr"/>
                      <a:r>
                        <a:rPr lang="fr-FR" sz="1200" b="0" dirty="0">
                          <a:latin typeface="Calibri" panose="020F0502020204030204" pitchFamily="34" charset="0"/>
                          <a:cs typeface="Calibri" panose="020F0502020204030204" pitchFamily="34" charset="0"/>
                        </a:rPr>
                        <a:t>Assiette imposable</a:t>
                      </a:r>
                    </a:p>
                  </a:txBody>
                  <a:tcPr anchor="ctr"/>
                </a:tc>
                <a:tc>
                  <a:txBody>
                    <a:bodyPr/>
                    <a:lstStyle/>
                    <a:p>
                      <a:pPr algn="ctr"/>
                      <a:r>
                        <a:rPr lang="fr-FR" sz="1200" b="0" dirty="0">
                          <a:latin typeface="Calibri" panose="020F0502020204030204" pitchFamily="34" charset="0"/>
                          <a:cs typeface="Calibri" panose="020F0502020204030204" pitchFamily="34" charset="0"/>
                        </a:rPr>
                        <a:t>390 K€</a:t>
                      </a:r>
                    </a:p>
                  </a:txBody>
                  <a:tcPr anchor="ctr"/>
                </a:tc>
                <a:tc>
                  <a:txBody>
                    <a:bodyPr/>
                    <a:lstStyle/>
                    <a:p>
                      <a:pPr algn="ctr"/>
                      <a:r>
                        <a:rPr lang="fr-FR" sz="1200" b="0" dirty="0">
                          <a:latin typeface="Calibri" panose="020F0502020204030204" pitchFamily="34" charset="0"/>
                          <a:cs typeface="Calibri" panose="020F0502020204030204" pitchFamily="34" charset="0"/>
                        </a:rPr>
                        <a:t>145 K€</a:t>
                      </a:r>
                    </a:p>
                  </a:txBody>
                  <a:tcPr anchor="ctr"/>
                </a:tc>
                <a:tc>
                  <a:txBody>
                    <a:bodyPr/>
                    <a:lstStyle/>
                    <a:p>
                      <a:pPr algn="ctr"/>
                      <a:r>
                        <a:rPr lang="fr-FR" sz="1200" b="0" dirty="0">
                          <a:latin typeface="Calibri" panose="020F0502020204030204" pitchFamily="34" charset="0"/>
                          <a:cs typeface="Calibri" panose="020F0502020204030204" pitchFamily="34" charset="0"/>
                        </a:rPr>
                        <a:t>22,5 K€</a:t>
                      </a:r>
                    </a:p>
                  </a:txBody>
                  <a:tcPr anchor="ctr"/>
                </a:tc>
                <a:tc>
                  <a:txBody>
                    <a:bodyPr/>
                    <a:lstStyle/>
                    <a:p>
                      <a:pPr algn="ctr"/>
                      <a:r>
                        <a:rPr lang="fr-FR" sz="1200" b="0" dirty="0">
                          <a:latin typeface="Calibri" panose="020F0502020204030204" pitchFamily="34" charset="0"/>
                          <a:cs typeface="Calibri" panose="020F0502020204030204" pitchFamily="34" charset="0"/>
                        </a:rPr>
                        <a:t>-</a:t>
                      </a:r>
                    </a:p>
                  </a:txBody>
                  <a:tcPr anchor="ctr"/>
                </a:tc>
                <a:extLst>
                  <a:ext uri="{0D108BD9-81ED-4DB2-BD59-A6C34878D82A}">
                    <a16:rowId xmlns:a16="http://schemas.microsoft.com/office/drawing/2014/main" val="160798007"/>
                  </a:ext>
                </a:extLst>
              </a:tr>
              <a:tr h="244630">
                <a:tc>
                  <a:txBody>
                    <a:bodyPr/>
                    <a:lstStyle/>
                    <a:p>
                      <a:pPr algn="ctr"/>
                      <a:r>
                        <a:rPr lang="fr-FR" sz="1200" b="1" dirty="0">
                          <a:latin typeface="Calibri" panose="020F0502020204030204" pitchFamily="34" charset="0"/>
                          <a:cs typeface="Calibri" panose="020F0502020204030204" pitchFamily="34" charset="0"/>
                        </a:rPr>
                        <a:t>Montant des droits</a:t>
                      </a:r>
                    </a:p>
                  </a:txBody>
                  <a:tcPr anchor="ctr"/>
                </a:tc>
                <a:tc>
                  <a:txBody>
                    <a:bodyPr/>
                    <a:lstStyle/>
                    <a:p>
                      <a:pPr algn="ctr"/>
                      <a:r>
                        <a:rPr lang="fr-FR" sz="1200" b="1" dirty="0">
                          <a:latin typeface="Calibri" panose="020F0502020204030204" pitchFamily="34" charset="0"/>
                          <a:cs typeface="Calibri" panose="020F0502020204030204" pitchFamily="34" charset="0"/>
                        </a:rPr>
                        <a:t>76,2 K€</a:t>
                      </a:r>
                    </a:p>
                  </a:txBody>
                  <a:tcPr anchor="ctr"/>
                </a:tc>
                <a:tc>
                  <a:txBody>
                    <a:bodyPr/>
                    <a:lstStyle/>
                    <a:p>
                      <a:pPr algn="ctr"/>
                      <a:r>
                        <a:rPr lang="fr-FR" sz="1200" b="1" dirty="0">
                          <a:latin typeface="Calibri" panose="020F0502020204030204" pitchFamily="34" charset="0"/>
                          <a:cs typeface="Calibri" panose="020F0502020204030204" pitchFamily="34" charset="0"/>
                        </a:rPr>
                        <a:t>27,2 K€</a:t>
                      </a:r>
                    </a:p>
                  </a:txBody>
                  <a:tcPr anchor="ctr"/>
                </a:tc>
                <a:tc>
                  <a:txBody>
                    <a:bodyPr/>
                    <a:lstStyle/>
                    <a:p>
                      <a:pPr algn="ctr"/>
                      <a:r>
                        <a:rPr lang="fr-FR" sz="1200" b="1" dirty="0">
                          <a:latin typeface="Calibri" panose="020F0502020204030204" pitchFamily="34" charset="0"/>
                          <a:cs typeface="Calibri" panose="020F0502020204030204" pitchFamily="34" charset="0"/>
                        </a:rPr>
                        <a:t>2,7 K€</a:t>
                      </a:r>
                    </a:p>
                  </a:txBody>
                  <a:tcPr anchor="ctr"/>
                </a:tc>
                <a:tc>
                  <a:txBody>
                    <a:bodyPr/>
                    <a:lstStyle/>
                    <a:p>
                      <a:pPr algn="ctr"/>
                      <a:r>
                        <a:rPr lang="fr-FR" sz="1200" b="1" dirty="0">
                          <a:latin typeface="Calibri" panose="020F0502020204030204" pitchFamily="34" charset="0"/>
                          <a:cs typeface="Calibri" panose="020F0502020204030204" pitchFamily="34" charset="0"/>
                        </a:rPr>
                        <a:t>-</a:t>
                      </a:r>
                    </a:p>
                  </a:txBody>
                  <a:tcPr anchor="ctr"/>
                </a:tc>
                <a:extLst>
                  <a:ext uri="{0D108BD9-81ED-4DB2-BD59-A6C34878D82A}">
                    <a16:rowId xmlns:a16="http://schemas.microsoft.com/office/drawing/2014/main" val="2628729642"/>
                  </a:ext>
                </a:extLst>
              </a:tr>
              <a:tr h="357879">
                <a:tc>
                  <a:txBody>
                    <a:bodyPr/>
                    <a:lstStyle/>
                    <a:p>
                      <a:pPr algn="ctr"/>
                      <a:r>
                        <a:rPr lang="fr-FR" sz="1200" b="1" dirty="0">
                          <a:latin typeface="Calibri" panose="020F0502020204030204" pitchFamily="34" charset="0"/>
                          <a:cs typeface="Calibri" panose="020F0502020204030204" pitchFamily="34" charset="0"/>
                        </a:rPr>
                        <a:t>Montant après réduction </a:t>
                      </a:r>
                    </a:p>
                    <a:p>
                      <a:pPr algn="ctr"/>
                      <a:r>
                        <a:rPr lang="fr-FR" sz="1200" b="1" dirty="0">
                          <a:latin typeface="Calibri" panose="020F0502020204030204" pitchFamily="34" charset="0"/>
                          <a:cs typeface="Calibri" panose="020F0502020204030204" pitchFamily="34" charset="0"/>
                        </a:rPr>
                        <a:t>(-70 ans)</a:t>
                      </a:r>
                    </a:p>
                  </a:txBody>
                  <a:tcPr anchor="ctr"/>
                </a:tc>
                <a:tc>
                  <a:txBody>
                    <a:bodyPr/>
                    <a:lstStyle/>
                    <a:p>
                      <a:pPr algn="ctr"/>
                      <a:r>
                        <a:rPr lang="fr-FR" sz="1200" b="1" dirty="0">
                          <a:latin typeface="Calibri" panose="020F0502020204030204" pitchFamily="34" charset="0"/>
                          <a:cs typeface="Calibri" panose="020F0502020204030204" pitchFamily="34" charset="0"/>
                        </a:rPr>
                        <a:t>-</a:t>
                      </a:r>
                    </a:p>
                  </a:txBody>
                  <a:tcPr anchor="ctr"/>
                </a:tc>
                <a:tc>
                  <a:txBody>
                    <a:bodyPr/>
                    <a:lstStyle/>
                    <a:p>
                      <a:pPr algn="ctr"/>
                      <a:r>
                        <a:rPr lang="fr-FR" sz="1200" b="1" dirty="0">
                          <a:latin typeface="Calibri" panose="020F0502020204030204" pitchFamily="34" charset="0"/>
                          <a:cs typeface="Calibri" panose="020F0502020204030204" pitchFamily="34" charset="0"/>
                        </a:rPr>
                        <a:t>-</a:t>
                      </a:r>
                    </a:p>
                  </a:txBody>
                  <a:tcPr anchor="ctr"/>
                </a:tc>
                <a:tc>
                  <a:txBody>
                    <a:bodyPr/>
                    <a:lstStyle/>
                    <a:p>
                      <a:pPr algn="ctr"/>
                      <a:r>
                        <a:rPr lang="fr-FR" sz="1200" b="1" dirty="0">
                          <a:latin typeface="Calibri" panose="020F0502020204030204" pitchFamily="34" charset="0"/>
                          <a:cs typeface="Calibri" panose="020F0502020204030204" pitchFamily="34" charset="0"/>
                        </a:rPr>
                        <a:t>1,35 K€</a:t>
                      </a:r>
                    </a:p>
                  </a:txBody>
                  <a:tcPr anchor="ctr"/>
                </a:tc>
                <a:tc>
                  <a:txBody>
                    <a:bodyPr/>
                    <a:lstStyle/>
                    <a:p>
                      <a:pPr algn="ctr"/>
                      <a:r>
                        <a:rPr lang="fr-FR" sz="1200" b="1" dirty="0">
                          <a:latin typeface="Calibri" panose="020F0502020204030204" pitchFamily="34" charset="0"/>
                          <a:cs typeface="Calibri" panose="020F0502020204030204" pitchFamily="34" charset="0"/>
                        </a:rPr>
                        <a:t>-</a:t>
                      </a:r>
                    </a:p>
                  </a:txBody>
                  <a:tcPr anchor="ctr"/>
                </a:tc>
                <a:extLst>
                  <a:ext uri="{0D108BD9-81ED-4DB2-BD59-A6C34878D82A}">
                    <a16:rowId xmlns:a16="http://schemas.microsoft.com/office/drawing/2014/main" val="508885397"/>
                  </a:ext>
                </a:extLst>
              </a:tr>
            </a:tbl>
          </a:graphicData>
        </a:graphic>
      </p:graphicFrame>
      <p:sp>
        <p:nvSpPr>
          <p:cNvPr id="4" name="ZoneTexte 3">
            <a:extLst>
              <a:ext uri="{FF2B5EF4-FFF2-40B4-BE49-F238E27FC236}">
                <a16:creationId xmlns:a16="http://schemas.microsoft.com/office/drawing/2014/main" id="{4F4B2449-6C72-435C-8E4F-628B49CA9456}"/>
              </a:ext>
            </a:extLst>
          </p:cNvPr>
          <p:cNvSpPr txBox="1"/>
          <p:nvPr/>
        </p:nvSpPr>
        <p:spPr>
          <a:xfrm>
            <a:off x="807860" y="6038677"/>
            <a:ext cx="6840562"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002060"/>
                </a:solidFill>
                <a:effectLst/>
                <a:uLnTx/>
                <a:uFillTx/>
                <a:latin typeface="Century Schoolbook" panose="02040604050505020304" pitchFamily="18" charset="0"/>
                <a:ea typeface="+mn-ea"/>
                <a:cs typeface="Arial" panose="020B0604020202020204" pitchFamily="34" charset="0"/>
              </a:rPr>
              <a:t>(*) Abattement de 100.000 euros par parent, par enfant.</a:t>
            </a:r>
          </a:p>
        </p:txBody>
      </p:sp>
    </p:spTree>
    <p:extLst>
      <p:ext uri="{BB962C8B-B14F-4D97-AF65-F5344CB8AC3E}">
        <p14:creationId xmlns:p14="http://schemas.microsoft.com/office/powerpoint/2010/main" val="2928054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C7C4C57B-F04A-45DE-921C-C102E25F0954}"/>
              </a:ext>
            </a:extLst>
          </p:cNvPr>
          <p:cNvSpPr txBox="1">
            <a:spLocks/>
          </p:cNvSpPr>
          <p:nvPr/>
        </p:nvSpPr>
        <p:spPr>
          <a:xfrm>
            <a:off x="633413" y="1133475"/>
            <a:ext cx="7467600" cy="5327650"/>
          </a:xfrm>
          <a:prstGeom prst="rect">
            <a:avLst/>
          </a:prstGeom>
        </p:spPr>
        <p:txBody>
          <a:bodyPr>
            <a:norm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3050" marR="0" lvl="0" indent="-273050"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a:p>
            <a:pPr marL="273050" marR="0" lvl="0" indent="-2730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p:txBody>
      </p:sp>
      <p:sp>
        <p:nvSpPr>
          <p:cNvPr id="2" name="Titre 1">
            <a:extLst>
              <a:ext uri="{FF2B5EF4-FFF2-40B4-BE49-F238E27FC236}">
                <a16:creationId xmlns:a16="http://schemas.microsoft.com/office/drawing/2014/main" id="{25676F90-38A2-4F4A-B580-21D3E5BF3953}"/>
              </a:ext>
            </a:extLst>
          </p:cNvPr>
          <p:cNvSpPr>
            <a:spLocks noGrp="1"/>
          </p:cNvSpPr>
          <p:nvPr>
            <p:ph type="title"/>
          </p:nvPr>
        </p:nvSpPr>
        <p:spPr>
          <a:xfrm>
            <a:off x="633413" y="387350"/>
            <a:ext cx="7467600" cy="441325"/>
          </a:xfrm>
        </p:spPr>
        <p:txBody>
          <a:bodyPr>
            <a:normAutofit/>
          </a:bodyPr>
          <a:lstStyle/>
          <a:p>
            <a:pPr algn="ctr" eaLnBrk="1" fontAlgn="auto" hangingPunct="1">
              <a:spcAft>
                <a:spcPts val="0"/>
              </a:spcAft>
              <a:defRPr/>
            </a:pPr>
            <a:r>
              <a:rPr lang="fr-FR" sz="2000" u="sng" dirty="0">
                <a:uFill>
                  <a:solidFill>
                    <a:schemeClr val="bg2"/>
                  </a:solidFill>
                </a:uFill>
                <a:latin typeface="Calibri" panose="020F0502020204030204" pitchFamily="34" charset="0"/>
                <a:cs typeface="Calibri" panose="020F0502020204030204" pitchFamily="34" charset="0"/>
              </a:rPr>
              <a:t>TRANSMISSION DUTREIL</a:t>
            </a:r>
            <a:endParaRPr lang="fr-FR" sz="2000" dirty="0">
              <a:latin typeface="Calibri" panose="020F0502020204030204" pitchFamily="34" charset="0"/>
              <a:cs typeface="Calibri" panose="020F0502020204030204" pitchFamily="34" charset="0"/>
            </a:endParaRPr>
          </a:p>
        </p:txBody>
      </p:sp>
      <p:sp>
        <p:nvSpPr>
          <p:cNvPr id="19459" name="Espace réservé du numéro de diapositive 2">
            <a:extLst>
              <a:ext uri="{FF2B5EF4-FFF2-40B4-BE49-F238E27FC236}">
                <a16:creationId xmlns:a16="http://schemas.microsoft.com/office/drawing/2014/main" id="{86D1F5E1-B714-4CBB-B974-53CF8403CF75}"/>
              </a:ext>
            </a:extLst>
          </p:cNvPr>
          <p:cNvSpPr>
            <a:spLocks noGrp="1"/>
          </p:cNvSpPr>
          <p:nvPr/>
        </p:nvSpPr>
        <p:spPr bwMode="auto">
          <a:xfrm>
            <a:off x="8101013" y="5732463"/>
            <a:ext cx="609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001B54"/>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AAABB6"/>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0F8EE2F9-C8A1-430F-BCED-A331199743F8}" type="slidenum">
              <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base" latinLnBrk="0" hangingPunct="1">
                <a:lnSpc>
                  <a:spcPct val="100000"/>
                </a:lnSpc>
                <a:spcBef>
                  <a:spcPct val="0"/>
                </a:spcBef>
                <a:spcAft>
                  <a:spcPct val="0"/>
                </a:spcAft>
                <a:buClrTx/>
                <a:buSzTx/>
                <a:buFontTx/>
                <a:buNone/>
                <a:tabLst/>
                <a:defRPr/>
              </a:pPr>
              <a:t>17</a:t>
            </a:fld>
            <a:endPar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a:extLst>
              <a:ext uri="{FF2B5EF4-FFF2-40B4-BE49-F238E27FC236}">
                <a16:creationId xmlns:a16="http://schemas.microsoft.com/office/drawing/2014/main" id="{881BA81F-FEDD-4AB0-97F1-7DC6296CEB83}"/>
              </a:ext>
            </a:extLst>
          </p:cNvPr>
          <p:cNvSpPr txBox="1">
            <a:spLocks/>
          </p:cNvSpPr>
          <p:nvPr/>
        </p:nvSpPr>
        <p:spPr>
          <a:xfrm>
            <a:off x="633412" y="1133475"/>
            <a:ext cx="7538987" cy="5327650"/>
          </a:xfrm>
          <a:prstGeom prst="rect">
            <a:avLst/>
          </a:prstGeom>
        </p:spPr>
        <p:txBody>
          <a:bodyPr>
            <a:no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342900" marR="0" lvl="0" indent="-342900" algn="just" defTabSz="914400" rtl="0" eaLnBrk="1" fontAlgn="auto" latinLnBrk="0" hangingPunct="1">
              <a:lnSpc>
                <a:spcPct val="100000"/>
              </a:lnSpc>
              <a:spcBef>
                <a:spcPts val="600"/>
              </a:spcBef>
              <a:spcAft>
                <a:spcPts val="0"/>
              </a:spcAft>
              <a:buClr>
                <a:srgbClr val="FC6E04"/>
              </a:buClr>
              <a:buSzPct val="70000"/>
              <a:buFont typeface="+mj-lt"/>
              <a:buAutoNum type="arabicPeriod" startAt="2"/>
              <a:tabLst/>
              <a:defRPr/>
            </a:pPr>
            <a:r>
              <a:rPr kumimoji="0" lang="fr-FR" sz="1200" b="1" i="0" u="sng" strike="noStrike" kern="1200" cap="none" spc="0" normalizeH="0" baseline="0" noProof="0" dirty="0">
                <a:ln>
                  <a:noFill/>
                </a:ln>
                <a:solidFill>
                  <a:srgbClr val="002060"/>
                </a:solidFill>
                <a:effectLst/>
                <a:uLnTx/>
                <a:uFill>
                  <a:solidFill>
                    <a:srgbClr val="FC6E04"/>
                  </a:solidFill>
                </a:uFill>
                <a:latin typeface="Calibri" panose="020F0502020204030204" pitchFamily="34" charset="0"/>
                <a:ea typeface="+mn-ea"/>
                <a:cs typeface="Calibri" panose="020F0502020204030204" pitchFamily="34" charset="0"/>
              </a:rPr>
              <a:t>Activités des sociétés et engagements de conservation</a:t>
            </a:r>
          </a:p>
          <a:p>
            <a:pPr marL="708660" marR="0" lvl="1" indent="-342900" algn="just" defTabSz="914400" rtl="0" eaLnBrk="1" fontAlgn="auto" latinLnBrk="0" hangingPunct="1">
              <a:lnSpc>
                <a:spcPct val="100000"/>
              </a:lnSpc>
              <a:spcBef>
                <a:spcPct val="20000"/>
              </a:spcBef>
              <a:spcAft>
                <a:spcPts val="0"/>
              </a:spcAft>
              <a:buClr>
                <a:srgbClr val="FC6E04"/>
              </a:buClr>
              <a:buSzPct val="80000"/>
              <a:buFont typeface="+mj-lt"/>
              <a:buAutoNum type="arabicPeriod" startAt="2"/>
              <a:tabLst/>
              <a:defRPr/>
            </a:pPr>
            <a:endParaRPr kumimoji="0" lang="fr-FR" sz="12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2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2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200" b="0" i="0" u="none" strike="noStrike" kern="1200" cap="none" spc="0" normalizeH="0" baseline="0" noProof="0" dirty="0">
              <a:ln>
                <a:noFill/>
              </a:ln>
              <a:solidFill>
                <a:srgbClr val="002060"/>
              </a:solidFill>
              <a:effectLst/>
              <a:uLnTx/>
              <a:uFillTx/>
              <a:latin typeface="Century Schoolbook"/>
              <a:ea typeface="+mn-ea"/>
              <a:cs typeface="+mn-cs"/>
            </a:endParaRPr>
          </a:p>
          <a:p>
            <a:pPr marL="273050" marR="0" lvl="0" indent="-2730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
              <a:tabLst/>
              <a:defRPr/>
            </a:pPr>
            <a:endParaRPr kumimoji="0" lang="fr-FR" sz="1200" b="0" i="0" u="none" strike="noStrike" kern="1200" cap="none" spc="0" normalizeH="0" baseline="0" noProof="0" dirty="0">
              <a:ln>
                <a:noFill/>
              </a:ln>
              <a:solidFill>
                <a:srgbClr val="002060"/>
              </a:solidFill>
              <a:effectLst/>
              <a:uLnTx/>
              <a:uFillTx/>
              <a:latin typeface="Century Schoolbook"/>
              <a:ea typeface="+mn-ea"/>
              <a:cs typeface="+mn-cs"/>
            </a:endParaRPr>
          </a:p>
        </p:txBody>
      </p:sp>
      <p:grpSp>
        <p:nvGrpSpPr>
          <p:cNvPr id="8" name="object 3">
            <a:extLst>
              <a:ext uri="{FF2B5EF4-FFF2-40B4-BE49-F238E27FC236}">
                <a16:creationId xmlns:a16="http://schemas.microsoft.com/office/drawing/2014/main" id="{2CC7CC01-063A-45D7-919E-C1363AE92690}"/>
              </a:ext>
            </a:extLst>
          </p:cNvPr>
          <p:cNvGrpSpPr>
            <a:grpSpLocks/>
          </p:cNvGrpSpPr>
          <p:nvPr/>
        </p:nvGrpSpPr>
        <p:grpSpPr bwMode="auto">
          <a:xfrm>
            <a:off x="198116" y="1608392"/>
            <a:ext cx="4146062" cy="331787"/>
            <a:chOff x="1252609" y="2406396"/>
            <a:chExt cx="4041775" cy="332740"/>
          </a:xfrm>
        </p:grpSpPr>
        <p:sp>
          <p:nvSpPr>
            <p:cNvPr id="9" name="object 4">
              <a:extLst>
                <a:ext uri="{FF2B5EF4-FFF2-40B4-BE49-F238E27FC236}">
                  <a16:creationId xmlns:a16="http://schemas.microsoft.com/office/drawing/2014/main" id="{B28D0752-3B73-48CB-8101-63FF09D87DD5}"/>
                </a:ext>
              </a:extLst>
            </p:cNvPr>
            <p:cNvSpPr>
              <a:spLocks/>
            </p:cNvSpPr>
            <p:nvPr/>
          </p:nvSpPr>
          <p:spPr bwMode="auto">
            <a:xfrm>
              <a:off x="1257181" y="2410968"/>
              <a:ext cx="4032885" cy="323215"/>
            </a:xfrm>
            <a:custGeom>
              <a:avLst/>
              <a:gdLst>
                <a:gd name="T0" fmla="*/ 4032503 w 4032885"/>
                <a:gd name="T1" fmla="*/ 323102 h 323214"/>
                <a:gd name="T2" fmla="*/ 4032503 w 4032885"/>
                <a:gd name="T3" fmla="*/ 0 h 323214"/>
                <a:gd name="T4" fmla="*/ 0 w 4032885"/>
                <a:gd name="T5" fmla="*/ 0 h 323214"/>
                <a:gd name="T6" fmla="*/ 0 w 4032885"/>
                <a:gd name="T7" fmla="*/ 323102 h 323214"/>
                <a:gd name="T8" fmla="*/ 4032503 w 4032885"/>
                <a:gd name="T9" fmla="*/ 323102 h 323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32885" h="323214">
                  <a:moveTo>
                    <a:pt x="4032503" y="323087"/>
                  </a:moveTo>
                  <a:lnTo>
                    <a:pt x="4032503" y="0"/>
                  </a:lnTo>
                  <a:lnTo>
                    <a:pt x="0" y="0"/>
                  </a:lnTo>
                  <a:lnTo>
                    <a:pt x="0" y="323087"/>
                  </a:lnTo>
                  <a:lnTo>
                    <a:pt x="4032503" y="323087"/>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0" name="object 5">
              <a:extLst>
                <a:ext uri="{FF2B5EF4-FFF2-40B4-BE49-F238E27FC236}">
                  <a16:creationId xmlns:a16="http://schemas.microsoft.com/office/drawing/2014/main" id="{6CC6C73D-29DD-4633-9056-0C3585A25138}"/>
                </a:ext>
              </a:extLst>
            </p:cNvPr>
            <p:cNvSpPr>
              <a:spLocks/>
            </p:cNvSpPr>
            <p:nvPr/>
          </p:nvSpPr>
          <p:spPr bwMode="auto">
            <a:xfrm>
              <a:off x="1252609" y="2406396"/>
              <a:ext cx="4041775" cy="332740"/>
            </a:xfrm>
            <a:custGeom>
              <a:avLst/>
              <a:gdLst>
                <a:gd name="T0" fmla="*/ 4041645 w 4041775"/>
                <a:gd name="T1" fmla="*/ 330723 h 332739"/>
                <a:gd name="T2" fmla="*/ 4041645 w 4041775"/>
                <a:gd name="T3" fmla="*/ 1524 h 332739"/>
                <a:gd name="T4" fmla="*/ 4038597 w 4041775"/>
                <a:gd name="T5" fmla="*/ 0 h 332739"/>
                <a:gd name="T6" fmla="*/ 1524 w 4041775"/>
                <a:gd name="T7" fmla="*/ 0 h 332739"/>
                <a:gd name="T8" fmla="*/ 0 w 4041775"/>
                <a:gd name="T9" fmla="*/ 1524 h 332739"/>
                <a:gd name="T10" fmla="*/ 0 w 4041775"/>
                <a:gd name="T11" fmla="*/ 330723 h 332739"/>
                <a:gd name="T12" fmla="*/ 1524 w 4041775"/>
                <a:gd name="T13" fmla="*/ 332247 h 332739"/>
                <a:gd name="T14" fmla="*/ 4572 w 4041775"/>
                <a:gd name="T15" fmla="*/ 332247 h 332739"/>
                <a:gd name="T16" fmla="*/ 4572 w 4041775"/>
                <a:gd name="T17" fmla="*/ 9144 h 332739"/>
                <a:gd name="T18" fmla="*/ 9144 w 4041775"/>
                <a:gd name="T19" fmla="*/ 4572 h 332739"/>
                <a:gd name="T20" fmla="*/ 9144 w 4041775"/>
                <a:gd name="T21" fmla="*/ 9144 h 332739"/>
                <a:gd name="T22" fmla="*/ 4030977 w 4041775"/>
                <a:gd name="T23" fmla="*/ 9144 h 332739"/>
                <a:gd name="T24" fmla="*/ 4030977 w 4041775"/>
                <a:gd name="T25" fmla="*/ 4572 h 332739"/>
                <a:gd name="T26" fmla="*/ 4037073 w 4041775"/>
                <a:gd name="T27" fmla="*/ 9144 h 332739"/>
                <a:gd name="T28" fmla="*/ 4037073 w 4041775"/>
                <a:gd name="T29" fmla="*/ 332247 h 332739"/>
                <a:gd name="T30" fmla="*/ 4038597 w 4041775"/>
                <a:gd name="T31" fmla="*/ 332247 h 332739"/>
                <a:gd name="T32" fmla="*/ 4041645 w 4041775"/>
                <a:gd name="T33" fmla="*/ 330723 h 332739"/>
                <a:gd name="T34" fmla="*/ 9144 w 4041775"/>
                <a:gd name="T35" fmla="*/ 9144 h 332739"/>
                <a:gd name="T36" fmla="*/ 9144 w 4041775"/>
                <a:gd name="T37" fmla="*/ 4572 h 332739"/>
                <a:gd name="T38" fmla="*/ 4572 w 4041775"/>
                <a:gd name="T39" fmla="*/ 9144 h 332739"/>
                <a:gd name="T40" fmla="*/ 9144 w 4041775"/>
                <a:gd name="T41" fmla="*/ 9144 h 332739"/>
                <a:gd name="T42" fmla="*/ 9144 w 4041775"/>
                <a:gd name="T43" fmla="*/ 323103 h 332739"/>
                <a:gd name="T44" fmla="*/ 9144 w 4041775"/>
                <a:gd name="T45" fmla="*/ 9144 h 332739"/>
                <a:gd name="T46" fmla="*/ 4572 w 4041775"/>
                <a:gd name="T47" fmla="*/ 9144 h 332739"/>
                <a:gd name="T48" fmla="*/ 4572 w 4041775"/>
                <a:gd name="T49" fmla="*/ 323103 h 332739"/>
                <a:gd name="T50" fmla="*/ 9144 w 4041775"/>
                <a:gd name="T51" fmla="*/ 323103 h 332739"/>
                <a:gd name="T52" fmla="*/ 4037073 w 4041775"/>
                <a:gd name="T53" fmla="*/ 323103 h 332739"/>
                <a:gd name="T54" fmla="*/ 4572 w 4041775"/>
                <a:gd name="T55" fmla="*/ 323103 h 332739"/>
                <a:gd name="T56" fmla="*/ 9144 w 4041775"/>
                <a:gd name="T57" fmla="*/ 327675 h 332739"/>
                <a:gd name="T58" fmla="*/ 9144 w 4041775"/>
                <a:gd name="T59" fmla="*/ 332247 h 332739"/>
                <a:gd name="T60" fmla="*/ 4030977 w 4041775"/>
                <a:gd name="T61" fmla="*/ 332247 h 332739"/>
                <a:gd name="T62" fmla="*/ 4030977 w 4041775"/>
                <a:gd name="T63" fmla="*/ 327675 h 332739"/>
                <a:gd name="T64" fmla="*/ 4037073 w 4041775"/>
                <a:gd name="T65" fmla="*/ 323103 h 332739"/>
                <a:gd name="T66" fmla="*/ 9144 w 4041775"/>
                <a:gd name="T67" fmla="*/ 332247 h 332739"/>
                <a:gd name="T68" fmla="*/ 9144 w 4041775"/>
                <a:gd name="T69" fmla="*/ 327675 h 332739"/>
                <a:gd name="T70" fmla="*/ 4572 w 4041775"/>
                <a:gd name="T71" fmla="*/ 323103 h 332739"/>
                <a:gd name="T72" fmla="*/ 4572 w 4041775"/>
                <a:gd name="T73" fmla="*/ 332247 h 332739"/>
                <a:gd name="T74" fmla="*/ 9144 w 4041775"/>
                <a:gd name="T75" fmla="*/ 332247 h 332739"/>
                <a:gd name="T76" fmla="*/ 4037073 w 4041775"/>
                <a:gd name="T77" fmla="*/ 9144 h 332739"/>
                <a:gd name="T78" fmla="*/ 4030977 w 4041775"/>
                <a:gd name="T79" fmla="*/ 4572 h 332739"/>
                <a:gd name="T80" fmla="*/ 4030977 w 4041775"/>
                <a:gd name="T81" fmla="*/ 9144 h 332739"/>
                <a:gd name="T82" fmla="*/ 4037073 w 4041775"/>
                <a:gd name="T83" fmla="*/ 9144 h 332739"/>
                <a:gd name="T84" fmla="*/ 4037073 w 4041775"/>
                <a:gd name="T85" fmla="*/ 323103 h 332739"/>
                <a:gd name="T86" fmla="*/ 4037073 w 4041775"/>
                <a:gd name="T87" fmla="*/ 9144 h 332739"/>
                <a:gd name="T88" fmla="*/ 4030977 w 4041775"/>
                <a:gd name="T89" fmla="*/ 9144 h 332739"/>
                <a:gd name="T90" fmla="*/ 4030977 w 4041775"/>
                <a:gd name="T91" fmla="*/ 323103 h 332739"/>
                <a:gd name="T92" fmla="*/ 4037073 w 4041775"/>
                <a:gd name="T93" fmla="*/ 323103 h 332739"/>
                <a:gd name="T94" fmla="*/ 4037073 w 4041775"/>
                <a:gd name="T95" fmla="*/ 332247 h 332739"/>
                <a:gd name="T96" fmla="*/ 4037073 w 4041775"/>
                <a:gd name="T97" fmla="*/ 323103 h 332739"/>
                <a:gd name="T98" fmla="*/ 4030977 w 4041775"/>
                <a:gd name="T99" fmla="*/ 327675 h 332739"/>
                <a:gd name="T100" fmla="*/ 4030977 w 4041775"/>
                <a:gd name="T101" fmla="*/ 332247 h 332739"/>
                <a:gd name="T102" fmla="*/ 4037073 w 4041775"/>
                <a:gd name="T103" fmla="*/ 332247 h 3327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041775" h="332739">
                  <a:moveTo>
                    <a:pt x="4041645" y="330708"/>
                  </a:moveTo>
                  <a:lnTo>
                    <a:pt x="4041645" y="1524"/>
                  </a:lnTo>
                  <a:lnTo>
                    <a:pt x="4038597" y="0"/>
                  </a:lnTo>
                  <a:lnTo>
                    <a:pt x="1524" y="0"/>
                  </a:lnTo>
                  <a:lnTo>
                    <a:pt x="0" y="1524"/>
                  </a:lnTo>
                  <a:lnTo>
                    <a:pt x="0" y="330708"/>
                  </a:lnTo>
                  <a:lnTo>
                    <a:pt x="1524" y="332232"/>
                  </a:lnTo>
                  <a:lnTo>
                    <a:pt x="4572" y="332232"/>
                  </a:lnTo>
                  <a:lnTo>
                    <a:pt x="4572" y="9144"/>
                  </a:lnTo>
                  <a:lnTo>
                    <a:pt x="9144" y="4572"/>
                  </a:lnTo>
                  <a:lnTo>
                    <a:pt x="9144" y="9144"/>
                  </a:lnTo>
                  <a:lnTo>
                    <a:pt x="4030977" y="9144"/>
                  </a:lnTo>
                  <a:lnTo>
                    <a:pt x="4030977" y="4572"/>
                  </a:lnTo>
                  <a:lnTo>
                    <a:pt x="4037073" y="9144"/>
                  </a:lnTo>
                  <a:lnTo>
                    <a:pt x="4037073" y="332232"/>
                  </a:lnTo>
                  <a:lnTo>
                    <a:pt x="4038597" y="332232"/>
                  </a:lnTo>
                  <a:lnTo>
                    <a:pt x="4041645" y="330708"/>
                  </a:lnTo>
                  <a:close/>
                </a:path>
                <a:path w="4041775" h="332739">
                  <a:moveTo>
                    <a:pt x="9144" y="9144"/>
                  </a:moveTo>
                  <a:lnTo>
                    <a:pt x="9144" y="4572"/>
                  </a:lnTo>
                  <a:lnTo>
                    <a:pt x="4572" y="9144"/>
                  </a:lnTo>
                  <a:lnTo>
                    <a:pt x="9144" y="9144"/>
                  </a:lnTo>
                  <a:close/>
                </a:path>
                <a:path w="4041775" h="332739">
                  <a:moveTo>
                    <a:pt x="9144" y="323088"/>
                  </a:moveTo>
                  <a:lnTo>
                    <a:pt x="9144" y="9144"/>
                  </a:lnTo>
                  <a:lnTo>
                    <a:pt x="4572" y="9144"/>
                  </a:lnTo>
                  <a:lnTo>
                    <a:pt x="4572" y="323088"/>
                  </a:lnTo>
                  <a:lnTo>
                    <a:pt x="9144" y="323088"/>
                  </a:lnTo>
                  <a:close/>
                </a:path>
                <a:path w="4041775" h="332739">
                  <a:moveTo>
                    <a:pt x="4037073" y="323088"/>
                  </a:moveTo>
                  <a:lnTo>
                    <a:pt x="4572" y="323088"/>
                  </a:lnTo>
                  <a:lnTo>
                    <a:pt x="9144" y="327660"/>
                  </a:lnTo>
                  <a:lnTo>
                    <a:pt x="9144" y="332232"/>
                  </a:lnTo>
                  <a:lnTo>
                    <a:pt x="4030977" y="332232"/>
                  </a:lnTo>
                  <a:lnTo>
                    <a:pt x="4030977" y="327660"/>
                  </a:lnTo>
                  <a:lnTo>
                    <a:pt x="4037073" y="323088"/>
                  </a:lnTo>
                  <a:close/>
                </a:path>
                <a:path w="4041775" h="332739">
                  <a:moveTo>
                    <a:pt x="9144" y="332232"/>
                  </a:moveTo>
                  <a:lnTo>
                    <a:pt x="9144" y="327660"/>
                  </a:lnTo>
                  <a:lnTo>
                    <a:pt x="4572" y="323088"/>
                  </a:lnTo>
                  <a:lnTo>
                    <a:pt x="4572" y="332232"/>
                  </a:lnTo>
                  <a:lnTo>
                    <a:pt x="9144" y="332232"/>
                  </a:lnTo>
                  <a:close/>
                </a:path>
                <a:path w="4041775" h="332739">
                  <a:moveTo>
                    <a:pt x="4037073" y="9144"/>
                  </a:moveTo>
                  <a:lnTo>
                    <a:pt x="4030977" y="4572"/>
                  </a:lnTo>
                  <a:lnTo>
                    <a:pt x="4030977" y="9144"/>
                  </a:lnTo>
                  <a:lnTo>
                    <a:pt x="4037073" y="9144"/>
                  </a:lnTo>
                  <a:close/>
                </a:path>
                <a:path w="4041775" h="332739">
                  <a:moveTo>
                    <a:pt x="4037073" y="323088"/>
                  </a:moveTo>
                  <a:lnTo>
                    <a:pt x="4037073" y="9144"/>
                  </a:lnTo>
                  <a:lnTo>
                    <a:pt x="4030977" y="9144"/>
                  </a:lnTo>
                  <a:lnTo>
                    <a:pt x="4030977" y="323088"/>
                  </a:lnTo>
                  <a:lnTo>
                    <a:pt x="4037073" y="323088"/>
                  </a:lnTo>
                  <a:close/>
                </a:path>
                <a:path w="4041775" h="332739">
                  <a:moveTo>
                    <a:pt x="4037073" y="332232"/>
                  </a:moveTo>
                  <a:lnTo>
                    <a:pt x="4037073" y="323088"/>
                  </a:lnTo>
                  <a:lnTo>
                    <a:pt x="4030977" y="327660"/>
                  </a:lnTo>
                  <a:lnTo>
                    <a:pt x="4030977" y="332232"/>
                  </a:lnTo>
                  <a:lnTo>
                    <a:pt x="4037073" y="332232"/>
                  </a:lnTo>
                  <a:close/>
                </a:path>
              </a:pathLst>
            </a:custGeom>
            <a:solidFill>
              <a:srgbClr val="45747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grpSp>
      <p:sp>
        <p:nvSpPr>
          <p:cNvPr id="11" name="object 6">
            <a:extLst>
              <a:ext uri="{FF2B5EF4-FFF2-40B4-BE49-F238E27FC236}">
                <a16:creationId xmlns:a16="http://schemas.microsoft.com/office/drawing/2014/main" id="{9D1E0E6B-FC5E-4160-A95A-9A150EA18F59}"/>
              </a:ext>
            </a:extLst>
          </p:cNvPr>
          <p:cNvSpPr txBox="1"/>
          <p:nvPr/>
        </p:nvSpPr>
        <p:spPr>
          <a:xfrm>
            <a:off x="328290" y="1613154"/>
            <a:ext cx="3872140" cy="250825"/>
          </a:xfrm>
          <a:prstGeom prst="rect">
            <a:avLst/>
          </a:prstGeom>
        </p:spPr>
        <p:txBody>
          <a:bodyPr wrap="square" lIns="0" tIns="65405" rIns="0" bIns="0">
            <a:spAutoFit/>
          </a:bodyPr>
          <a:lstStyle/>
          <a:p>
            <a:pPr marL="0" marR="0" lvl="0" indent="0" algn="ctr" defTabSz="914400" rtl="0" eaLnBrk="1" fontAlgn="auto" latinLnBrk="0" hangingPunct="1">
              <a:lnSpc>
                <a:spcPct val="100000"/>
              </a:lnSpc>
              <a:spcBef>
                <a:spcPts val="515"/>
              </a:spcBef>
              <a:spcAft>
                <a:spcPts val="0"/>
              </a:spcAft>
              <a:buClrTx/>
              <a:buSzTx/>
              <a:buFontTx/>
              <a:buNone/>
              <a:tabLst/>
              <a:defRPr/>
            </a:pPr>
            <a:r>
              <a:rPr kumimoji="0" sz="1200" b="1" i="0" u="none" strike="noStrike" kern="1200" cap="none" spc="-5"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Schéma</a:t>
            </a:r>
            <a:r>
              <a:rPr kumimoji="0" lang="fr-FR" sz="1200" b="1" i="0" u="none" strike="noStrike" kern="1200" cap="none" spc="-5"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 de détention</a:t>
            </a:r>
            <a:endParaRPr kumimoji="0"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2" name="object 7">
            <a:extLst>
              <a:ext uri="{FF2B5EF4-FFF2-40B4-BE49-F238E27FC236}">
                <a16:creationId xmlns:a16="http://schemas.microsoft.com/office/drawing/2014/main" id="{3A1A8892-0D56-45F1-81AE-AFB5CFACF180}"/>
              </a:ext>
            </a:extLst>
          </p:cNvPr>
          <p:cNvGrpSpPr>
            <a:grpSpLocks/>
          </p:cNvGrpSpPr>
          <p:nvPr/>
        </p:nvGrpSpPr>
        <p:grpSpPr bwMode="auto">
          <a:xfrm>
            <a:off x="4536754" y="1608392"/>
            <a:ext cx="4002577" cy="331787"/>
            <a:chOff x="5461894" y="2406396"/>
            <a:chExt cx="4041775" cy="332740"/>
          </a:xfrm>
        </p:grpSpPr>
        <p:sp>
          <p:nvSpPr>
            <p:cNvPr id="13" name="object 8">
              <a:extLst>
                <a:ext uri="{FF2B5EF4-FFF2-40B4-BE49-F238E27FC236}">
                  <a16:creationId xmlns:a16="http://schemas.microsoft.com/office/drawing/2014/main" id="{D9CA266A-318B-4664-B924-3DA3C43690E8}"/>
                </a:ext>
              </a:extLst>
            </p:cNvPr>
            <p:cNvSpPr>
              <a:spLocks/>
            </p:cNvSpPr>
            <p:nvPr/>
          </p:nvSpPr>
          <p:spPr bwMode="auto">
            <a:xfrm>
              <a:off x="5466465" y="2410968"/>
              <a:ext cx="4032885" cy="323215"/>
            </a:xfrm>
            <a:custGeom>
              <a:avLst/>
              <a:gdLst>
                <a:gd name="T0" fmla="*/ 4032518 w 4032884"/>
                <a:gd name="T1" fmla="*/ 323102 h 323214"/>
                <a:gd name="T2" fmla="*/ 4032518 w 4032884"/>
                <a:gd name="T3" fmla="*/ 0 h 323214"/>
                <a:gd name="T4" fmla="*/ 0 w 4032884"/>
                <a:gd name="T5" fmla="*/ 0 h 323214"/>
                <a:gd name="T6" fmla="*/ 0 w 4032884"/>
                <a:gd name="T7" fmla="*/ 323102 h 323214"/>
                <a:gd name="T8" fmla="*/ 4032518 w 4032884"/>
                <a:gd name="T9" fmla="*/ 323102 h 323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32884" h="323214">
                  <a:moveTo>
                    <a:pt x="4032503" y="323087"/>
                  </a:moveTo>
                  <a:lnTo>
                    <a:pt x="4032503" y="0"/>
                  </a:lnTo>
                  <a:lnTo>
                    <a:pt x="0" y="0"/>
                  </a:lnTo>
                  <a:lnTo>
                    <a:pt x="0" y="323087"/>
                  </a:lnTo>
                  <a:lnTo>
                    <a:pt x="4032503" y="323087"/>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4" name="object 9">
              <a:extLst>
                <a:ext uri="{FF2B5EF4-FFF2-40B4-BE49-F238E27FC236}">
                  <a16:creationId xmlns:a16="http://schemas.microsoft.com/office/drawing/2014/main" id="{B049CA25-3B15-467B-97B3-14CD6653E85C}"/>
                </a:ext>
              </a:extLst>
            </p:cNvPr>
            <p:cNvSpPr>
              <a:spLocks/>
            </p:cNvSpPr>
            <p:nvPr/>
          </p:nvSpPr>
          <p:spPr bwMode="auto">
            <a:xfrm>
              <a:off x="5461894" y="2406396"/>
              <a:ext cx="4041775" cy="332740"/>
            </a:xfrm>
            <a:custGeom>
              <a:avLst/>
              <a:gdLst>
                <a:gd name="T0" fmla="*/ 4041648 w 4041775"/>
                <a:gd name="T1" fmla="*/ 330723 h 332739"/>
                <a:gd name="T2" fmla="*/ 4041648 w 4041775"/>
                <a:gd name="T3" fmla="*/ 1524 h 332739"/>
                <a:gd name="T4" fmla="*/ 4038600 w 4041775"/>
                <a:gd name="T5" fmla="*/ 0 h 332739"/>
                <a:gd name="T6" fmla="*/ 1524 w 4041775"/>
                <a:gd name="T7" fmla="*/ 0 h 332739"/>
                <a:gd name="T8" fmla="*/ 0 w 4041775"/>
                <a:gd name="T9" fmla="*/ 1524 h 332739"/>
                <a:gd name="T10" fmla="*/ 0 w 4041775"/>
                <a:gd name="T11" fmla="*/ 330723 h 332739"/>
                <a:gd name="T12" fmla="*/ 1524 w 4041775"/>
                <a:gd name="T13" fmla="*/ 332247 h 332739"/>
                <a:gd name="T14" fmla="*/ 4572 w 4041775"/>
                <a:gd name="T15" fmla="*/ 332247 h 332739"/>
                <a:gd name="T16" fmla="*/ 4572 w 4041775"/>
                <a:gd name="T17" fmla="*/ 9144 h 332739"/>
                <a:gd name="T18" fmla="*/ 9144 w 4041775"/>
                <a:gd name="T19" fmla="*/ 4572 h 332739"/>
                <a:gd name="T20" fmla="*/ 9144 w 4041775"/>
                <a:gd name="T21" fmla="*/ 9144 h 332739"/>
                <a:gd name="T22" fmla="*/ 4032504 w 4041775"/>
                <a:gd name="T23" fmla="*/ 9144 h 332739"/>
                <a:gd name="T24" fmla="*/ 4032504 w 4041775"/>
                <a:gd name="T25" fmla="*/ 4572 h 332739"/>
                <a:gd name="T26" fmla="*/ 4037076 w 4041775"/>
                <a:gd name="T27" fmla="*/ 9144 h 332739"/>
                <a:gd name="T28" fmla="*/ 4037076 w 4041775"/>
                <a:gd name="T29" fmla="*/ 332247 h 332739"/>
                <a:gd name="T30" fmla="*/ 4038600 w 4041775"/>
                <a:gd name="T31" fmla="*/ 332247 h 332739"/>
                <a:gd name="T32" fmla="*/ 4041648 w 4041775"/>
                <a:gd name="T33" fmla="*/ 330723 h 332739"/>
                <a:gd name="T34" fmla="*/ 9144 w 4041775"/>
                <a:gd name="T35" fmla="*/ 9144 h 332739"/>
                <a:gd name="T36" fmla="*/ 9144 w 4041775"/>
                <a:gd name="T37" fmla="*/ 4572 h 332739"/>
                <a:gd name="T38" fmla="*/ 4572 w 4041775"/>
                <a:gd name="T39" fmla="*/ 9144 h 332739"/>
                <a:gd name="T40" fmla="*/ 9144 w 4041775"/>
                <a:gd name="T41" fmla="*/ 9144 h 332739"/>
                <a:gd name="T42" fmla="*/ 9144 w 4041775"/>
                <a:gd name="T43" fmla="*/ 323103 h 332739"/>
                <a:gd name="T44" fmla="*/ 9144 w 4041775"/>
                <a:gd name="T45" fmla="*/ 9144 h 332739"/>
                <a:gd name="T46" fmla="*/ 4572 w 4041775"/>
                <a:gd name="T47" fmla="*/ 9144 h 332739"/>
                <a:gd name="T48" fmla="*/ 4572 w 4041775"/>
                <a:gd name="T49" fmla="*/ 323103 h 332739"/>
                <a:gd name="T50" fmla="*/ 9144 w 4041775"/>
                <a:gd name="T51" fmla="*/ 323103 h 332739"/>
                <a:gd name="T52" fmla="*/ 4037076 w 4041775"/>
                <a:gd name="T53" fmla="*/ 323103 h 332739"/>
                <a:gd name="T54" fmla="*/ 4572 w 4041775"/>
                <a:gd name="T55" fmla="*/ 323103 h 332739"/>
                <a:gd name="T56" fmla="*/ 9144 w 4041775"/>
                <a:gd name="T57" fmla="*/ 327675 h 332739"/>
                <a:gd name="T58" fmla="*/ 9144 w 4041775"/>
                <a:gd name="T59" fmla="*/ 332247 h 332739"/>
                <a:gd name="T60" fmla="*/ 4032504 w 4041775"/>
                <a:gd name="T61" fmla="*/ 332247 h 332739"/>
                <a:gd name="T62" fmla="*/ 4032504 w 4041775"/>
                <a:gd name="T63" fmla="*/ 327675 h 332739"/>
                <a:gd name="T64" fmla="*/ 4037076 w 4041775"/>
                <a:gd name="T65" fmla="*/ 323103 h 332739"/>
                <a:gd name="T66" fmla="*/ 9144 w 4041775"/>
                <a:gd name="T67" fmla="*/ 332247 h 332739"/>
                <a:gd name="T68" fmla="*/ 9144 w 4041775"/>
                <a:gd name="T69" fmla="*/ 327675 h 332739"/>
                <a:gd name="T70" fmla="*/ 4572 w 4041775"/>
                <a:gd name="T71" fmla="*/ 323103 h 332739"/>
                <a:gd name="T72" fmla="*/ 4572 w 4041775"/>
                <a:gd name="T73" fmla="*/ 332247 h 332739"/>
                <a:gd name="T74" fmla="*/ 9144 w 4041775"/>
                <a:gd name="T75" fmla="*/ 332247 h 332739"/>
                <a:gd name="T76" fmla="*/ 4037076 w 4041775"/>
                <a:gd name="T77" fmla="*/ 9144 h 332739"/>
                <a:gd name="T78" fmla="*/ 4032504 w 4041775"/>
                <a:gd name="T79" fmla="*/ 4572 h 332739"/>
                <a:gd name="T80" fmla="*/ 4032504 w 4041775"/>
                <a:gd name="T81" fmla="*/ 9144 h 332739"/>
                <a:gd name="T82" fmla="*/ 4037076 w 4041775"/>
                <a:gd name="T83" fmla="*/ 9144 h 332739"/>
                <a:gd name="T84" fmla="*/ 4037076 w 4041775"/>
                <a:gd name="T85" fmla="*/ 323103 h 332739"/>
                <a:gd name="T86" fmla="*/ 4037076 w 4041775"/>
                <a:gd name="T87" fmla="*/ 9144 h 332739"/>
                <a:gd name="T88" fmla="*/ 4032504 w 4041775"/>
                <a:gd name="T89" fmla="*/ 9144 h 332739"/>
                <a:gd name="T90" fmla="*/ 4032504 w 4041775"/>
                <a:gd name="T91" fmla="*/ 323103 h 332739"/>
                <a:gd name="T92" fmla="*/ 4037076 w 4041775"/>
                <a:gd name="T93" fmla="*/ 323103 h 332739"/>
                <a:gd name="T94" fmla="*/ 4037076 w 4041775"/>
                <a:gd name="T95" fmla="*/ 332247 h 332739"/>
                <a:gd name="T96" fmla="*/ 4037076 w 4041775"/>
                <a:gd name="T97" fmla="*/ 323103 h 332739"/>
                <a:gd name="T98" fmla="*/ 4032504 w 4041775"/>
                <a:gd name="T99" fmla="*/ 327675 h 332739"/>
                <a:gd name="T100" fmla="*/ 4032504 w 4041775"/>
                <a:gd name="T101" fmla="*/ 332247 h 332739"/>
                <a:gd name="T102" fmla="*/ 4037076 w 4041775"/>
                <a:gd name="T103" fmla="*/ 332247 h 3327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041775" h="332739">
                  <a:moveTo>
                    <a:pt x="4041648" y="330708"/>
                  </a:moveTo>
                  <a:lnTo>
                    <a:pt x="4041648" y="1524"/>
                  </a:lnTo>
                  <a:lnTo>
                    <a:pt x="4038600" y="0"/>
                  </a:lnTo>
                  <a:lnTo>
                    <a:pt x="1524" y="0"/>
                  </a:lnTo>
                  <a:lnTo>
                    <a:pt x="0" y="1524"/>
                  </a:lnTo>
                  <a:lnTo>
                    <a:pt x="0" y="330708"/>
                  </a:lnTo>
                  <a:lnTo>
                    <a:pt x="1524" y="332232"/>
                  </a:lnTo>
                  <a:lnTo>
                    <a:pt x="4572" y="332232"/>
                  </a:lnTo>
                  <a:lnTo>
                    <a:pt x="4572" y="9144"/>
                  </a:lnTo>
                  <a:lnTo>
                    <a:pt x="9144" y="4572"/>
                  </a:lnTo>
                  <a:lnTo>
                    <a:pt x="9144" y="9144"/>
                  </a:lnTo>
                  <a:lnTo>
                    <a:pt x="4032504" y="9144"/>
                  </a:lnTo>
                  <a:lnTo>
                    <a:pt x="4032504" y="4572"/>
                  </a:lnTo>
                  <a:lnTo>
                    <a:pt x="4037076" y="9144"/>
                  </a:lnTo>
                  <a:lnTo>
                    <a:pt x="4037076" y="332232"/>
                  </a:lnTo>
                  <a:lnTo>
                    <a:pt x="4038600" y="332232"/>
                  </a:lnTo>
                  <a:lnTo>
                    <a:pt x="4041648" y="330708"/>
                  </a:lnTo>
                  <a:close/>
                </a:path>
                <a:path w="4041775" h="332739">
                  <a:moveTo>
                    <a:pt x="9144" y="9144"/>
                  </a:moveTo>
                  <a:lnTo>
                    <a:pt x="9144" y="4572"/>
                  </a:lnTo>
                  <a:lnTo>
                    <a:pt x="4572" y="9144"/>
                  </a:lnTo>
                  <a:lnTo>
                    <a:pt x="9144" y="9144"/>
                  </a:lnTo>
                  <a:close/>
                </a:path>
                <a:path w="4041775" h="332739">
                  <a:moveTo>
                    <a:pt x="9144" y="323088"/>
                  </a:moveTo>
                  <a:lnTo>
                    <a:pt x="9144" y="9144"/>
                  </a:lnTo>
                  <a:lnTo>
                    <a:pt x="4572" y="9144"/>
                  </a:lnTo>
                  <a:lnTo>
                    <a:pt x="4572" y="323088"/>
                  </a:lnTo>
                  <a:lnTo>
                    <a:pt x="9144" y="323088"/>
                  </a:lnTo>
                  <a:close/>
                </a:path>
                <a:path w="4041775" h="332739">
                  <a:moveTo>
                    <a:pt x="4037076" y="323088"/>
                  </a:moveTo>
                  <a:lnTo>
                    <a:pt x="4572" y="323088"/>
                  </a:lnTo>
                  <a:lnTo>
                    <a:pt x="9144" y="327660"/>
                  </a:lnTo>
                  <a:lnTo>
                    <a:pt x="9144" y="332232"/>
                  </a:lnTo>
                  <a:lnTo>
                    <a:pt x="4032504" y="332232"/>
                  </a:lnTo>
                  <a:lnTo>
                    <a:pt x="4032504" y="327660"/>
                  </a:lnTo>
                  <a:lnTo>
                    <a:pt x="4037076" y="323088"/>
                  </a:lnTo>
                  <a:close/>
                </a:path>
                <a:path w="4041775" h="332739">
                  <a:moveTo>
                    <a:pt x="9144" y="332232"/>
                  </a:moveTo>
                  <a:lnTo>
                    <a:pt x="9144" y="327660"/>
                  </a:lnTo>
                  <a:lnTo>
                    <a:pt x="4572" y="323088"/>
                  </a:lnTo>
                  <a:lnTo>
                    <a:pt x="4572" y="332232"/>
                  </a:lnTo>
                  <a:lnTo>
                    <a:pt x="9144" y="332232"/>
                  </a:lnTo>
                  <a:close/>
                </a:path>
                <a:path w="4041775" h="332739">
                  <a:moveTo>
                    <a:pt x="4037076" y="9144"/>
                  </a:moveTo>
                  <a:lnTo>
                    <a:pt x="4032504" y="4572"/>
                  </a:lnTo>
                  <a:lnTo>
                    <a:pt x="4032504" y="9144"/>
                  </a:lnTo>
                  <a:lnTo>
                    <a:pt x="4037076" y="9144"/>
                  </a:lnTo>
                  <a:close/>
                </a:path>
                <a:path w="4041775" h="332739">
                  <a:moveTo>
                    <a:pt x="4037076" y="323088"/>
                  </a:moveTo>
                  <a:lnTo>
                    <a:pt x="4037076" y="9144"/>
                  </a:lnTo>
                  <a:lnTo>
                    <a:pt x="4032504" y="9144"/>
                  </a:lnTo>
                  <a:lnTo>
                    <a:pt x="4032504" y="323088"/>
                  </a:lnTo>
                  <a:lnTo>
                    <a:pt x="4037076" y="323088"/>
                  </a:lnTo>
                  <a:close/>
                </a:path>
                <a:path w="4041775" h="332739">
                  <a:moveTo>
                    <a:pt x="4037076" y="332232"/>
                  </a:moveTo>
                  <a:lnTo>
                    <a:pt x="4037076" y="323088"/>
                  </a:lnTo>
                  <a:lnTo>
                    <a:pt x="4032504" y="327660"/>
                  </a:lnTo>
                  <a:lnTo>
                    <a:pt x="4032504" y="332232"/>
                  </a:lnTo>
                  <a:lnTo>
                    <a:pt x="4037076" y="332232"/>
                  </a:lnTo>
                  <a:close/>
                </a:path>
              </a:pathLst>
            </a:custGeom>
            <a:solidFill>
              <a:srgbClr val="45747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grpSp>
      <p:sp>
        <p:nvSpPr>
          <p:cNvPr id="15" name="object 10">
            <a:extLst>
              <a:ext uri="{FF2B5EF4-FFF2-40B4-BE49-F238E27FC236}">
                <a16:creationId xmlns:a16="http://schemas.microsoft.com/office/drawing/2014/main" id="{436B0BB3-1168-4220-9842-460A16CD936C}"/>
              </a:ext>
            </a:extLst>
          </p:cNvPr>
          <p:cNvSpPr txBox="1"/>
          <p:nvPr/>
        </p:nvSpPr>
        <p:spPr>
          <a:xfrm>
            <a:off x="4536754" y="1613154"/>
            <a:ext cx="3873664" cy="250825"/>
          </a:xfrm>
          <a:prstGeom prst="rect">
            <a:avLst/>
          </a:prstGeom>
        </p:spPr>
        <p:txBody>
          <a:bodyPr wrap="square" lIns="0" tIns="65405" rIns="0" bIns="0">
            <a:spAutoFit/>
          </a:bodyPr>
          <a:lstStyle/>
          <a:p>
            <a:pPr marL="0" marR="0" lvl="0" indent="0" algn="ctr" defTabSz="914400" rtl="0" eaLnBrk="1" fontAlgn="auto" latinLnBrk="0" hangingPunct="1">
              <a:lnSpc>
                <a:spcPct val="100000"/>
              </a:lnSpc>
              <a:spcBef>
                <a:spcPts val="515"/>
              </a:spcBef>
              <a:spcAft>
                <a:spcPts val="0"/>
              </a:spcAft>
              <a:buClrTx/>
              <a:buSzTx/>
              <a:buFontTx/>
              <a:buNone/>
              <a:tabLst/>
              <a:defRPr/>
            </a:pPr>
            <a:r>
              <a:rPr kumimoji="0" sz="1200" b="1" i="0" u="none" strike="noStrike" kern="1200" cap="none" spc="-5"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Commentaires</a:t>
            </a:r>
            <a:endParaRPr kumimoji="0"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6" name="object 11">
            <a:extLst>
              <a:ext uri="{FF2B5EF4-FFF2-40B4-BE49-F238E27FC236}">
                <a16:creationId xmlns:a16="http://schemas.microsoft.com/office/drawing/2014/main" id="{2F5ABDE7-5101-4545-87B7-29C0E2193635}"/>
              </a:ext>
            </a:extLst>
          </p:cNvPr>
          <p:cNvSpPr txBox="1">
            <a:spLocks noChangeArrowheads="1"/>
          </p:cNvSpPr>
          <p:nvPr/>
        </p:nvSpPr>
        <p:spPr bwMode="auto">
          <a:xfrm>
            <a:off x="4538125" y="2129070"/>
            <a:ext cx="3972462"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0" rIns="0" bIns="0">
            <a:spAutoFit/>
          </a:bodyPr>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2700" marR="0" lvl="0" indent="0" algn="l" defTabSz="914400" rtl="0" eaLnBrk="1" fontAlgn="base" latinLnBrk="0" hangingPunct="1">
              <a:lnSpc>
                <a:spcPct val="100000"/>
              </a:lnSpc>
              <a:spcBef>
                <a:spcPts val="400"/>
              </a:spcBef>
              <a:spcAft>
                <a:spcPct val="0"/>
              </a:spcAft>
              <a:buClrTx/>
              <a:buSzTx/>
              <a:buFontTx/>
              <a:buNone/>
              <a:tabLst/>
              <a:defRPr/>
            </a:pPr>
            <a:r>
              <a:rPr kumimoji="0" lang="fr-FR" altLang="fr-FR" sz="11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Conditions portant sur la nature de l’activité exercée par la société</a:t>
            </a:r>
            <a:endPar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12700" marR="0" lvl="0" indent="0" algn="just" defTabSz="914400" rtl="0" eaLnBrk="1" fontAlgn="base" latinLnBrk="0" hangingPunct="1">
              <a:lnSpc>
                <a:spcPct val="100000"/>
              </a:lnSpc>
              <a:spcBef>
                <a:spcPts val="300"/>
              </a:spcBef>
              <a:spcAft>
                <a:spcPct val="0"/>
              </a:spcAft>
              <a:buClrTx/>
              <a:buSzTx/>
              <a:buFontTx/>
              <a:buNone/>
              <a:tabLst/>
              <a:defRPr/>
            </a:pPr>
            <a:r>
              <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Le bénéfice du régime Dutreil est admis en cas de détention indirecte d’une activité éligible, dans la limite de 2 niveaux d’interposition</a:t>
            </a:r>
          </a:p>
        </p:txBody>
      </p:sp>
      <p:sp>
        <p:nvSpPr>
          <p:cNvPr id="17" name="object 12">
            <a:extLst>
              <a:ext uri="{FF2B5EF4-FFF2-40B4-BE49-F238E27FC236}">
                <a16:creationId xmlns:a16="http://schemas.microsoft.com/office/drawing/2014/main" id="{C2C37E24-C08C-429E-9E9B-551AE12E8865}"/>
              </a:ext>
            </a:extLst>
          </p:cNvPr>
          <p:cNvSpPr txBox="1">
            <a:spLocks noChangeArrowheads="1"/>
          </p:cNvSpPr>
          <p:nvPr/>
        </p:nvSpPr>
        <p:spPr bwMode="auto">
          <a:xfrm>
            <a:off x="4566869" y="2887788"/>
            <a:ext cx="3972462" cy="1312863"/>
          </a:xfrm>
          <a:prstGeom prst="rect">
            <a:avLst/>
          </a:prstGeom>
          <a:noFill/>
          <a:ln>
            <a:noFill/>
          </a:ln>
        </p:spPr>
        <p:txBody>
          <a:bodyPr wrap="square" lIns="0" tIns="50800" rIns="0" bIns="0">
            <a:spAutoFit/>
          </a:bodyPr>
          <a:lstStyle>
            <a:lvl1pPr marL="12700">
              <a:defRPr>
                <a:solidFill>
                  <a:schemeClr val="tx1"/>
                </a:solidFill>
                <a:latin typeface="Calibri" panose="020F0502020204030204" pitchFamily="34" charset="0"/>
                <a:cs typeface="Arial" panose="020B0604020202020204" pitchFamily="34" charset="0"/>
              </a:defRPr>
            </a:lvl1pPr>
            <a:lvl2pPr marL="361950" indent="-169863">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2700" marR="0" lvl="0" indent="0" algn="just" defTabSz="914400" rtl="0" eaLnBrk="1" fontAlgn="base" latinLnBrk="0" hangingPunct="1">
              <a:lnSpc>
                <a:spcPct val="100000"/>
              </a:lnSpc>
              <a:spcBef>
                <a:spcPts val="400"/>
              </a:spcBef>
              <a:spcAft>
                <a:spcPct val="0"/>
              </a:spcAft>
              <a:buClrTx/>
              <a:buSzTx/>
              <a:buFontTx/>
              <a:buNone/>
              <a:tabLst/>
              <a:defRPr/>
            </a:pPr>
            <a:r>
              <a:rPr kumimoji="0" lang="fr-FR" altLang="fr-FR" sz="11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Conditions relatives à l’activité exercée par chaque société pactée</a:t>
            </a:r>
            <a:endPar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12700" marR="0" lvl="0" indent="0" algn="just" defTabSz="914400" rtl="0" eaLnBrk="1" fontAlgn="base" latinLnBrk="0" hangingPunct="1">
              <a:lnSpc>
                <a:spcPct val="100000"/>
              </a:lnSpc>
              <a:spcBef>
                <a:spcPts val="300"/>
              </a:spcBef>
              <a:spcAft>
                <a:spcPct val="0"/>
              </a:spcAft>
              <a:buClrTx/>
              <a:buSzTx/>
              <a:buFontTx/>
              <a:buNone/>
              <a:tabLst/>
              <a:defRPr/>
            </a:pPr>
            <a:r>
              <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Activité éligible : activités </a:t>
            </a:r>
            <a:r>
              <a:rPr kumimoji="0" lang="fr-FR" altLang="fr-FR" sz="1100" b="0"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industrielle, commerciale, artisanale, agricole ou libérale »</a:t>
            </a:r>
            <a:endPar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61950" marR="0" lvl="1" indent="-180975" algn="just" defTabSz="914400" rtl="0" eaLnBrk="1" fontAlgn="base" latinLnBrk="0" hangingPunct="1">
              <a:lnSpc>
                <a:spcPct val="100000"/>
              </a:lnSpc>
              <a:spcBef>
                <a:spcPts val="100"/>
              </a:spcBef>
              <a:spcAft>
                <a:spcPct val="0"/>
              </a:spcAft>
              <a:buClrTx/>
              <a:buSzTx/>
              <a:buFontTx/>
              <a:buNone/>
              <a:tabLst/>
              <a:defRPr/>
            </a:pPr>
            <a:r>
              <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Exclusion des activités patrimoniales</a:t>
            </a:r>
          </a:p>
          <a:p>
            <a:pPr marL="361950" marR="0" lvl="1" indent="-171450" algn="just" defTabSz="914400" rtl="0" eaLnBrk="1" fontAlgn="base" latinLnBrk="0" hangingPunct="1">
              <a:lnSpc>
                <a:spcPct val="100000"/>
              </a:lnSpc>
              <a:spcBef>
                <a:spcPts val="100"/>
              </a:spcBef>
              <a:spcAft>
                <a:spcPct val="0"/>
              </a:spcAft>
              <a:buClrTx/>
              <a:buSzTx/>
              <a:buFontTx/>
              <a:buChar char="-"/>
              <a:tabLst/>
              <a:defRPr/>
            </a:pPr>
            <a:r>
              <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Assimilation des sociétés holdings animatrices aux sociétés  opérationnelles</a:t>
            </a:r>
          </a:p>
          <a:p>
            <a:pPr marL="0" marR="0" lvl="1" indent="0" algn="just" defTabSz="914400" rtl="0" eaLnBrk="1" fontAlgn="base" latinLnBrk="0" hangingPunct="1">
              <a:lnSpc>
                <a:spcPct val="100000"/>
              </a:lnSpc>
              <a:spcBef>
                <a:spcPts val="100"/>
              </a:spcBef>
              <a:spcAft>
                <a:spcPct val="0"/>
              </a:spcAft>
              <a:buClrTx/>
              <a:buSzTx/>
              <a:buFontTx/>
              <a:buNone/>
              <a:tabLst/>
              <a:defRPr/>
            </a:pPr>
            <a:r>
              <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Condition à respecter pendant toute la durée des engagements</a:t>
            </a:r>
          </a:p>
        </p:txBody>
      </p:sp>
      <p:sp>
        <p:nvSpPr>
          <p:cNvPr id="18" name="object 13">
            <a:extLst>
              <a:ext uri="{FF2B5EF4-FFF2-40B4-BE49-F238E27FC236}">
                <a16:creationId xmlns:a16="http://schemas.microsoft.com/office/drawing/2014/main" id="{0BD5934F-B6C6-4F20-AE96-B5DC088224F6}"/>
              </a:ext>
            </a:extLst>
          </p:cNvPr>
          <p:cNvSpPr txBox="1"/>
          <p:nvPr/>
        </p:nvSpPr>
        <p:spPr>
          <a:xfrm>
            <a:off x="4566869" y="4320497"/>
            <a:ext cx="4244110" cy="182563"/>
          </a:xfrm>
          <a:prstGeom prst="rect">
            <a:avLst/>
          </a:prstGeom>
        </p:spPr>
        <p:txBody>
          <a:bodyPr wrap="square" lIns="0" tIns="12700" rIns="0" bIns="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1" i="0" u="none" strike="noStrike" kern="1200" cap="none" spc="-5"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Positionnement </a:t>
            </a:r>
            <a:r>
              <a:rPr kumimoji="0" sz="11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des engagements en </a:t>
            </a:r>
            <a:r>
              <a:rPr kumimoji="0" sz="1100" b="1" i="0" u="none" strike="noStrike" kern="1200" cap="none" spc="-5"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cas </a:t>
            </a:r>
            <a:r>
              <a:rPr kumimoji="0" sz="11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de détention</a:t>
            </a:r>
            <a:r>
              <a:rPr kumimoji="0" sz="1100" b="1" i="0" u="none" strike="noStrike" kern="1200" cap="none" spc="-9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sz="1100" b="1" i="0" u="none" strike="noStrike" kern="1200" cap="none" spc="-5"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indirecte</a:t>
            </a:r>
            <a:endParaRPr kumimoji="0"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9" name="object 14">
            <a:extLst>
              <a:ext uri="{FF2B5EF4-FFF2-40B4-BE49-F238E27FC236}">
                <a16:creationId xmlns:a16="http://schemas.microsoft.com/office/drawing/2014/main" id="{42B3CAE9-9177-4B18-80B1-8321790943A4}"/>
              </a:ext>
            </a:extLst>
          </p:cNvPr>
          <p:cNvSpPr txBox="1">
            <a:spLocks noChangeArrowheads="1"/>
          </p:cNvSpPr>
          <p:nvPr/>
        </p:nvSpPr>
        <p:spPr bwMode="auto">
          <a:xfrm>
            <a:off x="4566869" y="4618292"/>
            <a:ext cx="3972462" cy="110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spAutoFit/>
          </a:bodyPr>
          <a:lstStyle>
            <a:lvl1pPr marL="180975" indent="-18097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80975" marR="0" lvl="0" indent="-180975" algn="just" defTabSz="914400" rtl="0" eaLnBrk="1" fontAlgn="base" latinLnBrk="0" hangingPunct="1">
              <a:lnSpc>
                <a:spcPct val="100000"/>
              </a:lnSpc>
              <a:spcBef>
                <a:spcPts val="100"/>
              </a:spcBef>
              <a:spcAft>
                <a:spcPct val="0"/>
              </a:spcAft>
              <a:buClrTx/>
              <a:buSzTx/>
              <a:buFontTx/>
              <a:buNone/>
              <a:tabLst/>
              <a:defRPr/>
            </a:pPr>
            <a:r>
              <a:rPr kumimoji="0" lang="fr-FR" altLang="fr-FR" sz="11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fr-FR" altLang="fr-FR" sz="1100" b="0" i="0" u="sng"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ECC</a:t>
            </a:r>
            <a:r>
              <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 sociétés opérationnelles </a:t>
            </a:r>
          </a:p>
          <a:p>
            <a:pPr marL="180975" marR="0" lvl="0" indent="-180975" algn="just" defTabSz="914400" rtl="0" eaLnBrk="1" fontAlgn="base" latinLnBrk="0" hangingPunct="1">
              <a:lnSpc>
                <a:spcPct val="100000"/>
              </a:lnSpc>
              <a:spcBef>
                <a:spcPts val="300"/>
              </a:spcBef>
              <a:spcAft>
                <a:spcPct val="0"/>
              </a:spcAft>
              <a:buClrTx/>
              <a:buSzTx/>
              <a:buFontTx/>
              <a:buNone/>
              <a:tabLst/>
              <a:defRPr/>
            </a:pPr>
            <a:r>
              <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fr-FR" altLang="fr-FR" sz="1100" b="0" i="0" u="sng"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EIC</a:t>
            </a:r>
            <a:r>
              <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(pris par les donataires) : société dont les titres sont donnés</a:t>
            </a:r>
          </a:p>
          <a:p>
            <a:pPr marL="180975" marR="0" lvl="0" indent="-180975" algn="just" defTabSz="914400" rtl="0" eaLnBrk="1" fontAlgn="base" latinLnBrk="0" hangingPunct="1">
              <a:lnSpc>
                <a:spcPct val="100000"/>
              </a:lnSpc>
              <a:spcBef>
                <a:spcPts val="300"/>
              </a:spcBef>
              <a:spcAft>
                <a:spcPct val="0"/>
              </a:spcAft>
              <a:buClrTx/>
              <a:buSzTx/>
              <a:buFontTx/>
              <a:buNone/>
              <a:tabLst/>
              <a:defRPr/>
            </a:pPr>
            <a:r>
              <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fr-FR" altLang="fr-FR" sz="1100" b="0" i="0" u="sng"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Principe du maintien inchangé des participations dans la chaîne de  détention</a:t>
            </a:r>
            <a:r>
              <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 chaque participation détenue par une holding interposée doit être conservée pendant toute la durée des engagements.</a:t>
            </a:r>
          </a:p>
        </p:txBody>
      </p:sp>
      <p:sp>
        <p:nvSpPr>
          <p:cNvPr id="20" name="object 16">
            <a:extLst>
              <a:ext uri="{FF2B5EF4-FFF2-40B4-BE49-F238E27FC236}">
                <a16:creationId xmlns:a16="http://schemas.microsoft.com/office/drawing/2014/main" id="{DFE24C9F-4A55-4F95-B4A3-D5922A15A9ED}"/>
              </a:ext>
            </a:extLst>
          </p:cNvPr>
          <p:cNvSpPr txBox="1">
            <a:spLocks noChangeArrowheads="1"/>
          </p:cNvSpPr>
          <p:nvPr/>
        </p:nvSpPr>
        <p:spPr bwMode="auto">
          <a:xfrm>
            <a:off x="479103" y="2133854"/>
            <a:ext cx="580821"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spAutoFit/>
          </a:bodyPr>
          <a:lstStyle>
            <a:lvl1pPr marL="22225" indent="-952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22225" marR="0" lvl="0" indent="-9525" algn="l" defTabSz="914400" rtl="0" eaLnBrk="1" fontAlgn="base" latinLnBrk="0" hangingPunct="1">
              <a:lnSpc>
                <a:spcPct val="100000"/>
              </a:lnSpc>
              <a:spcBef>
                <a:spcPts val="100"/>
              </a:spcBef>
              <a:spcAft>
                <a:spcPct val="0"/>
              </a:spcAft>
              <a:buClrTx/>
              <a:buSzTx/>
              <a:buFontTx/>
              <a:buNone/>
              <a:tabLst/>
              <a:defRPr/>
            </a:pPr>
            <a:r>
              <a:rPr kumimoji="0" lang="fr-FR" altLang="fr-FR" sz="1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Personne  physique</a:t>
            </a:r>
          </a:p>
        </p:txBody>
      </p:sp>
      <p:sp>
        <p:nvSpPr>
          <p:cNvPr id="21" name="object 17">
            <a:extLst>
              <a:ext uri="{FF2B5EF4-FFF2-40B4-BE49-F238E27FC236}">
                <a16:creationId xmlns:a16="http://schemas.microsoft.com/office/drawing/2014/main" id="{AA0C0EEE-639D-479E-8DAE-327DE0D7D520}"/>
              </a:ext>
            </a:extLst>
          </p:cNvPr>
          <p:cNvSpPr txBox="1">
            <a:spLocks noChangeArrowheads="1"/>
          </p:cNvSpPr>
          <p:nvPr/>
        </p:nvSpPr>
        <p:spPr bwMode="auto">
          <a:xfrm>
            <a:off x="3358828" y="2176717"/>
            <a:ext cx="58234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spAutoFit/>
          </a:bodyPr>
          <a:lstStyle>
            <a:lvl1pPr marL="22225" indent="-952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22225" marR="0" lvl="0" indent="-9525" algn="l" defTabSz="914400" rtl="0" eaLnBrk="1" fontAlgn="base" latinLnBrk="0" hangingPunct="1">
              <a:lnSpc>
                <a:spcPct val="100000"/>
              </a:lnSpc>
              <a:spcBef>
                <a:spcPts val="100"/>
              </a:spcBef>
              <a:spcAft>
                <a:spcPct val="0"/>
              </a:spcAft>
              <a:buClrTx/>
              <a:buSzTx/>
              <a:buFontTx/>
              <a:buNone/>
              <a:tabLst/>
              <a:defRPr/>
            </a:pPr>
            <a:r>
              <a:rPr kumimoji="0" lang="fr-FR" altLang="fr-FR" sz="1200" b="0" i="0" u="none" strike="noStrike" kern="1200" cap="none" spc="0" normalizeH="0" baseline="0" noProof="0" dirty="0">
                <a:ln>
                  <a:noFill/>
                </a:ln>
                <a:solidFill>
                  <a:srgbClr val="002060"/>
                </a:solidFill>
                <a:effectLst/>
                <a:uLnTx/>
                <a:uFillTx/>
                <a:latin typeface="Times" panose="02020603050405020304" pitchFamily="18" charset="0"/>
                <a:ea typeface="+mn-ea"/>
                <a:cs typeface="Arial" panose="020B0604020202020204" pitchFamily="34" charset="0"/>
              </a:rPr>
              <a:t>Personne  physique</a:t>
            </a:r>
          </a:p>
        </p:txBody>
      </p:sp>
      <p:sp>
        <p:nvSpPr>
          <p:cNvPr id="22" name="object 18">
            <a:extLst>
              <a:ext uri="{FF2B5EF4-FFF2-40B4-BE49-F238E27FC236}">
                <a16:creationId xmlns:a16="http://schemas.microsoft.com/office/drawing/2014/main" id="{FA036776-E367-47A9-95EA-17CB3E26CF7D}"/>
              </a:ext>
            </a:extLst>
          </p:cNvPr>
          <p:cNvSpPr txBox="1">
            <a:spLocks noChangeArrowheads="1"/>
          </p:cNvSpPr>
          <p:nvPr/>
        </p:nvSpPr>
        <p:spPr bwMode="auto">
          <a:xfrm>
            <a:off x="198115" y="2935542"/>
            <a:ext cx="1175363" cy="633507"/>
          </a:xfrm>
          <a:prstGeom prst="rect">
            <a:avLst/>
          </a:prstGeom>
          <a:solidFill>
            <a:srgbClr val="F79646">
              <a:lumMod val="75000"/>
            </a:srgbClr>
          </a:solidFill>
          <a:ln>
            <a:noFill/>
          </a:ln>
        </p:spPr>
        <p:txBody>
          <a:bodyPr wrap="square" lIns="0" tIns="40640" rIns="0" bIns="0">
            <a:spAutoFit/>
          </a:bodyPr>
          <a:lstStyle>
            <a:lvl1pPr marL="136525" indent="-1588">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588" marR="0" lvl="0" indent="-1588" algn="ctr" defTabSz="914400" rtl="0" eaLnBrk="1" fontAlgn="auto" latinLnBrk="0" hangingPunct="1">
              <a:lnSpc>
                <a:spcPct val="100000"/>
              </a:lnSpc>
              <a:spcBef>
                <a:spcPts val="325"/>
              </a:spcBef>
              <a:spcAft>
                <a:spcPts val="0"/>
              </a:spcAft>
              <a:buClrTx/>
              <a:buSzTx/>
              <a:buFontTx/>
              <a:buNone/>
              <a:tabLst/>
              <a:defRPr/>
            </a:pPr>
            <a:r>
              <a:rPr kumimoji="0" lang="fr-FR" altLang="fr-FR" sz="1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Société  opérationnelle  </a:t>
            </a:r>
          </a:p>
          <a:p>
            <a:pPr marL="1588" marR="0" lvl="0" indent="-1588" algn="ctr" defTabSz="914400" rtl="0" eaLnBrk="1" fontAlgn="auto" latinLnBrk="0" hangingPunct="1">
              <a:lnSpc>
                <a:spcPct val="100000"/>
              </a:lnSpc>
              <a:spcBef>
                <a:spcPts val="325"/>
              </a:spcBef>
              <a:spcAft>
                <a:spcPts val="0"/>
              </a:spcAft>
              <a:buClrTx/>
              <a:buSzTx/>
              <a:buFontTx/>
              <a:buNone/>
              <a:tabLst/>
              <a:defRPr/>
            </a:pPr>
            <a:r>
              <a:rPr kumimoji="0" lang="fr-FR" altLang="fr-FR" sz="1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(ou animatrice)</a:t>
            </a:r>
          </a:p>
        </p:txBody>
      </p:sp>
      <p:sp>
        <p:nvSpPr>
          <p:cNvPr id="24" name="object 22">
            <a:extLst>
              <a:ext uri="{FF2B5EF4-FFF2-40B4-BE49-F238E27FC236}">
                <a16:creationId xmlns:a16="http://schemas.microsoft.com/office/drawing/2014/main" id="{66363FDF-D38A-4245-B31E-4B260380D7ED}"/>
              </a:ext>
            </a:extLst>
          </p:cNvPr>
          <p:cNvSpPr>
            <a:spLocks/>
          </p:cNvSpPr>
          <p:nvPr/>
        </p:nvSpPr>
        <p:spPr bwMode="auto">
          <a:xfrm>
            <a:off x="731516" y="2572004"/>
            <a:ext cx="96042" cy="371475"/>
          </a:xfrm>
          <a:custGeom>
            <a:avLst/>
            <a:gdLst>
              <a:gd name="T0" fmla="*/ 57179 w 99060"/>
              <a:gd name="T1" fmla="*/ 345649 h 372110"/>
              <a:gd name="T2" fmla="*/ 10558 w 99060"/>
              <a:gd name="T3" fmla="*/ 277780 h 372110"/>
              <a:gd name="T4" fmla="*/ 8796 w 99060"/>
              <a:gd name="T5" fmla="*/ 274809 h 372110"/>
              <a:gd name="T6" fmla="*/ 5277 w 99060"/>
              <a:gd name="T7" fmla="*/ 274809 h 372110"/>
              <a:gd name="T8" fmla="*/ 3519 w 99060"/>
              <a:gd name="T9" fmla="*/ 276294 h 372110"/>
              <a:gd name="T10" fmla="*/ 0 w 99060"/>
              <a:gd name="T11" fmla="*/ 276294 h 372110"/>
              <a:gd name="T12" fmla="*/ 0 w 99060"/>
              <a:gd name="T13" fmla="*/ 279266 h 372110"/>
              <a:gd name="T14" fmla="*/ 1760 w 99060"/>
              <a:gd name="T15" fmla="*/ 282237 h 372110"/>
              <a:gd name="T16" fmla="*/ 51021 w 99060"/>
              <a:gd name="T17" fmla="*/ 354687 h 372110"/>
              <a:gd name="T18" fmla="*/ 51021 w 99060"/>
              <a:gd name="T19" fmla="*/ 353537 h 372110"/>
              <a:gd name="T20" fmla="*/ 52780 w 99060"/>
              <a:gd name="T21" fmla="*/ 353537 h 372110"/>
              <a:gd name="T22" fmla="*/ 52780 w 99060"/>
              <a:gd name="T23" fmla="*/ 352053 h 372110"/>
              <a:gd name="T24" fmla="*/ 57179 w 99060"/>
              <a:gd name="T25" fmla="*/ 345649 h 372110"/>
              <a:gd name="T26" fmla="*/ 63337 w 99060"/>
              <a:gd name="T27" fmla="*/ 336689 h 372110"/>
              <a:gd name="T28" fmla="*/ 63337 w 99060"/>
              <a:gd name="T29" fmla="*/ 0 h 372110"/>
              <a:gd name="T30" fmla="*/ 51021 w 99060"/>
              <a:gd name="T31" fmla="*/ 0 h 372110"/>
              <a:gd name="T32" fmla="*/ 51021 w 99060"/>
              <a:gd name="T33" fmla="*/ 336689 h 372110"/>
              <a:gd name="T34" fmla="*/ 57179 w 99060"/>
              <a:gd name="T35" fmla="*/ 345649 h 372110"/>
              <a:gd name="T36" fmla="*/ 63337 w 99060"/>
              <a:gd name="T37" fmla="*/ 336689 h 372110"/>
              <a:gd name="T38" fmla="*/ 62553 w 99060"/>
              <a:gd name="T39" fmla="*/ 353537 h 372110"/>
              <a:gd name="T40" fmla="*/ 51021 w 99060"/>
              <a:gd name="T41" fmla="*/ 353537 h 372110"/>
              <a:gd name="T42" fmla="*/ 51021 w 99060"/>
              <a:gd name="T43" fmla="*/ 354687 h 372110"/>
              <a:gd name="T44" fmla="*/ 56298 w 99060"/>
              <a:gd name="T45" fmla="*/ 362450 h 372110"/>
              <a:gd name="T46" fmla="*/ 62553 w 99060"/>
              <a:gd name="T47" fmla="*/ 353537 h 372110"/>
              <a:gd name="T48" fmla="*/ 61577 w 99060"/>
              <a:gd name="T49" fmla="*/ 352053 h 372110"/>
              <a:gd name="T50" fmla="*/ 57179 w 99060"/>
              <a:gd name="T51" fmla="*/ 345649 h 372110"/>
              <a:gd name="T52" fmla="*/ 52780 w 99060"/>
              <a:gd name="T53" fmla="*/ 352053 h 372110"/>
              <a:gd name="T54" fmla="*/ 61577 w 99060"/>
              <a:gd name="T55" fmla="*/ 352053 h 372110"/>
              <a:gd name="T56" fmla="*/ 61577 w 99060"/>
              <a:gd name="T57" fmla="*/ 353537 h 372110"/>
              <a:gd name="T58" fmla="*/ 61577 w 99060"/>
              <a:gd name="T59" fmla="*/ 352053 h 372110"/>
              <a:gd name="T60" fmla="*/ 52780 w 99060"/>
              <a:gd name="T61" fmla="*/ 352053 h 372110"/>
              <a:gd name="T62" fmla="*/ 52780 w 99060"/>
              <a:gd name="T63" fmla="*/ 353537 h 372110"/>
              <a:gd name="T64" fmla="*/ 61577 w 99060"/>
              <a:gd name="T65" fmla="*/ 353537 h 372110"/>
              <a:gd name="T66" fmla="*/ 114359 w 99060"/>
              <a:gd name="T67" fmla="*/ 279266 h 372110"/>
              <a:gd name="T68" fmla="*/ 114359 w 99060"/>
              <a:gd name="T69" fmla="*/ 276294 h 372110"/>
              <a:gd name="T70" fmla="*/ 110842 w 99060"/>
              <a:gd name="T71" fmla="*/ 276294 h 372110"/>
              <a:gd name="T72" fmla="*/ 109083 w 99060"/>
              <a:gd name="T73" fmla="*/ 274809 h 372110"/>
              <a:gd name="T74" fmla="*/ 105563 w 99060"/>
              <a:gd name="T75" fmla="*/ 274809 h 372110"/>
              <a:gd name="T76" fmla="*/ 103802 w 99060"/>
              <a:gd name="T77" fmla="*/ 277780 h 372110"/>
              <a:gd name="T78" fmla="*/ 57179 w 99060"/>
              <a:gd name="T79" fmla="*/ 345649 h 372110"/>
              <a:gd name="T80" fmla="*/ 61577 w 99060"/>
              <a:gd name="T81" fmla="*/ 352053 h 372110"/>
              <a:gd name="T82" fmla="*/ 61577 w 99060"/>
              <a:gd name="T83" fmla="*/ 353537 h 372110"/>
              <a:gd name="T84" fmla="*/ 62553 w 99060"/>
              <a:gd name="T85" fmla="*/ 353537 h 372110"/>
              <a:gd name="T86" fmla="*/ 112600 w 99060"/>
              <a:gd name="T87" fmla="*/ 282237 h 372110"/>
              <a:gd name="T88" fmla="*/ 114359 w 99060"/>
              <a:gd name="T89" fmla="*/ 279266 h 372110"/>
              <a:gd name="T90" fmla="*/ 63337 w 99060"/>
              <a:gd name="T91" fmla="*/ 353537 h 372110"/>
              <a:gd name="T92" fmla="*/ 63337 w 99060"/>
              <a:gd name="T93" fmla="*/ 352422 h 372110"/>
              <a:gd name="T94" fmla="*/ 62553 w 99060"/>
              <a:gd name="T95" fmla="*/ 353537 h 372110"/>
              <a:gd name="T96" fmla="*/ 63337 w 99060"/>
              <a:gd name="T97" fmla="*/ 353537 h 372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9060" h="372110">
                <a:moveTo>
                  <a:pt x="49530" y="354619"/>
                </a:moveTo>
                <a:lnTo>
                  <a:pt x="9144" y="284988"/>
                </a:lnTo>
                <a:lnTo>
                  <a:pt x="7620" y="281940"/>
                </a:lnTo>
                <a:lnTo>
                  <a:pt x="4572" y="281940"/>
                </a:lnTo>
                <a:lnTo>
                  <a:pt x="3048" y="283464"/>
                </a:lnTo>
                <a:lnTo>
                  <a:pt x="0" y="283464"/>
                </a:lnTo>
                <a:lnTo>
                  <a:pt x="0" y="286512"/>
                </a:lnTo>
                <a:lnTo>
                  <a:pt x="1524" y="289560"/>
                </a:lnTo>
                <a:lnTo>
                  <a:pt x="44196" y="363891"/>
                </a:lnTo>
                <a:lnTo>
                  <a:pt x="44196" y="362712"/>
                </a:lnTo>
                <a:lnTo>
                  <a:pt x="45720" y="362712"/>
                </a:lnTo>
                <a:lnTo>
                  <a:pt x="45720" y="361188"/>
                </a:lnTo>
                <a:lnTo>
                  <a:pt x="49530" y="354619"/>
                </a:lnTo>
                <a:close/>
              </a:path>
              <a:path w="99060" h="372110">
                <a:moveTo>
                  <a:pt x="54864" y="345422"/>
                </a:moveTo>
                <a:lnTo>
                  <a:pt x="54864" y="0"/>
                </a:lnTo>
                <a:lnTo>
                  <a:pt x="44196" y="0"/>
                </a:lnTo>
                <a:lnTo>
                  <a:pt x="44196" y="345422"/>
                </a:lnTo>
                <a:lnTo>
                  <a:pt x="49530" y="354619"/>
                </a:lnTo>
                <a:lnTo>
                  <a:pt x="54864" y="345422"/>
                </a:lnTo>
                <a:close/>
              </a:path>
              <a:path w="99060" h="372110">
                <a:moveTo>
                  <a:pt x="54186" y="362712"/>
                </a:moveTo>
                <a:lnTo>
                  <a:pt x="44196" y="362712"/>
                </a:lnTo>
                <a:lnTo>
                  <a:pt x="44196" y="363891"/>
                </a:lnTo>
                <a:lnTo>
                  <a:pt x="48768" y="371856"/>
                </a:lnTo>
                <a:lnTo>
                  <a:pt x="54186" y="362712"/>
                </a:lnTo>
                <a:close/>
              </a:path>
              <a:path w="99060" h="372110">
                <a:moveTo>
                  <a:pt x="53340" y="361188"/>
                </a:moveTo>
                <a:lnTo>
                  <a:pt x="49530" y="354619"/>
                </a:lnTo>
                <a:lnTo>
                  <a:pt x="45720" y="361188"/>
                </a:lnTo>
                <a:lnTo>
                  <a:pt x="53340" y="361188"/>
                </a:lnTo>
                <a:close/>
              </a:path>
              <a:path w="99060" h="372110">
                <a:moveTo>
                  <a:pt x="53340" y="362712"/>
                </a:moveTo>
                <a:lnTo>
                  <a:pt x="53340" y="361188"/>
                </a:lnTo>
                <a:lnTo>
                  <a:pt x="45720" y="361188"/>
                </a:lnTo>
                <a:lnTo>
                  <a:pt x="45720" y="362712"/>
                </a:lnTo>
                <a:lnTo>
                  <a:pt x="53340" y="362712"/>
                </a:lnTo>
                <a:close/>
              </a:path>
              <a:path w="99060" h="372110">
                <a:moveTo>
                  <a:pt x="99060" y="286512"/>
                </a:moveTo>
                <a:lnTo>
                  <a:pt x="99060" y="283464"/>
                </a:lnTo>
                <a:lnTo>
                  <a:pt x="96012" y="283464"/>
                </a:lnTo>
                <a:lnTo>
                  <a:pt x="94488" y="281940"/>
                </a:lnTo>
                <a:lnTo>
                  <a:pt x="91440" y="281940"/>
                </a:lnTo>
                <a:lnTo>
                  <a:pt x="89916" y="284988"/>
                </a:lnTo>
                <a:lnTo>
                  <a:pt x="49530" y="354619"/>
                </a:lnTo>
                <a:lnTo>
                  <a:pt x="53340" y="361188"/>
                </a:lnTo>
                <a:lnTo>
                  <a:pt x="53340" y="362712"/>
                </a:lnTo>
                <a:lnTo>
                  <a:pt x="54186" y="362712"/>
                </a:lnTo>
                <a:lnTo>
                  <a:pt x="97536" y="289560"/>
                </a:lnTo>
                <a:lnTo>
                  <a:pt x="99060" y="286512"/>
                </a:lnTo>
                <a:close/>
              </a:path>
              <a:path w="99060" h="372110">
                <a:moveTo>
                  <a:pt x="54864" y="362712"/>
                </a:moveTo>
                <a:lnTo>
                  <a:pt x="54864" y="361569"/>
                </a:lnTo>
                <a:lnTo>
                  <a:pt x="54186" y="362712"/>
                </a:lnTo>
                <a:lnTo>
                  <a:pt x="54864" y="3627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5" name="object 23">
            <a:extLst>
              <a:ext uri="{FF2B5EF4-FFF2-40B4-BE49-F238E27FC236}">
                <a16:creationId xmlns:a16="http://schemas.microsoft.com/office/drawing/2014/main" id="{E84117D6-73E7-40D3-9A67-E09CDF495928}"/>
              </a:ext>
            </a:extLst>
          </p:cNvPr>
          <p:cNvSpPr>
            <a:spLocks/>
          </p:cNvSpPr>
          <p:nvPr/>
        </p:nvSpPr>
        <p:spPr bwMode="auto">
          <a:xfrm>
            <a:off x="3614416" y="2613279"/>
            <a:ext cx="96042" cy="330200"/>
          </a:xfrm>
          <a:custGeom>
            <a:avLst/>
            <a:gdLst>
              <a:gd name="T0" fmla="*/ 48926 w 100964"/>
              <a:gd name="T1" fmla="*/ 330493 h 329564"/>
              <a:gd name="T2" fmla="*/ 48926 w 100964"/>
              <a:gd name="T3" fmla="*/ 329431 h 329564"/>
              <a:gd name="T4" fmla="*/ 40992 w 100964"/>
              <a:gd name="T5" fmla="*/ 329431 h 329564"/>
              <a:gd name="T6" fmla="*/ 40803 w 100964"/>
              <a:gd name="T7" fmla="*/ 313957 h 329564"/>
              <a:gd name="T8" fmla="*/ 9255 w 100964"/>
              <a:gd name="T9" fmla="*/ 249426 h 329564"/>
              <a:gd name="T10" fmla="*/ 7934 w 100964"/>
              <a:gd name="T11" fmla="*/ 247857 h 329564"/>
              <a:gd name="T12" fmla="*/ 5290 w 100964"/>
              <a:gd name="T13" fmla="*/ 246289 h 329564"/>
              <a:gd name="T14" fmla="*/ 2645 w 100964"/>
              <a:gd name="T15" fmla="*/ 247857 h 329564"/>
              <a:gd name="T16" fmla="*/ 1322 w 100964"/>
              <a:gd name="T17" fmla="*/ 249426 h 329564"/>
              <a:gd name="T18" fmla="*/ 0 w 100964"/>
              <a:gd name="T19" fmla="*/ 252564 h 329564"/>
              <a:gd name="T20" fmla="*/ 1322 w 100964"/>
              <a:gd name="T21" fmla="*/ 254132 h 329564"/>
              <a:gd name="T22" fmla="*/ 44959 w 100964"/>
              <a:gd name="T23" fmla="*/ 338842 h 329564"/>
              <a:gd name="T24" fmla="*/ 48926 w 100964"/>
              <a:gd name="T25" fmla="*/ 330493 h 329564"/>
              <a:gd name="T26" fmla="*/ 48711 w 100964"/>
              <a:gd name="T27" fmla="*/ 311752 h 329564"/>
              <a:gd name="T28" fmla="*/ 44959 w 100964"/>
              <a:gd name="T29" fmla="*/ 0 h 329564"/>
              <a:gd name="T30" fmla="*/ 37025 w 100964"/>
              <a:gd name="T31" fmla="*/ 0 h 329564"/>
              <a:gd name="T32" fmla="*/ 40803 w 100964"/>
              <a:gd name="T33" fmla="*/ 313957 h 329564"/>
              <a:gd name="T34" fmla="*/ 44264 w 100964"/>
              <a:gd name="T35" fmla="*/ 321033 h 329564"/>
              <a:gd name="T36" fmla="*/ 48711 w 100964"/>
              <a:gd name="T37" fmla="*/ 311752 h 329564"/>
              <a:gd name="T38" fmla="*/ 44264 w 100964"/>
              <a:gd name="T39" fmla="*/ 321033 h 329564"/>
              <a:gd name="T40" fmla="*/ 40803 w 100964"/>
              <a:gd name="T41" fmla="*/ 313957 h 329564"/>
              <a:gd name="T42" fmla="*/ 40992 w 100964"/>
              <a:gd name="T43" fmla="*/ 329431 h 329564"/>
              <a:gd name="T44" fmla="*/ 40992 w 100964"/>
              <a:gd name="T45" fmla="*/ 327861 h 329564"/>
              <a:gd name="T46" fmla="*/ 44264 w 100964"/>
              <a:gd name="T47" fmla="*/ 321033 h 329564"/>
              <a:gd name="T48" fmla="*/ 47602 w 100964"/>
              <a:gd name="T49" fmla="*/ 327861 h 329564"/>
              <a:gd name="T50" fmla="*/ 44264 w 100964"/>
              <a:gd name="T51" fmla="*/ 321033 h 329564"/>
              <a:gd name="T52" fmla="*/ 40992 w 100964"/>
              <a:gd name="T53" fmla="*/ 327861 h 329564"/>
              <a:gd name="T54" fmla="*/ 47602 w 100964"/>
              <a:gd name="T55" fmla="*/ 327861 h 329564"/>
              <a:gd name="T56" fmla="*/ 47602 w 100964"/>
              <a:gd name="T57" fmla="*/ 329431 h 329564"/>
              <a:gd name="T58" fmla="*/ 47602 w 100964"/>
              <a:gd name="T59" fmla="*/ 327861 h 329564"/>
              <a:gd name="T60" fmla="*/ 40992 w 100964"/>
              <a:gd name="T61" fmla="*/ 327861 h 329564"/>
              <a:gd name="T62" fmla="*/ 40992 w 100964"/>
              <a:gd name="T63" fmla="*/ 329431 h 329564"/>
              <a:gd name="T64" fmla="*/ 47602 w 100964"/>
              <a:gd name="T65" fmla="*/ 329431 h 329564"/>
              <a:gd name="T66" fmla="*/ 48926 w 100964"/>
              <a:gd name="T67" fmla="*/ 329431 h 329564"/>
              <a:gd name="T68" fmla="*/ 48711 w 100964"/>
              <a:gd name="T69" fmla="*/ 311752 h 329564"/>
              <a:gd name="T70" fmla="*/ 44264 w 100964"/>
              <a:gd name="T71" fmla="*/ 321033 h 329564"/>
              <a:gd name="T72" fmla="*/ 47602 w 100964"/>
              <a:gd name="T73" fmla="*/ 327861 h 329564"/>
              <a:gd name="T74" fmla="*/ 47602 w 100964"/>
              <a:gd name="T75" fmla="*/ 329431 h 329564"/>
              <a:gd name="T76" fmla="*/ 48926 w 100964"/>
              <a:gd name="T77" fmla="*/ 329431 h 329564"/>
              <a:gd name="T78" fmla="*/ 87271 w 100964"/>
              <a:gd name="T79" fmla="*/ 250995 h 329564"/>
              <a:gd name="T80" fmla="*/ 85950 w 100964"/>
              <a:gd name="T81" fmla="*/ 247857 h 329564"/>
              <a:gd name="T82" fmla="*/ 84627 w 100964"/>
              <a:gd name="T83" fmla="*/ 246289 h 329564"/>
              <a:gd name="T84" fmla="*/ 81983 w 100964"/>
              <a:gd name="T85" fmla="*/ 244720 h 329564"/>
              <a:gd name="T86" fmla="*/ 79339 w 100964"/>
              <a:gd name="T87" fmla="*/ 247857 h 329564"/>
              <a:gd name="T88" fmla="*/ 48711 w 100964"/>
              <a:gd name="T89" fmla="*/ 311752 h 329564"/>
              <a:gd name="T90" fmla="*/ 48926 w 100964"/>
              <a:gd name="T91" fmla="*/ 329431 h 329564"/>
              <a:gd name="T92" fmla="*/ 48926 w 100964"/>
              <a:gd name="T93" fmla="*/ 330493 h 329564"/>
              <a:gd name="T94" fmla="*/ 85950 w 100964"/>
              <a:gd name="T95" fmla="*/ 252564 h 329564"/>
              <a:gd name="T96" fmla="*/ 87271 w 100964"/>
              <a:gd name="T97" fmla="*/ 250995 h 3295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0964" h="329564">
                <a:moveTo>
                  <a:pt x="56388" y="321072"/>
                </a:moveTo>
                <a:lnTo>
                  <a:pt x="56388" y="320040"/>
                </a:lnTo>
                <a:lnTo>
                  <a:pt x="47244" y="320040"/>
                </a:lnTo>
                <a:lnTo>
                  <a:pt x="47029" y="305007"/>
                </a:lnTo>
                <a:lnTo>
                  <a:pt x="10668" y="242316"/>
                </a:lnTo>
                <a:lnTo>
                  <a:pt x="9144" y="240792"/>
                </a:lnTo>
                <a:lnTo>
                  <a:pt x="6096" y="239268"/>
                </a:lnTo>
                <a:lnTo>
                  <a:pt x="3048" y="240792"/>
                </a:lnTo>
                <a:lnTo>
                  <a:pt x="1524" y="242316"/>
                </a:lnTo>
                <a:lnTo>
                  <a:pt x="0" y="245364"/>
                </a:lnTo>
                <a:lnTo>
                  <a:pt x="1524" y="246888"/>
                </a:lnTo>
                <a:lnTo>
                  <a:pt x="51816" y="329184"/>
                </a:lnTo>
                <a:lnTo>
                  <a:pt x="56388" y="321072"/>
                </a:lnTo>
                <a:close/>
              </a:path>
              <a:path w="100964" h="329564">
                <a:moveTo>
                  <a:pt x="56142" y="302866"/>
                </a:moveTo>
                <a:lnTo>
                  <a:pt x="51816" y="0"/>
                </a:lnTo>
                <a:lnTo>
                  <a:pt x="42672" y="0"/>
                </a:lnTo>
                <a:lnTo>
                  <a:pt x="47029" y="305007"/>
                </a:lnTo>
                <a:lnTo>
                  <a:pt x="51016" y="311882"/>
                </a:lnTo>
                <a:lnTo>
                  <a:pt x="56142" y="302866"/>
                </a:lnTo>
                <a:close/>
              </a:path>
              <a:path w="100964" h="329564">
                <a:moveTo>
                  <a:pt x="51016" y="311882"/>
                </a:moveTo>
                <a:lnTo>
                  <a:pt x="47029" y="305007"/>
                </a:lnTo>
                <a:lnTo>
                  <a:pt x="47244" y="320040"/>
                </a:lnTo>
                <a:lnTo>
                  <a:pt x="47244" y="318516"/>
                </a:lnTo>
                <a:lnTo>
                  <a:pt x="51016" y="311882"/>
                </a:lnTo>
                <a:close/>
              </a:path>
              <a:path w="100964" h="329564">
                <a:moveTo>
                  <a:pt x="54864" y="318516"/>
                </a:moveTo>
                <a:lnTo>
                  <a:pt x="51016" y="311882"/>
                </a:lnTo>
                <a:lnTo>
                  <a:pt x="47244" y="318516"/>
                </a:lnTo>
                <a:lnTo>
                  <a:pt x="54864" y="318516"/>
                </a:lnTo>
                <a:close/>
              </a:path>
              <a:path w="100964" h="329564">
                <a:moveTo>
                  <a:pt x="54864" y="320040"/>
                </a:moveTo>
                <a:lnTo>
                  <a:pt x="54864" y="318516"/>
                </a:lnTo>
                <a:lnTo>
                  <a:pt x="47244" y="318516"/>
                </a:lnTo>
                <a:lnTo>
                  <a:pt x="47244" y="320040"/>
                </a:lnTo>
                <a:lnTo>
                  <a:pt x="54864" y="320040"/>
                </a:lnTo>
                <a:close/>
              </a:path>
              <a:path w="100964" h="329564">
                <a:moveTo>
                  <a:pt x="56388" y="320040"/>
                </a:moveTo>
                <a:lnTo>
                  <a:pt x="56142" y="302866"/>
                </a:lnTo>
                <a:lnTo>
                  <a:pt x="51016" y="311882"/>
                </a:lnTo>
                <a:lnTo>
                  <a:pt x="54864" y="318516"/>
                </a:lnTo>
                <a:lnTo>
                  <a:pt x="54864" y="320040"/>
                </a:lnTo>
                <a:lnTo>
                  <a:pt x="56388" y="320040"/>
                </a:lnTo>
                <a:close/>
              </a:path>
              <a:path w="100964" h="329564">
                <a:moveTo>
                  <a:pt x="100584" y="243840"/>
                </a:moveTo>
                <a:lnTo>
                  <a:pt x="99060" y="240792"/>
                </a:lnTo>
                <a:lnTo>
                  <a:pt x="97536" y="239268"/>
                </a:lnTo>
                <a:lnTo>
                  <a:pt x="94488" y="237744"/>
                </a:lnTo>
                <a:lnTo>
                  <a:pt x="91440" y="240792"/>
                </a:lnTo>
                <a:lnTo>
                  <a:pt x="56142" y="302866"/>
                </a:lnTo>
                <a:lnTo>
                  <a:pt x="56388" y="320040"/>
                </a:lnTo>
                <a:lnTo>
                  <a:pt x="56388" y="321072"/>
                </a:lnTo>
                <a:lnTo>
                  <a:pt x="99060" y="245364"/>
                </a:lnTo>
                <a:lnTo>
                  <a:pt x="100584" y="2438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6" name="object 26">
            <a:extLst>
              <a:ext uri="{FF2B5EF4-FFF2-40B4-BE49-F238E27FC236}">
                <a16:creationId xmlns:a16="http://schemas.microsoft.com/office/drawing/2014/main" id="{3C00E537-67FF-43C0-9CC4-E423C597E9E9}"/>
              </a:ext>
            </a:extLst>
          </p:cNvPr>
          <p:cNvSpPr txBox="1"/>
          <p:nvPr/>
        </p:nvSpPr>
        <p:spPr>
          <a:xfrm>
            <a:off x="1769740" y="2143379"/>
            <a:ext cx="888763" cy="382588"/>
          </a:xfrm>
          <a:prstGeom prst="rect">
            <a:avLst/>
          </a:prstGeom>
        </p:spPr>
        <p:txBody>
          <a:bodyPr wrap="square" lIns="0" tIns="12700" rIns="0" bIns="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fr-FR" sz="1200" b="0" i="0" u="none" strike="noStrike" kern="1200" cap="none" spc="5"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Personne physique</a:t>
            </a:r>
            <a:endParaRPr kumimoji="0" sz="1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27" name="object 27">
            <a:extLst>
              <a:ext uri="{FF2B5EF4-FFF2-40B4-BE49-F238E27FC236}">
                <a16:creationId xmlns:a16="http://schemas.microsoft.com/office/drawing/2014/main" id="{09C5D074-E3B8-44FE-A093-21CEA51B682C}"/>
              </a:ext>
            </a:extLst>
          </p:cNvPr>
          <p:cNvSpPr txBox="1">
            <a:spLocks noChangeArrowheads="1"/>
          </p:cNvSpPr>
          <p:nvPr/>
        </p:nvSpPr>
        <p:spPr bwMode="auto">
          <a:xfrm>
            <a:off x="1547664" y="2953568"/>
            <a:ext cx="1317137" cy="586058"/>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46990" rIns="0" bIns="0">
            <a:spAutoFit/>
          </a:bodyPr>
          <a:lstStyle>
            <a:lvl1pPr marL="538163" indent="-3302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538163" marR="0" lvl="0" indent="-330200" algn="l" defTabSz="914400" rtl="0" eaLnBrk="1" fontAlgn="base" latinLnBrk="0" hangingPunct="1">
              <a:lnSpc>
                <a:spcPct val="100000"/>
              </a:lnSpc>
              <a:spcBef>
                <a:spcPts val="375"/>
              </a:spcBef>
              <a:spcAft>
                <a:spcPct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Times" panose="02020603050405020304" pitchFamily="18" charset="0"/>
                <a:ea typeface="+mn-ea"/>
                <a:cs typeface="Arial" panose="020B0604020202020204" pitchFamily="34" charset="0"/>
              </a:rPr>
              <a:t>Société holding  pure</a:t>
            </a:r>
          </a:p>
          <a:p>
            <a:pPr marL="538163" marR="0" lvl="0" indent="-330200" algn="l" defTabSz="914400" rtl="0" eaLnBrk="1" fontAlgn="base" latinLnBrk="0" hangingPunct="1">
              <a:lnSpc>
                <a:spcPct val="100000"/>
              </a:lnSpc>
              <a:spcBef>
                <a:spcPct val="0"/>
              </a:spcBef>
              <a:spcAft>
                <a:spcPct val="0"/>
              </a:spcAft>
              <a:buClrTx/>
              <a:buSzTx/>
              <a:buFontTx/>
              <a:buNone/>
              <a:tabLst/>
              <a:defRPr/>
            </a:pPr>
            <a:endParaRPr kumimoji="0" lang="fr-FR" altLang="fr-FR" sz="1100" b="0" i="0" u="none" strike="noStrike" kern="1200" cap="none" spc="0" normalizeH="0" baseline="0" noProof="0" dirty="0">
              <a:ln>
                <a:noFill/>
              </a:ln>
              <a:solidFill>
                <a:prstClr val="black"/>
              </a:solidFill>
              <a:effectLst/>
              <a:uLnTx/>
              <a:uFillTx/>
              <a:latin typeface="Times" panose="02020603050405020304" pitchFamily="18" charset="0"/>
              <a:ea typeface="+mn-ea"/>
              <a:cs typeface="Arial" panose="020B0604020202020204" pitchFamily="34" charset="0"/>
            </a:endParaRPr>
          </a:p>
        </p:txBody>
      </p:sp>
      <p:sp>
        <p:nvSpPr>
          <p:cNvPr id="28" name="object 28">
            <a:extLst>
              <a:ext uri="{FF2B5EF4-FFF2-40B4-BE49-F238E27FC236}">
                <a16:creationId xmlns:a16="http://schemas.microsoft.com/office/drawing/2014/main" id="{4ECBDD10-17DF-4A5E-84AF-F17661B68EB8}"/>
              </a:ext>
            </a:extLst>
          </p:cNvPr>
          <p:cNvSpPr txBox="1">
            <a:spLocks noChangeArrowheads="1"/>
          </p:cNvSpPr>
          <p:nvPr/>
        </p:nvSpPr>
        <p:spPr bwMode="auto">
          <a:xfrm>
            <a:off x="1547664" y="3880104"/>
            <a:ext cx="1304326" cy="536575"/>
          </a:xfrm>
          <a:prstGeom prst="rect">
            <a:avLst/>
          </a:prstGeom>
          <a:solidFill>
            <a:srgbClr val="F79646">
              <a:lumMod val="75000"/>
            </a:srgbClr>
          </a:solidFill>
          <a:ln>
            <a:noFill/>
          </a:ln>
        </p:spPr>
        <p:txBody>
          <a:bodyPr wrap="square"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auto" latinLnBrk="0" hangingPunct="1">
              <a:lnSpc>
                <a:spcPts val="1325"/>
              </a:lnSpc>
              <a:spcBef>
                <a:spcPts val="0"/>
              </a:spcBef>
              <a:spcAft>
                <a:spcPts val="0"/>
              </a:spcAft>
              <a:buClrTx/>
              <a:buSzTx/>
              <a:buFontTx/>
              <a:buNone/>
              <a:tabLst/>
              <a:defRPr/>
            </a:pPr>
            <a:r>
              <a:rPr kumimoji="0" lang="fr-FR" altLang="fr-FR" sz="1200" b="0" i="0" u="none" strike="noStrike" kern="0" cap="none" spc="0" normalizeH="0" baseline="0" noProof="0" dirty="0">
                <a:ln>
                  <a:noFill/>
                </a:ln>
                <a:solidFill>
                  <a:prstClr val="black"/>
                </a:solidFill>
                <a:effectLst/>
                <a:uLnTx/>
                <a:uFillTx/>
                <a:latin typeface="Times" panose="02020603050405020304" pitchFamily="18" charset="0"/>
                <a:ea typeface="+mn-ea"/>
                <a:cs typeface="Arial" panose="020B0604020202020204" pitchFamily="34" charset="0"/>
              </a:rPr>
              <a:t>Société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fr-FR" sz="1200" b="0" i="0" u="none" strike="noStrike" kern="0" cap="none" spc="0" normalizeH="0" baseline="0" noProof="0" dirty="0">
                <a:ln>
                  <a:noFill/>
                </a:ln>
                <a:solidFill>
                  <a:prstClr val="black"/>
                </a:solidFill>
                <a:effectLst/>
                <a:uLnTx/>
                <a:uFillTx/>
                <a:latin typeface="Times" panose="02020603050405020304" pitchFamily="18" charset="0"/>
                <a:ea typeface="+mn-ea"/>
                <a:cs typeface="Arial" panose="020B0604020202020204" pitchFamily="34" charset="0"/>
              </a:rPr>
              <a:t>opérationnelle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fr-FR" sz="1200" b="0" i="0" u="none" strike="noStrike" kern="0" cap="none" spc="0" normalizeH="0" baseline="0" noProof="0" dirty="0">
                <a:ln>
                  <a:noFill/>
                </a:ln>
                <a:solidFill>
                  <a:prstClr val="black"/>
                </a:solidFill>
                <a:effectLst/>
                <a:uLnTx/>
                <a:uFillTx/>
                <a:latin typeface="Times" panose="02020603050405020304" pitchFamily="18" charset="0"/>
                <a:ea typeface="+mn-ea"/>
                <a:cs typeface="Arial" panose="020B0604020202020204" pitchFamily="34" charset="0"/>
              </a:rPr>
              <a:t>(ou  animatrice)</a:t>
            </a:r>
            <a:endParaRPr kumimoji="0" lang="fr-FR" altLang="fr-FR" sz="1100" b="0" i="0" u="none" strike="noStrike" kern="0" cap="none" spc="0" normalizeH="0" baseline="0" noProof="0" dirty="0">
              <a:ln>
                <a:noFill/>
              </a:ln>
              <a:solidFill>
                <a:prstClr val="black"/>
              </a:solidFill>
              <a:effectLst/>
              <a:uLnTx/>
              <a:uFillTx/>
              <a:latin typeface="Times" panose="02020603050405020304" pitchFamily="18" charset="0"/>
              <a:ea typeface="+mn-ea"/>
              <a:cs typeface="Arial" panose="020B0604020202020204" pitchFamily="34" charset="0"/>
            </a:endParaRPr>
          </a:p>
        </p:txBody>
      </p:sp>
      <p:sp>
        <p:nvSpPr>
          <p:cNvPr id="29" name="object 29">
            <a:extLst>
              <a:ext uri="{FF2B5EF4-FFF2-40B4-BE49-F238E27FC236}">
                <a16:creationId xmlns:a16="http://schemas.microsoft.com/office/drawing/2014/main" id="{D735A4ED-11D4-4BEA-ADC3-296CE04EAC2B}"/>
              </a:ext>
            </a:extLst>
          </p:cNvPr>
          <p:cNvSpPr>
            <a:spLocks/>
          </p:cNvSpPr>
          <p:nvPr/>
        </p:nvSpPr>
        <p:spPr bwMode="auto">
          <a:xfrm>
            <a:off x="2190428" y="2629154"/>
            <a:ext cx="97566" cy="330200"/>
          </a:xfrm>
          <a:custGeom>
            <a:avLst/>
            <a:gdLst>
              <a:gd name="T0" fmla="*/ 61105 w 100964"/>
              <a:gd name="T1" fmla="*/ 329431 h 329564"/>
              <a:gd name="T2" fmla="*/ 50237 w 100964"/>
              <a:gd name="T3" fmla="*/ 329431 h 329564"/>
              <a:gd name="T4" fmla="*/ 50045 w 100964"/>
              <a:gd name="T5" fmla="*/ 310626 h 329564"/>
              <a:gd name="T6" fmla="*/ 10048 w 100964"/>
              <a:gd name="T7" fmla="*/ 249426 h 329564"/>
              <a:gd name="T8" fmla="*/ 8372 w 100964"/>
              <a:gd name="T9" fmla="*/ 246289 h 329564"/>
              <a:gd name="T10" fmla="*/ 6698 w 100964"/>
              <a:gd name="T11" fmla="*/ 246289 h 329564"/>
              <a:gd name="T12" fmla="*/ 3349 w 100964"/>
              <a:gd name="T13" fmla="*/ 247857 h 329564"/>
              <a:gd name="T14" fmla="*/ 1674 w 100964"/>
              <a:gd name="T15" fmla="*/ 249426 h 329564"/>
              <a:gd name="T16" fmla="*/ 0 w 100964"/>
              <a:gd name="T17" fmla="*/ 252564 h 329564"/>
              <a:gd name="T18" fmla="*/ 1674 w 100964"/>
              <a:gd name="T19" fmla="*/ 254132 h 329564"/>
              <a:gd name="T20" fmla="*/ 55260 w 100964"/>
              <a:gd name="T21" fmla="*/ 338842 h 329564"/>
              <a:gd name="T22" fmla="*/ 61105 w 100964"/>
              <a:gd name="T23" fmla="*/ 329431 h 329564"/>
              <a:gd name="T24" fmla="*/ 61661 w 100964"/>
              <a:gd name="T25" fmla="*/ 309981 h 329564"/>
              <a:gd name="T26" fmla="*/ 56934 w 100964"/>
              <a:gd name="T27" fmla="*/ 0 h 329564"/>
              <a:gd name="T28" fmla="*/ 46887 w 100964"/>
              <a:gd name="T29" fmla="*/ 0 h 329564"/>
              <a:gd name="T30" fmla="*/ 50045 w 100964"/>
              <a:gd name="T31" fmla="*/ 310626 h 329564"/>
              <a:gd name="T32" fmla="*/ 55912 w 100964"/>
              <a:gd name="T33" fmla="*/ 319602 h 329564"/>
              <a:gd name="T34" fmla="*/ 61661 w 100964"/>
              <a:gd name="T35" fmla="*/ 309981 h 329564"/>
              <a:gd name="T36" fmla="*/ 55912 w 100964"/>
              <a:gd name="T37" fmla="*/ 319602 h 329564"/>
              <a:gd name="T38" fmla="*/ 50045 w 100964"/>
              <a:gd name="T39" fmla="*/ 310626 h 329564"/>
              <a:gd name="T40" fmla="*/ 50237 w 100964"/>
              <a:gd name="T41" fmla="*/ 329431 h 329564"/>
              <a:gd name="T42" fmla="*/ 51910 w 100964"/>
              <a:gd name="T43" fmla="*/ 329431 h 329564"/>
              <a:gd name="T44" fmla="*/ 51910 w 100964"/>
              <a:gd name="T45" fmla="*/ 326292 h 329564"/>
              <a:gd name="T46" fmla="*/ 55912 w 100964"/>
              <a:gd name="T47" fmla="*/ 319602 h 329564"/>
              <a:gd name="T48" fmla="*/ 60283 w 100964"/>
              <a:gd name="T49" fmla="*/ 326292 h 329564"/>
              <a:gd name="T50" fmla="*/ 55912 w 100964"/>
              <a:gd name="T51" fmla="*/ 319602 h 329564"/>
              <a:gd name="T52" fmla="*/ 51910 w 100964"/>
              <a:gd name="T53" fmla="*/ 326292 h 329564"/>
              <a:gd name="T54" fmla="*/ 60283 w 100964"/>
              <a:gd name="T55" fmla="*/ 326292 h 329564"/>
              <a:gd name="T56" fmla="*/ 60283 w 100964"/>
              <a:gd name="T57" fmla="*/ 329431 h 329564"/>
              <a:gd name="T58" fmla="*/ 60283 w 100964"/>
              <a:gd name="T59" fmla="*/ 326292 h 329564"/>
              <a:gd name="T60" fmla="*/ 51910 w 100964"/>
              <a:gd name="T61" fmla="*/ 326292 h 329564"/>
              <a:gd name="T62" fmla="*/ 51910 w 100964"/>
              <a:gd name="T63" fmla="*/ 329431 h 329564"/>
              <a:gd name="T64" fmla="*/ 60283 w 100964"/>
              <a:gd name="T65" fmla="*/ 329431 h 329564"/>
              <a:gd name="T66" fmla="*/ 61936 w 100964"/>
              <a:gd name="T67" fmla="*/ 328090 h 329564"/>
              <a:gd name="T68" fmla="*/ 61661 w 100964"/>
              <a:gd name="T69" fmla="*/ 309981 h 329564"/>
              <a:gd name="T70" fmla="*/ 55912 w 100964"/>
              <a:gd name="T71" fmla="*/ 319602 h 329564"/>
              <a:gd name="T72" fmla="*/ 60283 w 100964"/>
              <a:gd name="T73" fmla="*/ 326292 h 329564"/>
              <a:gd name="T74" fmla="*/ 60283 w 100964"/>
              <a:gd name="T75" fmla="*/ 329431 h 329564"/>
              <a:gd name="T76" fmla="*/ 61105 w 100964"/>
              <a:gd name="T77" fmla="*/ 329431 h 329564"/>
              <a:gd name="T78" fmla="*/ 61936 w 100964"/>
              <a:gd name="T79" fmla="*/ 328090 h 329564"/>
              <a:gd name="T80" fmla="*/ 61958 w 100964"/>
              <a:gd name="T81" fmla="*/ 329431 h 329564"/>
              <a:gd name="T82" fmla="*/ 61936 w 100964"/>
              <a:gd name="T83" fmla="*/ 328090 h 329564"/>
              <a:gd name="T84" fmla="*/ 61105 w 100964"/>
              <a:gd name="T85" fmla="*/ 329431 h 329564"/>
              <a:gd name="T86" fmla="*/ 61958 w 100964"/>
              <a:gd name="T87" fmla="*/ 329431 h 329564"/>
              <a:gd name="T88" fmla="*/ 110521 w 100964"/>
              <a:gd name="T89" fmla="*/ 250995 h 329564"/>
              <a:gd name="T90" fmla="*/ 108844 w 100964"/>
              <a:gd name="T91" fmla="*/ 247857 h 329564"/>
              <a:gd name="T92" fmla="*/ 107168 w 100964"/>
              <a:gd name="T93" fmla="*/ 246289 h 329564"/>
              <a:gd name="T94" fmla="*/ 103822 w 100964"/>
              <a:gd name="T95" fmla="*/ 244720 h 329564"/>
              <a:gd name="T96" fmla="*/ 100471 w 100964"/>
              <a:gd name="T97" fmla="*/ 246289 h 329564"/>
              <a:gd name="T98" fmla="*/ 98797 w 100964"/>
              <a:gd name="T99" fmla="*/ 247857 h 329564"/>
              <a:gd name="T100" fmla="*/ 61661 w 100964"/>
              <a:gd name="T101" fmla="*/ 309981 h 329564"/>
              <a:gd name="T102" fmla="*/ 61936 w 100964"/>
              <a:gd name="T103" fmla="*/ 328090 h 329564"/>
              <a:gd name="T104" fmla="*/ 108844 w 100964"/>
              <a:gd name="T105" fmla="*/ 252564 h 329564"/>
              <a:gd name="T106" fmla="*/ 110521 w 100964"/>
              <a:gd name="T107" fmla="*/ 250995 h 3295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0964" h="329564">
                <a:moveTo>
                  <a:pt x="55612" y="320040"/>
                </a:moveTo>
                <a:lnTo>
                  <a:pt x="45720" y="320040"/>
                </a:lnTo>
                <a:lnTo>
                  <a:pt x="45546" y="301772"/>
                </a:lnTo>
                <a:lnTo>
                  <a:pt x="9144" y="242316"/>
                </a:lnTo>
                <a:lnTo>
                  <a:pt x="7620" y="239268"/>
                </a:lnTo>
                <a:lnTo>
                  <a:pt x="6096" y="239268"/>
                </a:lnTo>
                <a:lnTo>
                  <a:pt x="3048" y="240792"/>
                </a:lnTo>
                <a:lnTo>
                  <a:pt x="1524" y="242316"/>
                </a:lnTo>
                <a:lnTo>
                  <a:pt x="0" y="245364"/>
                </a:lnTo>
                <a:lnTo>
                  <a:pt x="1524" y="246888"/>
                </a:lnTo>
                <a:lnTo>
                  <a:pt x="50292" y="329184"/>
                </a:lnTo>
                <a:lnTo>
                  <a:pt x="55612" y="320040"/>
                </a:lnTo>
                <a:close/>
              </a:path>
              <a:path w="100964" h="329564">
                <a:moveTo>
                  <a:pt x="56118" y="301145"/>
                </a:moveTo>
                <a:lnTo>
                  <a:pt x="51816" y="0"/>
                </a:lnTo>
                <a:lnTo>
                  <a:pt x="42672" y="0"/>
                </a:lnTo>
                <a:lnTo>
                  <a:pt x="45546" y="301772"/>
                </a:lnTo>
                <a:lnTo>
                  <a:pt x="50884" y="310491"/>
                </a:lnTo>
                <a:lnTo>
                  <a:pt x="56118" y="301145"/>
                </a:lnTo>
                <a:close/>
              </a:path>
              <a:path w="100964" h="329564">
                <a:moveTo>
                  <a:pt x="50884" y="310491"/>
                </a:moveTo>
                <a:lnTo>
                  <a:pt x="45546" y="301772"/>
                </a:lnTo>
                <a:lnTo>
                  <a:pt x="45720" y="320040"/>
                </a:lnTo>
                <a:lnTo>
                  <a:pt x="47244" y="320040"/>
                </a:lnTo>
                <a:lnTo>
                  <a:pt x="47244" y="316992"/>
                </a:lnTo>
                <a:lnTo>
                  <a:pt x="50884" y="310491"/>
                </a:lnTo>
                <a:close/>
              </a:path>
              <a:path w="100964" h="329564">
                <a:moveTo>
                  <a:pt x="54864" y="316992"/>
                </a:moveTo>
                <a:lnTo>
                  <a:pt x="50884" y="310491"/>
                </a:lnTo>
                <a:lnTo>
                  <a:pt x="47244" y="316992"/>
                </a:lnTo>
                <a:lnTo>
                  <a:pt x="54864" y="316992"/>
                </a:lnTo>
                <a:close/>
              </a:path>
              <a:path w="100964" h="329564">
                <a:moveTo>
                  <a:pt x="54864" y="320040"/>
                </a:moveTo>
                <a:lnTo>
                  <a:pt x="54864" y="316992"/>
                </a:lnTo>
                <a:lnTo>
                  <a:pt x="47244" y="316992"/>
                </a:lnTo>
                <a:lnTo>
                  <a:pt x="47244" y="320040"/>
                </a:lnTo>
                <a:lnTo>
                  <a:pt x="54864" y="320040"/>
                </a:lnTo>
                <a:close/>
              </a:path>
              <a:path w="100964" h="329564">
                <a:moveTo>
                  <a:pt x="56369" y="318738"/>
                </a:moveTo>
                <a:lnTo>
                  <a:pt x="56118" y="301145"/>
                </a:lnTo>
                <a:lnTo>
                  <a:pt x="50884" y="310491"/>
                </a:lnTo>
                <a:lnTo>
                  <a:pt x="54864" y="316992"/>
                </a:lnTo>
                <a:lnTo>
                  <a:pt x="54864" y="320040"/>
                </a:lnTo>
                <a:lnTo>
                  <a:pt x="55612" y="320040"/>
                </a:lnTo>
                <a:lnTo>
                  <a:pt x="56369" y="318738"/>
                </a:lnTo>
                <a:close/>
              </a:path>
              <a:path w="100964" h="329564">
                <a:moveTo>
                  <a:pt x="56388" y="320040"/>
                </a:moveTo>
                <a:lnTo>
                  <a:pt x="56369" y="318738"/>
                </a:lnTo>
                <a:lnTo>
                  <a:pt x="55612" y="320040"/>
                </a:lnTo>
                <a:lnTo>
                  <a:pt x="56388" y="320040"/>
                </a:lnTo>
                <a:close/>
              </a:path>
              <a:path w="100964" h="329564">
                <a:moveTo>
                  <a:pt x="100584" y="243840"/>
                </a:moveTo>
                <a:lnTo>
                  <a:pt x="99060" y="240792"/>
                </a:lnTo>
                <a:lnTo>
                  <a:pt x="97536" y="239268"/>
                </a:lnTo>
                <a:lnTo>
                  <a:pt x="94488" y="237744"/>
                </a:lnTo>
                <a:lnTo>
                  <a:pt x="91440" y="239268"/>
                </a:lnTo>
                <a:lnTo>
                  <a:pt x="89916" y="240792"/>
                </a:lnTo>
                <a:lnTo>
                  <a:pt x="56118" y="301145"/>
                </a:lnTo>
                <a:lnTo>
                  <a:pt x="56369" y="318738"/>
                </a:lnTo>
                <a:lnTo>
                  <a:pt x="99060" y="245364"/>
                </a:lnTo>
                <a:lnTo>
                  <a:pt x="100584" y="2438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30" name="object 30">
            <a:extLst>
              <a:ext uri="{FF2B5EF4-FFF2-40B4-BE49-F238E27FC236}">
                <a16:creationId xmlns:a16="http://schemas.microsoft.com/office/drawing/2014/main" id="{8D6ECDE8-554F-4CC4-8AF9-35B02ED71354}"/>
              </a:ext>
            </a:extLst>
          </p:cNvPr>
          <p:cNvSpPr>
            <a:spLocks/>
          </p:cNvSpPr>
          <p:nvPr/>
        </p:nvSpPr>
        <p:spPr bwMode="auto">
          <a:xfrm>
            <a:off x="2198365" y="3530854"/>
            <a:ext cx="70125" cy="349250"/>
          </a:xfrm>
          <a:custGeom>
            <a:avLst/>
            <a:gdLst>
              <a:gd name="T0" fmla="*/ 426 w 100964"/>
              <a:gd name="T1" fmla="*/ 4978038 h 288289"/>
              <a:gd name="T2" fmla="*/ 426 w 100964"/>
              <a:gd name="T3" fmla="*/ 4955196 h 288289"/>
              <a:gd name="T4" fmla="*/ 354 w 100964"/>
              <a:gd name="T5" fmla="*/ 4955196 h 288289"/>
              <a:gd name="T6" fmla="*/ 354 w 100964"/>
              <a:gd name="T7" fmla="*/ 4617751 h 288289"/>
              <a:gd name="T8" fmla="*/ 82 w 100964"/>
              <a:gd name="T9" fmla="*/ 3547154 h 288289"/>
              <a:gd name="T10" fmla="*/ 71 w 100964"/>
              <a:gd name="T11" fmla="*/ 3520082 h 288289"/>
              <a:gd name="T12" fmla="*/ 24 w 100964"/>
              <a:gd name="T13" fmla="*/ 3520082 h 288289"/>
              <a:gd name="T14" fmla="*/ 12 w 100964"/>
              <a:gd name="T15" fmla="*/ 3547154 h 288289"/>
              <a:gd name="T16" fmla="*/ 0 w 100964"/>
              <a:gd name="T17" fmla="*/ 3601318 h 288289"/>
              <a:gd name="T18" fmla="*/ 12 w 100964"/>
              <a:gd name="T19" fmla="*/ 3655474 h 288289"/>
              <a:gd name="T20" fmla="*/ 391 w 100964"/>
              <a:gd name="T21" fmla="*/ 5117672 h 288289"/>
              <a:gd name="T22" fmla="*/ 426 w 100964"/>
              <a:gd name="T23" fmla="*/ 4978038 h 288289"/>
              <a:gd name="T24" fmla="*/ 425 w 100964"/>
              <a:gd name="T25" fmla="*/ 4662125 h 288289"/>
              <a:gd name="T26" fmla="*/ 414 w 100964"/>
              <a:gd name="T27" fmla="*/ 0 h 288289"/>
              <a:gd name="T28" fmla="*/ 343 w 100964"/>
              <a:gd name="T29" fmla="*/ 0 h 288289"/>
              <a:gd name="T30" fmla="*/ 354 w 100964"/>
              <a:gd name="T31" fmla="*/ 4617751 h 288289"/>
              <a:gd name="T32" fmla="*/ 395 w 100964"/>
              <a:gd name="T33" fmla="*/ 4782264 h 288289"/>
              <a:gd name="T34" fmla="*/ 425 w 100964"/>
              <a:gd name="T35" fmla="*/ 4662125 h 288289"/>
              <a:gd name="T36" fmla="*/ 395 w 100964"/>
              <a:gd name="T37" fmla="*/ 4782264 h 288289"/>
              <a:gd name="T38" fmla="*/ 354 w 100964"/>
              <a:gd name="T39" fmla="*/ 4617751 h 288289"/>
              <a:gd name="T40" fmla="*/ 354 w 100964"/>
              <a:gd name="T41" fmla="*/ 4955196 h 288289"/>
              <a:gd name="T42" fmla="*/ 366 w 100964"/>
              <a:gd name="T43" fmla="*/ 4955196 h 288289"/>
              <a:gd name="T44" fmla="*/ 366 w 100964"/>
              <a:gd name="T45" fmla="*/ 4901042 h 288289"/>
              <a:gd name="T46" fmla="*/ 395 w 100964"/>
              <a:gd name="T47" fmla="*/ 4782264 h 288289"/>
              <a:gd name="T48" fmla="*/ 425 w 100964"/>
              <a:gd name="T49" fmla="*/ 4901042 h 288289"/>
              <a:gd name="T50" fmla="*/ 425 w 100964"/>
              <a:gd name="T51" fmla="*/ 4898277 h 288289"/>
              <a:gd name="T52" fmla="*/ 395 w 100964"/>
              <a:gd name="T53" fmla="*/ 4782264 h 288289"/>
              <a:gd name="T54" fmla="*/ 366 w 100964"/>
              <a:gd name="T55" fmla="*/ 4901042 h 288289"/>
              <a:gd name="T56" fmla="*/ 425 w 100964"/>
              <a:gd name="T57" fmla="*/ 4901042 h 288289"/>
              <a:gd name="T58" fmla="*/ 426 w 100964"/>
              <a:gd name="T59" fmla="*/ 4955196 h 288289"/>
              <a:gd name="T60" fmla="*/ 425 w 100964"/>
              <a:gd name="T61" fmla="*/ 4901042 h 288289"/>
              <a:gd name="T62" fmla="*/ 366 w 100964"/>
              <a:gd name="T63" fmla="*/ 4901042 h 288289"/>
              <a:gd name="T64" fmla="*/ 366 w 100964"/>
              <a:gd name="T65" fmla="*/ 4955196 h 288289"/>
              <a:gd name="T66" fmla="*/ 426 w 100964"/>
              <a:gd name="T67" fmla="*/ 4955196 h 288289"/>
              <a:gd name="T68" fmla="*/ 425 w 100964"/>
              <a:gd name="T69" fmla="*/ 4900528 h 288289"/>
              <a:gd name="T70" fmla="*/ 425 w 100964"/>
              <a:gd name="T71" fmla="*/ 4662125 h 288289"/>
              <a:gd name="T72" fmla="*/ 395 w 100964"/>
              <a:gd name="T73" fmla="*/ 4782264 h 288289"/>
              <a:gd name="T74" fmla="*/ 425 w 100964"/>
              <a:gd name="T75" fmla="*/ 4900528 h 288289"/>
              <a:gd name="T76" fmla="*/ 780 w 100964"/>
              <a:gd name="T77" fmla="*/ 3601318 h 288289"/>
              <a:gd name="T78" fmla="*/ 768 w 100964"/>
              <a:gd name="T79" fmla="*/ 3547154 h 288289"/>
              <a:gd name="T80" fmla="*/ 757 w 100964"/>
              <a:gd name="T81" fmla="*/ 3520082 h 288289"/>
              <a:gd name="T82" fmla="*/ 733 w 100964"/>
              <a:gd name="T83" fmla="*/ 3493017 h 288289"/>
              <a:gd name="T84" fmla="*/ 709 w 100964"/>
              <a:gd name="T85" fmla="*/ 3520082 h 288289"/>
              <a:gd name="T86" fmla="*/ 697 w 100964"/>
              <a:gd name="T87" fmla="*/ 3547154 h 288289"/>
              <a:gd name="T88" fmla="*/ 425 w 100964"/>
              <a:gd name="T89" fmla="*/ 4662125 h 288289"/>
              <a:gd name="T90" fmla="*/ 425 w 100964"/>
              <a:gd name="T91" fmla="*/ 4900528 h 288289"/>
              <a:gd name="T92" fmla="*/ 426 w 100964"/>
              <a:gd name="T93" fmla="*/ 4978038 h 288289"/>
              <a:gd name="T94" fmla="*/ 768 w 100964"/>
              <a:gd name="T95" fmla="*/ 3628399 h 288289"/>
              <a:gd name="T96" fmla="*/ 780 w 100964"/>
              <a:gd name="T97" fmla="*/ 3601318 h 288289"/>
              <a:gd name="T98" fmla="*/ 426 w 100964"/>
              <a:gd name="T99" fmla="*/ 4955196 h 288289"/>
              <a:gd name="T100" fmla="*/ 426 w 100964"/>
              <a:gd name="T101" fmla="*/ 4901042 h 288289"/>
              <a:gd name="T102" fmla="*/ 426 w 100964"/>
              <a:gd name="T103" fmla="*/ 4955196 h 2882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0964" h="288289">
                <a:moveTo>
                  <a:pt x="54864" y="280177"/>
                </a:moveTo>
                <a:lnTo>
                  <a:pt x="54864" y="278892"/>
                </a:lnTo>
                <a:lnTo>
                  <a:pt x="45720" y="278892"/>
                </a:lnTo>
                <a:lnTo>
                  <a:pt x="45616" y="259899"/>
                </a:lnTo>
                <a:lnTo>
                  <a:pt x="10668" y="199644"/>
                </a:lnTo>
                <a:lnTo>
                  <a:pt x="9144" y="198120"/>
                </a:lnTo>
                <a:lnTo>
                  <a:pt x="3048" y="198120"/>
                </a:lnTo>
                <a:lnTo>
                  <a:pt x="1524" y="199644"/>
                </a:lnTo>
                <a:lnTo>
                  <a:pt x="0" y="202692"/>
                </a:lnTo>
                <a:lnTo>
                  <a:pt x="1524" y="205740"/>
                </a:lnTo>
                <a:lnTo>
                  <a:pt x="50292" y="288036"/>
                </a:lnTo>
                <a:lnTo>
                  <a:pt x="54864" y="280177"/>
                </a:lnTo>
                <a:close/>
              </a:path>
              <a:path w="100964" h="288289">
                <a:moveTo>
                  <a:pt x="54773" y="262397"/>
                </a:moveTo>
                <a:lnTo>
                  <a:pt x="53340" y="0"/>
                </a:lnTo>
                <a:lnTo>
                  <a:pt x="44196" y="0"/>
                </a:lnTo>
                <a:lnTo>
                  <a:pt x="45616" y="259899"/>
                </a:lnTo>
                <a:lnTo>
                  <a:pt x="50987" y="269159"/>
                </a:lnTo>
                <a:lnTo>
                  <a:pt x="54773" y="262397"/>
                </a:lnTo>
                <a:close/>
              </a:path>
              <a:path w="100964" h="288289">
                <a:moveTo>
                  <a:pt x="50987" y="269159"/>
                </a:moveTo>
                <a:lnTo>
                  <a:pt x="45616" y="259899"/>
                </a:lnTo>
                <a:lnTo>
                  <a:pt x="45720" y="278892"/>
                </a:lnTo>
                <a:lnTo>
                  <a:pt x="47244" y="278892"/>
                </a:lnTo>
                <a:lnTo>
                  <a:pt x="47244" y="275844"/>
                </a:lnTo>
                <a:lnTo>
                  <a:pt x="50987" y="269159"/>
                </a:lnTo>
                <a:close/>
              </a:path>
              <a:path w="100964" h="288289">
                <a:moveTo>
                  <a:pt x="54847" y="275844"/>
                </a:moveTo>
                <a:lnTo>
                  <a:pt x="54773" y="275688"/>
                </a:lnTo>
                <a:lnTo>
                  <a:pt x="50987" y="269159"/>
                </a:lnTo>
                <a:lnTo>
                  <a:pt x="47244" y="275844"/>
                </a:lnTo>
                <a:lnTo>
                  <a:pt x="54847" y="275844"/>
                </a:lnTo>
                <a:close/>
              </a:path>
              <a:path w="100964" h="288289">
                <a:moveTo>
                  <a:pt x="54864" y="278892"/>
                </a:moveTo>
                <a:lnTo>
                  <a:pt x="54847" y="275844"/>
                </a:lnTo>
                <a:lnTo>
                  <a:pt x="47244" y="275844"/>
                </a:lnTo>
                <a:lnTo>
                  <a:pt x="47244" y="278892"/>
                </a:lnTo>
                <a:lnTo>
                  <a:pt x="54864" y="278892"/>
                </a:lnTo>
                <a:close/>
              </a:path>
              <a:path w="100964" h="288289">
                <a:moveTo>
                  <a:pt x="54847" y="275815"/>
                </a:moveTo>
                <a:lnTo>
                  <a:pt x="54773" y="262397"/>
                </a:lnTo>
                <a:lnTo>
                  <a:pt x="50987" y="269159"/>
                </a:lnTo>
                <a:lnTo>
                  <a:pt x="54847" y="275815"/>
                </a:lnTo>
                <a:close/>
              </a:path>
              <a:path w="100964" h="288289">
                <a:moveTo>
                  <a:pt x="100584" y="202692"/>
                </a:moveTo>
                <a:lnTo>
                  <a:pt x="99060" y="199644"/>
                </a:lnTo>
                <a:lnTo>
                  <a:pt x="97536" y="198120"/>
                </a:lnTo>
                <a:lnTo>
                  <a:pt x="94488" y="196596"/>
                </a:lnTo>
                <a:lnTo>
                  <a:pt x="91440" y="198120"/>
                </a:lnTo>
                <a:lnTo>
                  <a:pt x="89916" y="199644"/>
                </a:lnTo>
                <a:lnTo>
                  <a:pt x="54773" y="262397"/>
                </a:lnTo>
                <a:lnTo>
                  <a:pt x="54847" y="275815"/>
                </a:lnTo>
                <a:lnTo>
                  <a:pt x="54864" y="280177"/>
                </a:lnTo>
                <a:lnTo>
                  <a:pt x="99060" y="204216"/>
                </a:lnTo>
                <a:lnTo>
                  <a:pt x="100584" y="202692"/>
                </a:lnTo>
                <a:close/>
              </a:path>
              <a:path w="100964" h="288289">
                <a:moveTo>
                  <a:pt x="54864" y="278892"/>
                </a:moveTo>
                <a:lnTo>
                  <a:pt x="54864" y="275844"/>
                </a:lnTo>
                <a:lnTo>
                  <a:pt x="54864" y="2788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31" name="object 21">
            <a:extLst>
              <a:ext uri="{FF2B5EF4-FFF2-40B4-BE49-F238E27FC236}">
                <a16:creationId xmlns:a16="http://schemas.microsoft.com/office/drawing/2014/main" id="{6CB8E148-30E1-40ED-9BC5-A335D3E8FF8B}"/>
              </a:ext>
            </a:extLst>
          </p:cNvPr>
          <p:cNvSpPr txBox="1">
            <a:spLocks noChangeArrowheads="1"/>
          </p:cNvSpPr>
          <p:nvPr/>
        </p:nvSpPr>
        <p:spPr bwMode="auto">
          <a:xfrm>
            <a:off x="3061340" y="4797152"/>
            <a:ext cx="1248536" cy="632224"/>
          </a:xfrm>
          <a:prstGeom prst="rect">
            <a:avLst/>
          </a:prstGeom>
          <a:solidFill>
            <a:srgbClr val="F79646">
              <a:lumMod val="75000"/>
            </a:srgbClr>
          </a:solidFill>
          <a:ln>
            <a:noFill/>
          </a:ln>
        </p:spPr>
        <p:txBody>
          <a:bodyPr wrap="square" lIns="0" tIns="39370" rIns="0" bIns="0">
            <a:spAutoFit/>
          </a:bodyPr>
          <a:lstStyle>
            <a:lvl1pPr marL="136525" indent="-1588">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588" marR="0" lvl="0" indent="-1588" algn="ctr" defTabSz="914400" rtl="0" eaLnBrk="1" fontAlgn="auto" latinLnBrk="0" hangingPunct="1">
              <a:lnSpc>
                <a:spcPct val="100000"/>
              </a:lnSpc>
              <a:spcBef>
                <a:spcPts val="313"/>
              </a:spcBef>
              <a:spcAft>
                <a:spcPts val="0"/>
              </a:spcAft>
              <a:buClrTx/>
              <a:buSzTx/>
              <a:buFontTx/>
              <a:buNone/>
              <a:tabLst/>
              <a:defRPr/>
            </a:pPr>
            <a:r>
              <a:rPr kumimoji="0" lang="fr-FR" altLang="fr-FR" sz="1200" b="0" i="0" u="none" strike="noStrike" kern="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Société opérationnelle</a:t>
            </a:r>
          </a:p>
          <a:p>
            <a:pPr marL="1588" marR="0" lvl="0" indent="-1588" algn="ctr" defTabSz="914400" rtl="0" eaLnBrk="1" fontAlgn="auto" latinLnBrk="0" hangingPunct="1">
              <a:lnSpc>
                <a:spcPct val="100000"/>
              </a:lnSpc>
              <a:spcBef>
                <a:spcPts val="313"/>
              </a:spcBef>
              <a:spcAft>
                <a:spcPts val="0"/>
              </a:spcAft>
              <a:buClrTx/>
              <a:buSzTx/>
              <a:buFontTx/>
              <a:buNone/>
              <a:tabLst/>
              <a:defRPr/>
            </a:pPr>
            <a:r>
              <a:rPr kumimoji="0" lang="fr-FR" altLang="fr-FR" sz="1200" b="0" i="0" u="none" strike="noStrike" kern="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(ou animatrice)</a:t>
            </a:r>
          </a:p>
        </p:txBody>
      </p:sp>
      <p:sp>
        <p:nvSpPr>
          <p:cNvPr id="32" name="object 27">
            <a:extLst>
              <a:ext uri="{FF2B5EF4-FFF2-40B4-BE49-F238E27FC236}">
                <a16:creationId xmlns:a16="http://schemas.microsoft.com/office/drawing/2014/main" id="{97EAEBBA-F2E5-47FC-B8D2-D96272F21D9C}"/>
              </a:ext>
            </a:extLst>
          </p:cNvPr>
          <p:cNvSpPr txBox="1">
            <a:spLocks noChangeArrowheads="1"/>
          </p:cNvSpPr>
          <p:nvPr/>
        </p:nvSpPr>
        <p:spPr bwMode="auto">
          <a:xfrm>
            <a:off x="3027670" y="2959354"/>
            <a:ext cx="1317137" cy="585788"/>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46990" rIns="0" bIns="0">
            <a:spAutoFit/>
          </a:bodyPr>
          <a:lstStyle>
            <a:lvl1pPr marL="538163" indent="-3302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538163" marR="0" lvl="0" indent="-330200" algn="l" defTabSz="914400" rtl="0" eaLnBrk="1" fontAlgn="base" latinLnBrk="0" hangingPunct="1">
              <a:lnSpc>
                <a:spcPct val="100000"/>
              </a:lnSpc>
              <a:spcBef>
                <a:spcPts val="375"/>
              </a:spcBef>
              <a:spcAft>
                <a:spcPct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Times" panose="02020603050405020304" pitchFamily="18" charset="0"/>
                <a:ea typeface="+mn-ea"/>
                <a:cs typeface="Arial" panose="020B0604020202020204" pitchFamily="34" charset="0"/>
              </a:rPr>
              <a:t>Société holding  pure</a:t>
            </a:r>
          </a:p>
          <a:p>
            <a:pPr marL="538163" marR="0" lvl="0" indent="-330200" algn="l" defTabSz="914400" rtl="0" eaLnBrk="1" fontAlgn="base" latinLnBrk="0" hangingPunct="1">
              <a:lnSpc>
                <a:spcPct val="100000"/>
              </a:lnSpc>
              <a:spcBef>
                <a:spcPct val="0"/>
              </a:spcBef>
              <a:spcAft>
                <a:spcPct val="0"/>
              </a:spcAft>
              <a:buClrTx/>
              <a:buSzTx/>
              <a:buFontTx/>
              <a:buNone/>
              <a:tabLst/>
              <a:defRPr/>
            </a:pPr>
            <a:endParaRPr kumimoji="0" lang="fr-FR" altLang="fr-FR" sz="1100" b="0" i="0" u="none" strike="noStrike" kern="1200" cap="none" spc="0" normalizeH="0" baseline="0" noProof="0" dirty="0">
              <a:ln>
                <a:noFill/>
              </a:ln>
              <a:solidFill>
                <a:prstClr val="black"/>
              </a:solidFill>
              <a:effectLst/>
              <a:uLnTx/>
              <a:uFillTx/>
              <a:latin typeface="Times" panose="02020603050405020304" pitchFamily="18" charset="0"/>
              <a:ea typeface="+mn-ea"/>
              <a:cs typeface="Arial" panose="020B0604020202020204" pitchFamily="34" charset="0"/>
            </a:endParaRPr>
          </a:p>
        </p:txBody>
      </p:sp>
      <p:sp>
        <p:nvSpPr>
          <p:cNvPr id="33" name="object 30">
            <a:extLst>
              <a:ext uri="{FF2B5EF4-FFF2-40B4-BE49-F238E27FC236}">
                <a16:creationId xmlns:a16="http://schemas.microsoft.com/office/drawing/2014/main" id="{B753B0BB-ABF3-407B-90DB-D3A10094E85F}"/>
              </a:ext>
            </a:extLst>
          </p:cNvPr>
          <p:cNvSpPr>
            <a:spLocks/>
          </p:cNvSpPr>
          <p:nvPr/>
        </p:nvSpPr>
        <p:spPr bwMode="auto">
          <a:xfrm>
            <a:off x="3648158" y="3530854"/>
            <a:ext cx="70125" cy="349250"/>
          </a:xfrm>
          <a:custGeom>
            <a:avLst/>
            <a:gdLst>
              <a:gd name="T0" fmla="*/ 426 w 100964"/>
              <a:gd name="T1" fmla="*/ 4978038 h 288289"/>
              <a:gd name="T2" fmla="*/ 426 w 100964"/>
              <a:gd name="T3" fmla="*/ 4955196 h 288289"/>
              <a:gd name="T4" fmla="*/ 354 w 100964"/>
              <a:gd name="T5" fmla="*/ 4955196 h 288289"/>
              <a:gd name="T6" fmla="*/ 354 w 100964"/>
              <a:gd name="T7" fmla="*/ 4617751 h 288289"/>
              <a:gd name="T8" fmla="*/ 82 w 100964"/>
              <a:gd name="T9" fmla="*/ 3547154 h 288289"/>
              <a:gd name="T10" fmla="*/ 71 w 100964"/>
              <a:gd name="T11" fmla="*/ 3520082 h 288289"/>
              <a:gd name="T12" fmla="*/ 24 w 100964"/>
              <a:gd name="T13" fmla="*/ 3520082 h 288289"/>
              <a:gd name="T14" fmla="*/ 12 w 100964"/>
              <a:gd name="T15" fmla="*/ 3547154 h 288289"/>
              <a:gd name="T16" fmla="*/ 0 w 100964"/>
              <a:gd name="T17" fmla="*/ 3601318 h 288289"/>
              <a:gd name="T18" fmla="*/ 12 w 100964"/>
              <a:gd name="T19" fmla="*/ 3655474 h 288289"/>
              <a:gd name="T20" fmla="*/ 391 w 100964"/>
              <a:gd name="T21" fmla="*/ 5117672 h 288289"/>
              <a:gd name="T22" fmla="*/ 426 w 100964"/>
              <a:gd name="T23" fmla="*/ 4978038 h 288289"/>
              <a:gd name="T24" fmla="*/ 425 w 100964"/>
              <a:gd name="T25" fmla="*/ 4662125 h 288289"/>
              <a:gd name="T26" fmla="*/ 414 w 100964"/>
              <a:gd name="T27" fmla="*/ 0 h 288289"/>
              <a:gd name="T28" fmla="*/ 343 w 100964"/>
              <a:gd name="T29" fmla="*/ 0 h 288289"/>
              <a:gd name="T30" fmla="*/ 354 w 100964"/>
              <a:gd name="T31" fmla="*/ 4617751 h 288289"/>
              <a:gd name="T32" fmla="*/ 395 w 100964"/>
              <a:gd name="T33" fmla="*/ 4782264 h 288289"/>
              <a:gd name="T34" fmla="*/ 425 w 100964"/>
              <a:gd name="T35" fmla="*/ 4662125 h 288289"/>
              <a:gd name="T36" fmla="*/ 395 w 100964"/>
              <a:gd name="T37" fmla="*/ 4782264 h 288289"/>
              <a:gd name="T38" fmla="*/ 354 w 100964"/>
              <a:gd name="T39" fmla="*/ 4617751 h 288289"/>
              <a:gd name="T40" fmla="*/ 354 w 100964"/>
              <a:gd name="T41" fmla="*/ 4955196 h 288289"/>
              <a:gd name="T42" fmla="*/ 366 w 100964"/>
              <a:gd name="T43" fmla="*/ 4955196 h 288289"/>
              <a:gd name="T44" fmla="*/ 366 w 100964"/>
              <a:gd name="T45" fmla="*/ 4901042 h 288289"/>
              <a:gd name="T46" fmla="*/ 395 w 100964"/>
              <a:gd name="T47" fmla="*/ 4782264 h 288289"/>
              <a:gd name="T48" fmla="*/ 425 w 100964"/>
              <a:gd name="T49" fmla="*/ 4901042 h 288289"/>
              <a:gd name="T50" fmla="*/ 425 w 100964"/>
              <a:gd name="T51" fmla="*/ 4898277 h 288289"/>
              <a:gd name="T52" fmla="*/ 395 w 100964"/>
              <a:gd name="T53" fmla="*/ 4782264 h 288289"/>
              <a:gd name="T54" fmla="*/ 366 w 100964"/>
              <a:gd name="T55" fmla="*/ 4901042 h 288289"/>
              <a:gd name="T56" fmla="*/ 425 w 100964"/>
              <a:gd name="T57" fmla="*/ 4901042 h 288289"/>
              <a:gd name="T58" fmla="*/ 426 w 100964"/>
              <a:gd name="T59" fmla="*/ 4955196 h 288289"/>
              <a:gd name="T60" fmla="*/ 425 w 100964"/>
              <a:gd name="T61" fmla="*/ 4901042 h 288289"/>
              <a:gd name="T62" fmla="*/ 366 w 100964"/>
              <a:gd name="T63" fmla="*/ 4901042 h 288289"/>
              <a:gd name="T64" fmla="*/ 366 w 100964"/>
              <a:gd name="T65" fmla="*/ 4955196 h 288289"/>
              <a:gd name="T66" fmla="*/ 426 w 100964"/>
              <a:gd name="T67" fmla="*/ 4955196 h 288289"/>
              <a:gd name="T68" fmla="*/ 425 w 100964"/>
              <a:gd name="T69" fmla="*/ 4900528 h 288289"/>
              <a:gd name="T70" fmla="*/ 425 w 100964"/>
              <a:gd name="T71" fmla="*/ 4662125 h 288289"/>
              <a:gd name="T72" fmla="*/ 395 w 100964"/>
              <a:gd name="T73" fmla="*/ 4782264 h 288289"/>
              <a:gd name="T74" fmla="*/ 425 w 100964"/>
              <a:gd name="T75" fmla="*/ 4900528 h 288289"/>
              <a:gd name="T76" fmla="*/ 780 w 100964"/>
              <a:gd name="T77" fmla="*/ 3601318 h 288289"/>
              <a:gd name="T78" fmla="*/ 768 w 100964"/>
              <a:gd name="T79" fmla="*/ 3547154 h 288289"/>
              <a:gd name="T80" fmla="*/ 757 w 100964"/>
              <a:gd name="T81" fmla="*/ 3520082 h 288289"/>
              <a:gd name="T82" fmla="*/ 733 w 100964"/>
              <a:gd name="T83" fmla="*/ 3493017 h 288289"/>
              <a:gd name="T84" fmla="*/ 709 w 100964"/>
              <a:gd name="T85" fmla="*/ 3520082 h 288289"/>
              <a:gd name="T86" fmla="*/ 697 w 100964"/>
              <a:gd name="T87" fmla="*/ 3547154 h 288289"/>
              <a:gd name="T88" fmla="*/ 425 w 100964"/>
              <a:gd name="T89" fmla="*/ 4662125 h 288289"/>
              <a:gd name="T90" fmla="*/ 425 w 100964"/>
              <a:gd name="T91" fmla="*/ 4900528 h 288289"/>
              <a:gd name="T92" fmla="*/ 426 w 100964"/>
              <a:gd name="T93" fmla="*/ 4978038 h 288289"/>
              <a:gd name="T94" fmla="*/ 768 w 100964"/>
              <a:gd name="T95" fmla="*/ 3628399 h 288289"/>
              <a:gd name="T96" fmla="*/ 780 w 100964"/>
              <a:gd name="T97" fmla="*/ 3601318 h 288289"/>
              <a:gd name="T98" fmla="*/ 426 w 100964"/>
              <a:gd name="T99" fmla="*/ 4955196 h 288289"/>
              <a:gd name="T100" fmla="*/ 426 w 100964"/>
              <a:gd name="T101" fmla="*/ 4901042 h 288289"/>
              <a:gd name="T102" fmla="*/ 426 w 100964"/>
              <a:gd name="T103" fmla="*/ 4955196 h 2882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0964" h="288289">
                <a:moveTo>
                  <a:pt x="54864" y="280177"/>
                </a:moveTo>
                <a:lnTo>
                  <a:pt x="54864" y="278892"/>
                </a:lnTo>
                <a:lnTo>
                  <a:pt x="45720" y="278892"/>
                </a:lnTo>
                <a:lnTo>
                  <a:pt x="45616" y="259899"/>
                </a:lnTo>
                <a:lnTo>
                  <a:pt x="10668" y="199644"/>
                </a:lnTo>
                <a:lnTo>
                  <a:pt x="9144" y="198120"/>
                </a:lnTo>
                <a:lnTo>
                  <a:pt x="3048" y="198120"/>
                </a:lnTo>
                <a:lnTo>
                  <a:pt x="1524" y="199644"/>
                </a:lnTo>
                <a:lnTo>
                  <a:pt x="0" y="202692"/>
                </a:lnTo>
                <a:lnTo>
                  <a:pt x="1524" y="205740"/>
                </a:lnTo>
                <a:lnTo>
                  <a:pt x="50292" y="288036"/>
                </a:lnTo>
                <a:lnTo>
                  <a:pt x="54864" y="280177"/>
                </a:lnTo>
                <a:close/>
              </a:path>
              <a:path w="100964" h="288289">
                <a:moveTo>
                  <a:pt x="54773" y="262397"/>
                </a:moveTo>
                <a:lnTo>
                  <a:pt x="53340" y="0"/>
                </a:lnTo>
                <a:lnTo>
                  <a:pt x="44196" y="0"/>
                </a:lnTo>
                <a:lnTo>
                  <a:pt x="45616" y="259899"/>
                </a:lnTo>
                <a:lnTo>
                  <a:pt x="50987" y="269159"/>
                </a:lnTo>
                <a:lnTo>
                  <a:pt x="54773" y="262397"/>
                </a:lnTo>
                <a:close/>
              </a:path>
              <a:path w="100964" h="288289">
                <a:moveTo>
                  <a:pt x="50987" y="269159"/>
                </a:moveTo>
                <a:lnTo>
                  <a:pt x="45616" y="259899"/>
                </a:lnTo>
                <a:lnTo>
                  <a:pt x="45720" y="278892"/>
                </a:lnTo>
                <a:lnTo>
                  <a:pt x="47244" y="278892"/>
                </a:lnTo>
                <a:lnTo>
                  <a:pt x="47244" y="275844"/>
                </a:lnTo>
                <a:lnTo>
                  <a:pt x="50987" y="269159"/>
                </a:lnTo>
                <a:close/>
              </a:path>
              <a:path w="100964" h="288289">
                <a:moveTo>
                  <a:pt x="54847" y="275844"/>
                </a:moveTo>
                <a:lnTo>
                  <a:pt x="54773" y="275688"/>
                </a:lnTo>
                <a:lnTo>
                  <a:pt x="50987" y="269159"/>
                </a:lnTo>
                <a:lnTo>
                  <a:pt x="47244" y="275844"/>
                </a:lnTo>
                <a:lnTo>
                  <a:pt x="54847" y="275844"/>
                </a:lnTo>
                <a:close/>
              </a:path>
              <a:path w="100964" h="288289">
                <a:moveTo>
                  <a:pt x="54864" y="278892"/>
                </a:moveTo>
                <a:lnTo>
                  <a:pt x="54847" y="275844"/>
                </a:lnTo>
                <a:lnTo>
                  <a:pt x="47244" y="275844"/>
                </a:lnTo>
                <a:lnTo>
                  <a:pt x="47244" y="278892"/>
                </a:lnTo>
                <a:lnTo>
                  <a:pt x="54864" y="278892"/>
                </a:lnTo>
                <a:close/>
              </a:path>
              <a:path w="100964" h="288289">
                <a:moveTo>
                  <a:pt x="54847" y="275815"/>
                </a:moveTo>
                <a:lnTo>
                  <a:pt x="54773" y="262397"/>
                </a:lnTo>
                <a:lnTo>
                  <a:pt x="50987" y="269159"/>
                </a:lnTo>
                <a:lnTo>
                  <a:pt x="54847" y="275815"/>
                </a:lnTo>
                <a:close/>
              </a:path>
              <a:path w="100964" h="288289">
                <a:moveTo>
                  <a:pt x="100584" y="202692"/>
                </a:moveTo>
                <a:lnTo>
                  <a:pt x="99060" y="199644"/>
                </a:lnTo>
                <a:lnTo>
                  <a:pt x="97536" y="198120"/>
                </a:lnTo>
                <a:lnTo>
                  <a:pt x="94488" y="196596"/>
                </a:lnTo>
                <a:lnTo>
                  <a:pt x="91440" y="198120"/>
                </a:lnTo>
                <a:lnTo>
                  <a:pt x="89916" y="199644"/>
                </a:lnTo>
                <a:lnTo>
                  <a:pt x="54773" y="262397"/>
                </a:lnTo>
                <a:lnTo>
                  <a:pt x="54847" y="275815"/>
                </a:lnTo>
                <a:lnTo>
                  <a:pt x="54864" y="280177"/>
                </a:lnTo>
                <a:lnTo>
                  <a:pt x="99060" y="204216"/>
                </a:lnTo>
                <a:lnTo>
                  <a:pt x="100584" y="202692"/>
                </a:lnTo>
                <a:close/>
              </a:path>
              <a:path w="100964" h="288289">
                <a:moveTo>
                  <a:pt x="54864" y="278892"/>
                </a:moveTo>
                <a:lnTo>
                  <a:pt x="54864" y="275844"/>
                </a:lnTo>
                <a:lnTo>
                  <a:pt x="54864" y="2788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34" name="object 30">
            <a:extLst>
              <a:ext uri="{FF2B5EF4-FFF2-40B4-BE49-F238E27FC236}">
                <a16:creationId xmlns:a16="http://schemas.microsoft.com/office/drawing/2014/main" id="{996D94A2-C7AD-4B1D-98E5-155EF740D05B}"/>
              </a:ext>
            </a:extLst>
          </p:cNvPr>
          <p:cNvSpPr>
            <a:spLocks/>
          </p:cNvSpPr>
          <p:nvPr/>
        </p:nvSpPr>
        <p:spPr bwMode="auto">
          <a:xfrm>
            <a:off x="3660453" y="4437112"/>
            <a:ext cx="70125" cy="349250"/>
          </a:xfrm>
          <a:custGeom>
            <a:avLst/>
            <a:gdLst>
              <a:gd name="T0" fmla="*/ 426 w 100964"/>
              <a:gd name="T1" fmla="*/ 4978038 h 288289"/>
              <a:gd name="T2" fmla="*/ 426 w 100964"/>
              <a:gd name="T3" fmla="*/ 4955196 h 288289"/>
              <a:gd name="T4" fmla="*/ 354 w 100964"/>
              <a:gd name="T5" fmla="*/ 4955196 h 288289"/>
              <a:gd name="T6" fmla="*/ 354 w 100964"/>
              <a:gd name="T7" fmla="*/ 4617751 h 288289"/>
              <a:gd name="T8" fmla="*/ 82 w 100964"/>
              <a:gd name="T9" fmla="*/ 3547154 h 288289"/>
              <a:gd name="T10" fmla="*/ 71 w 100964"/>
              <a:gd name="T11" fmla="*/ 3520082 h 288289"/>
              <a:gd name="T12" fmla="*/ 24 w 100964"/>
              <a:gd name="T13" fmla="*/ 3520082 h 288289"/>
              <a:gd name="T14" fmla="*/ 12 w 100964"/>
              <a:gd name="T15" fmla="*/ 3547154 h 288289"/>
              <a:gd name="T16" fmla="*/ 0 w 100964"/>
              <a:gd name="T17" fmla="*/ 3601318 h 288289"/>
              <a:gd name="T18" fmla="*/ 12 w 100964"/>
              <a:gd name="T19" fmla="*/ 3655474 h 288289"/>
              <a:gd name="T20" fmla="*/ 391 w 100964"/>
              <a:gd name="T21" fmla="*/ 5117672 h 288289"/>
              <a:gd name="T22" fmla="*/ 426 w 100964"/>
              <a:gd name="T23" fmla="*/ 4978038 h 288289"/>
              <a:gd name="T24" fmla="*/ 425 w 100964"/>
              <a:gd name="T25" fmla="*/ 4662125 h 288289"/>
              <a:gd name="T26" fmla="*/ 414 w 100964"/>
              <a:gd name="T27" fmla="*/ 0 h 288289"/>
              <a:gd name="T28" fmla="*/ 343 w 100964"/>
              <a:gd name="T29" fmla="*/ 0 h 288289"/>
              <a:gd name="T30" fmla="*/ 354 w 100964"/>
              <a:gd name="T31" fmla="*/ 4617751 h 288289"/>
              <a:gd name="T32" fmla="*/ 395 w 100964"/>
              <a:gd name="T33" fmla="*/ 4782264 h 288289"/>
              <a:gd name="T34" fmla="*/ 425 w 100964"/>
              <a:gd name="T35" fmla="*/ 4662125 h 288289"/>
              <a:gd name="T36" fmla="*/ 395 w 100964"/>
              <a:gd name="T37" fmla="*/ 4782264 h 288289"/>
              <a:gd name="T38" fmla="*/ 354 w 100964"/>
              <a:gd name="T39" fmla="*/ 4617751 h 288289"/>
              <a:gd name="T40" fmla="*/ 354 w 100964"/>
              <a:gd name="T41" fmla="*/ 4955196 h 288289"/>
              <a:gd name="T42" fmla="*/ 366 w 100964"/>
              <a:gd name="T43" fmla="*/ 4955196 h 288289"/>
              <a:gd name="T44" fmla="*/ 366 w 100964"/>
              <a:gd name="T45" fmla="*/ 4901042 h 288289"/>
              <a:gd name="T46" fmla="*/ 395 w 100964"/>
              <a:gd name="T47" fmla="*/ 4782264 h 288289"/>
              <a:gd name="T48" fmla="*/ 425 w 100964"/>
              <a:gd name="T49" fmla="*/ 4901042 h 288289"/>
              <a:gd name="T50" fmla="*/ 425 w 100964"/>
              <a:gd name="T51" fmla="*/ 4898277 h 288289"/>
              <a:gd name="T52" fmla="*/ 395 w 100964"/>
              <a:gd name="T53" fmla="*/ 4782264 h 288289"/>
              <a:gd name="T54" fmla="*/ 366 w 100964"/>
              <a:gd name="T55" fmla="*/ 4901042 h 288289"/>
              <a:gd name="T56" fmla="*/ 425 w 100964"/>
              <a:gd name="T57" fmla="*/ 4901042 h 288289"/>
              <a:gd name="T58" fmla="*/ 426 w 100964"/>
              <a:gd name="T59" fmla="*/ 4955196 h 288289"/>
              <a:gd name="T60" fmla="*/ 425 w 100964"/>
              <a:gd name="T61" fmla="*/ 4901042 h 288289"/>
              <a:gd name="T62" fmla="*/ 366 w 100964"/>
              <a:gd name="T63" fmla="*/ 4901042 h 288289"/>
              <a:gd name="T64" fmla="*/ 366 w 100964"/>
              <a:gd name="T65" fmla="*/ 4955196 h 288289"/>
              <a:gd name="T66" fmla="*/ 426 w 100964"/>
              <a:gd name="T67" fmla="*/ 4955196 h 288289"/>
              <a:gd name="T68" fmla="*/ 425 w 100964"/>
              <a:gd name="T69" fmla="*/ 4900528 h 288289"/>
              <a:gd name="T70" fmla="*/ 425 w 100964"/>
              <a:gd name="T71" fmla="*/ 4662125 h 288289"/>
              <a:gd name="T72" fmla="*/ 395 w 100964"/>
              <a:gd name="T73" fmla="*/ 4782264 h 288289"/>
              <a:gd name="T74" fmla="*/ 425 w 100964"/>
              <a:gd name="T75" fmla="*/ 4900528 h 288289"/>
              <a:gd name="T76" fmla="*/ 780 w 100964"/>
              <a:gd name="T77" fmla="*/ 3601318 h 288289"/>
              <a:gd name="T78" fmla="*/ 768 w 100964"/>
              <a:gd name="T79" fmla="*/ 3547154 h 288289"/>
              <a:gd name="T80" fmla="*/ 757 w 100964"/>
              <a:gd name="T81" fmla="*/ 3520082 h 288289"/>
              <a:gd name="T82" fmla="*/ 733 w 100964"/>
              <a:gd name="T83" fmla="*/ 3493017 h 288289"/>
              <a:gd name="T84" fmla="*/ 709 w 100964"/>
              <a:gd name="T85" fmla="*/ 3520082 h 288289"/>
              <a:gd name="T86" fmla="*/ 697 w 100964"/>
              <a:gd name="T87" fmla="*/ 3547154 h 288289"/>
              <a:gd name="T88" fmla="*/ 425 w 100964"/>
              <a:gd name="T89" fmla="*/ 4662125 h 288289"/>
              <a:gd name="T90" fmla="*/ 425 w 100964"/>
              <a:gd name="T91" fmla="*/ 4900528 h 288289"/>
              <a:gd name="T92" fmla="*/ 426 w 100964"/>
              <a:gd name="T93" fmla="*/ 4978038 h 288289"/>
              <a:gd name="T94" fmla="*/ 768 w 100964"/>
              <a:gd name="T95" fmla="*/ 3628399 h 288289"/>
              <a:gd name="T96" fmla="*/ 780 w 100964"/>
              <a:gd name="T97" fmla="*/ 3601318 h 288289"/>
              <a:gd name="T98" fmla="*/ 426 w 100964"/>
              <a:gd name="T99" fmla="*/ 4955196 h 288289"/>
              <a:gd name="T100" fmla="*/ 426 w 100964"/>
              <a:gd name="T101" fmla="*/ 4901042 h 288289"/>
              <a:gd name="T102" fmla="*/ 426 w 100964"/>
              <a:gd name="T103" fmla="*/ 4955196 h 2882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0964" h="288289">
                <a:moveTo>
                  <a:pt x="54864" y="280177"/>
                </a:moveTo>
                <a:lnTo>
                  <a:pt x="54864" y="278892"/>
                </a:lnTo>
                <a:lnTo>
                  <a:pt x="45720" y="278892"/>
                </a:lnTo>
                <a:lnTo>
                  <a:pt x="45616" y="259899"/>
                </a:lnTo>
                <a:lnTo>
                  <a:pt x="10668" y="199644"/>
                </a:lnTo>
                <a:lnTo>
                  <a:pt x="9144" y="198120"/>
                </a:lnTo>
                <a:lnTo>
                  <a:pt x="3048" y="198120"/>
                </a:lnTo>
                <a:lnTo>
                  <a:pt x="1524" y="199644"/>
                </a:lnTo>
                <a:lnTo>
                  <a:pt x="0" y="202692"/>
                </a:lnTo>
                <a:lnTo>
                  <a:pt x="1524" y="205740"/>
                </a:lnTo>
                <a:lnTo>
                  <a:pt x="50292" y="288036"/>
                </a:lnTo>
                <a:lnTo>
                  <a:pt x="54864" y="280177"/>
                </a:lnTo>
                <a:close/>
              </a:path>
              <a:path w="100964" h="288289">
                <a:moveTo>
                  <a:pt x="54773" y="262397"/>
                </a:moveTo>
                <a:lnTo>
                  <a:pt x="53340" y="0"/>
                </a:lnTo>
                <a:lnTo>
                  <a:pt x="44196" y="0"/>
                </a:lnTo>
                <a:lnTo>
                  <a:pt x="45616" y="259899"/>
                </a:lnTo>
                <a:lnTo>
                  <a:pt x="50987" y="269159"/>
                </a:lnTo>
                <a:lnTo>
                  <a:pt x="54773" y="262397"/>
                </a:lnTo>
                <a:close/>
              </a:path>
              <a:path w="100964" h="288289">
                <a:moveTo>
                  <a:pt x="50987" y="269159"/>
                </a:moveTo>
                <a:lnTo>
                  <a:pt x="45616" y="259899"/>
                </a:lnTo>
                <a:lnTo>
                  <a:pt x="45720" y="278892"/>
                </a:lnTo>
                <a:lnTo>
                  <a:pt x="47244" y="278892"/>
                </a:lnTo>
                <a:lnTo>
                  <a:pt x="47244" y="275844"/>
                </a:lnTo>
                <a:lnTo>
                  <a:pt x="50987" y="269159"/>
                </a:lnTo>
                <a:close/>
              </a:path>
              <a:path w="100964" h="288289">
                <a:moveTo>
                  <a:pt x="54847" y="275844"/>
                </a:moveTo>
                <a:lnTo>
                  <a:pt x="54773" y="275688"/>
                </a:lnTo>
                <a:lnTo>
                  <a:pt x="50987" y="269159"/>
                </a:lnTo>
                <a:lnTo>
                  <a:pt x="47244" y="275844"/>
                </a:lnTo>
                <a:lnTo>
                  <a:pt x="54847" y="275844"/>
                </a:lnTo>
                <a:close/>
              </a:path>
              <a:path w="100964" h="288289">
                <a:moveTo>
                  <a:pt x="54864" y="278892"/>
                </a:moveTo>
                <a:lnTo>
                  <a:pt x="54847" y="275844"/>
                </a:lnTo>
                <a:lnTo>
                  <a:pt x="47244" y="275844"/>
                </a:lnTo>
                <a:lnTo>
                  <a:pt x="47244" y="278892"/>
                </a:lnTo>
                <a:lnTo>
                  <a:pt x="54864" y="278892"/>
                </a:lnTo>
                <a:close/>
              </a:path>
              <a:path w="100964" h="288289">
                <a:moveTo>
                  <a:pt x="54847" y="275815"/>
                </a:moveTo>
                <a:lnTo>
                  <a:pt x="54773" y="262397"/>
                </a:lnTo>
                <a:lnTo>
                  <a:pt x="50987" y="269159"/>
                </a:lnTo>
                <a:lnTo>
                  <a:pt x="54847" y="275815"/>
                </a:lnTo>
                <a:close/>
              </a:path>
              <a:path w="100964" h="288289">
                <a:moveTo>
                  <a:pt x="100584" y="202692"/>
                </a:moveTo>
                <a:lnTo>
                  <a:pt x="99060" y="199644"/>
                </a:lnTo>
                <a:lnTo>
                  <a:pt x="97536" y="198120"/>
                </a:lnTo>
                <a:lnTo>
                  <a:pt x="94488" y="196596"/>
                </a:lnTo>
                <a:lnTo>
                  <a:pt x="91440" y="198120"/>
                </a:lnTo>
                <a:lnTo>
                  <a:pt x="89916" y="199644"/>
                </a:lnTo>
                <a:lnTo>
                  <a:pt x="54773" y="262397"/>
                </a:lnTo>
                <a:lnTo>
                  <a:pt x="54847" y="275815"/>
                </a:lnTo>
                <a:lnTo>
                  <a:pt x="54864" y="280177"/>
                </a:lnTo>
                <a:lnTo>
                  <a:pt x="99060" y="204216"/>
                </a:lnTo>
                <a:lnTo>
                  <a:pt x="100584" y="202692"/>
                </a:lnTo>
                <a:close/>
              </a:path>
              <a:path w="100964" h="288289">
                <a:moveTo>
                  <a:pt x="54864" y="278892"/>
                </a:moveTo>
                <a:lnTo>
                  <a:pt x="54864" y="275844"/>
                </a:lnTo>
                <a:lnTo>
                  <a:pt x="54864" y="2788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35" name="object 27">
            <a:extLst>
              <a:ext uri="{FF2B5EF4-FFF2-40B4-BE49-F238E27FC236}">
                <a16:creationId xmlns:a16="http://schemas.microsoft.com/office/drawing/2014/main" id="{BCEB9FC0-E00B-4BE3-A2FF-66B481145FDC}"/>
              </a:ext>
            </a:extLst>
          </p:cNvPr>
          <p:cNvSpPr txBox="1">
            <a:spLocks noChangeArrowheads="1"/>
          </p:cNvSpPr>
          <p:nvPr/>
        </p:nvSpPr>
        <p:spPr bwMode="auto">
          <a:xfrm>
            <a:off x="3059714" y="3870579"/>
            <a:ext cx="1317137" cy="585788"/>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46990" rIns="0" bIns="0">
            <a:spAutoFit/>
          </a:bodyPr>
          <a:lstStyle>
            <a:lvl1pPr marL="538163" indent="-3302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538163" marR="0" lvl="0" indent="-330200" algn="l" defTabSz="914400" rtl="0" eaLnBrk="1" fontAlgn="base" latinLnBrk="0" hangingPunct="1">
              <a:lnSpc>
                <a:spcPct val="100000"/>
              </a:lnSpc>
              <a:spcBef>
                <a:spcPts val="375"/>
              </a:spcBef>
              <a:spcAft>
                <a:spcPct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Times" panose="02020603050405020304" pitchFamily="18" charset="0"/>
                <a:ea typeface="+mn-ea"/>
                <a:cs typeface="Arial" panose="020B0604020202020204" pitchFamily="34" charset="0"/>
              </a:rPr>
              <a:t>Société holding  pure</a:t>
            </a:r>
          </a:p>
          <a:p>
            <a:pPr marL="538163" marR="0" lvl="0" indent="-330200" algn="l" defTabSz="914400" rtl="0" eaLnBrk="1" fontAlgn="base" latinLnBrk="0" hangingPunct="1">
              <a:lnSpc>
                <a:spcPct val="100000"/>
              </a:lnSpc>
              <a:spcBef>
                <a:spcPct val="0"/>
              </a:spcBef>
              <a:spcAft>
                <a:spcPct val="0"/>
              </a:spcAft>
              <a:buClrTx/>
              <a:buSzTx/>
              <a:buFontTx/>
              <a:buNone/>
              <a:tabLst/>
              <a:defRPr/>
            </a:pPr>
            <a:endParaRPr kumimoji="0" lang="fr-FR" altLang="fr-FR" sz="1100" b="0" i="0" u="none" strike="noStrike" kern="1200" cap="none" spc="0" normalizeH="0" baseline="0" noProof="0" dirty="0">
              <a:ln>
                <a:noFill/>
              </a:ln>
              <a:solidFill>
                <a:prstClr val="black"/>
              </a:solidFill>
              <a:effectLst/>
              <a:uLnTx/>
              <a:uFillTx/>
              <a:latin typeface="Times" panose="02020603050405020304" pitchFamily="18" charset="0"/>
              <a:ea typeface="+mn-ea"/>
              <a:cs typeface="Arial" panose="020B0604020202020204" pitchFamily="34" charset="0"/>
            </a:endParaRPr>
          </a:p>
        </p:txBody>
      </p:sp>
      <p:sp>
        <p:nvSpPr>
          <p:cNvPr id="36" name="Ellipse 35">
            <a:extLst>
              <a:ext uri="{FF2B5EF4-FFF2-40B4-BE49-F238E27FC236}">
                <a16:creationId xmlns:a16="http://schemas.microsoft.com/office/drawing/2014/main" id="{C6C431C4-AD2B-459D-8B48-0669203E6229}"/>
              </a:ext>
            </a:extLst>
          </p:cNvPr>
          <p:cNvSpPr/>
          <p:nvPr/>
        </p:nvSpPr>
        <p:spPr>
          <a:xfrm>
            <a:off x="1277147" y="3768879"/>
            <a:ext cx="1845091" cy="740241"/>
          </a:xfrm>
          <a:prstGeom prst="ellipse">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FF0000"/>
              </a:solidFill>
              <a:effectLst/>
              <a:uLnTx/>
              <a:uFillTx/>
              <a:latin typeface="Century Schoolbook"/>
              <a:ea typeface="+mn-ea"/>
              <a:cs typeface="+mn-cs"/>
            </a:endParaRPr>
          </a:p>
        </p:txBody>
      </p:sp>
      <p:sp>
        <p:nvSpPr>
          <p:cNvPr id="37" name="Ellipse 36">
            <a:extLst>
              <a:ext uri="{FF2B5EF4-FFF2-40B4-BE49-F238E27FC236}">
                <a16:creationId xmlns:a16="http://schemas.microsoft.com/office/drawing/2014/main" id="{446890E2-10CB-481D-8054-A9D35322714B}"/>
              </a:ext>
            </a:extLst>
          </p:cNvPr>
          <p:cNvSpPr/>
          <p:nvPr/>
        </p:nvSpPr>
        <p:spPr>
          <a:xfrm>
            <a:off x="2715823" y="4685432"/>
            <a:ext cx="1845091" cy="844888"/>
          </a:xfrm>
          <a:prstGeom prst="ellipse">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FF0000"/>
              </a:solidFill>
              <a:effectLst/>
              <a:uLnTx/>
              <a:uFillTx/>
              <a:latin typeface="Century Schoolbook"/>
              <a:ea typeface="+mn-ea"/>
              <a:cs typeface="+mn-cs"/>
            </a:endParaRPr>
          </a:p>
        </p:txBody>
      </p:sp>
      <p:sp>
        <p:nvSpPr>
          <p:cNvPr id="38" name="ZoneTexte 8">
            <a:extLst>
              <a:ext uri="{FF2B5EF4-FFF2-40B4-BE49-F238E27FC236}">
                <a16:creationId xmlns:a16="http://schemas.microsoft.com/office/drawing/2014/main" id="{D3860A8A-F668-4CAE-9919-7EC495370B23}"/>
              </a:ext>
            </a:extLst>
          </p:cNvPr>
          <p:cNvSpPr txBox="1">
            <a:spLocks noChangeArrowheads="1"/>
          </p:cNvSpPr>
          <p:nvPr/>
        </p:nvSpPr>
        <p:spPr bwMode="auto">
          <a:xfrm>
            <a:off x="260589" y="4635064"/>
            <a:ext cx="238260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altLang="fr-FR" sz="1000" b="0" i="1" u="none" strike="noStrike" kern="1200" cap="none" spc="0" normalizeH="0" baseline="0" noProof="0" dirty="0">
                <a:ln>
                  <a:noFill/>
                </a:ln>
                <a:solidFill>
                  <a:srgbClr val="002060"/>
                </a:solidFill>
                <a:effectLst/>
                <a:uLnTx/>
                <a:uFillTx/>
                <a:latin typeface="Times" panose="02020603050405020304" pitchFamily="18" charset="0"/>
                <a:ea typeface="+mn-ea"/>
                <a:cs typeface="Arial" panose="020B0604020202020204" pitchFamily="34" charset="0"/>
              </a:rPr>
              <a:t>Positionnement des engagements collectifs de conservation de 2 ans (en cours au jour de la donation).</a:t>
            </a:r>
          </a:p>
        </p:txBody>
      </p:sp>
      <p:sp>
        <p:nvSpPr>
          <p:cNvPr id="39" name="Ellipse 38">
            <a:extLst>
              <a:ext uri="{FF2B5EF4-FFF2-40B4-BE49-F238E27FC236}">
                <a16:creationId xmlns:a16="http://schemas.microsoft.com/office/drawing/2014/main" id="{F3D4FFFD-ED6F-4BC9-BAD4-256A98C9B869}"/>
              </a:ext>
            </a:extLst>
          </p:cNvPr>
          <p:cNvSpPr/>
          <p:nvPr/>
        </p:nvSpPr>
        <p:spPr>
          <a:xfrm>
            <a:off x="-1" y="2824076"/>
            <a:ext cx="1571841" cy="844888"/>
          </a:xfrm>
          <a:prstGeom prst="ellipse">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FF0000"/>
              </a:solidFill>
              <a:effectLst/>
              <a:uLnTx/>
              <a:uFillTx/>
              <a:latin typeface="Century Schoolbook"/>
              <a:ea typeface="+mn-ea"/>
              <a:cs typeface="+mn-cs"/>
            </a:endParaRPr>
          </a:p>
        </p:txBody>
      </p:sp>
    </p:spTree>
    <p:extLst>
      <p:ext uri="{BB962C8B-B14F-4D97-AF65-F5344CB8AC3E}">
        <p14:creationId xmlns:p14="http://schemas.microsoft.com/office/powerpoint/2010/main" val="3308111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a:extLst>
              <a:ext uri="{FF2B5EF4-FFF2-40B4-BE49-F238E27FC236}">
                <a16:creationId xmlns:a16="http://schemas.microsoft.com/office/drawing/2014/main" id="{881BA81F-FEDD-4AB0-97F1-7DC6296CEB83}"/>
              </a:ext>
            </a:extLst>
          </p:cNvPr>
          <p:cNvSpPr txBox="1">
            <a:spLocks/>
          </p:cNvSpPr>
          <p:nvPr/>
        </p:nvSpPr>
        <p:spPr>
          <a:xfrm>
            <a:off x="633412" y="1133475"/>
            <a:ext cx="7538987" cy="5327650"/>
          </a:xfrm>
          <a:prstGeom prst="rect">
            <a:avLst/>
          </a:prstGeom>
        </p:spPr>
        <p:txBody>
          <a:bodyPr>
            <a:no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342900" marR="0" lvl="0" indent="-342900" algn="just" defTabSz="914400" rtl="0" eaLnBrk="1" fontAlgn="auto" latinLnBrk="0" hangingPunct="1">
              <a:lnSpc>
                <a:spcPct val="100000"/>
              </a:lnSpc>
              <a:spcBef>
                <a:spcPts val="600"/>
              </a:spcBef>
              <a:spcAft>
                <a:spcPts val="0"/>
              </a:spcAft>
              <a:buClr>
                <a:srgbClr val="FC6E04"/>
              </a:buClr>
              <a:buSzPct val="70000"/>
              <a:buFont typeface="+mj-lt"/>
              <a:buAutoNum type="arabicPeriod" startAt="3"/>
              <a:tabLst/>
              <a:defRPr/>
            </a:pPr>
            <a:r>
              <a:rPr kumimoji="0" lang="fr-FR" sz="1200" b="1" i="0" u="sng" strike="noStrike" kern="1200" cap="none" spc="0" normalizeH="0" baseline="0" noProof="0" dirty="0">
                <a:ln>
                  <a:noFill/>
                </a:ln>
                <a:solidFill>
                  <a:srgbClr val="002060"/>
                </a:solidFill>
                <a:effectLst/>
                <a:uLnTx/>
                <a:uFill>
                  <a:solidFill>
                    <a:srgbClr val="FC6E04"/>
                  </a:solidFill>
                </a:uFill>
                <a:latin typeface="Calibri" panose="020F0502020204030204" pitchFamily="34" charset="0"/>
                <a:ea typeface="+mn-ea"/>
                <a:cs typeface="Calibri" panose="020F0502020204030204" pitchFamily="34" charset="0"/>
              </a:rPr>
              <a:t>Eclairage sur le choix de l’organisation : impacts d’une transmission via une holding</a:t>
            </a: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2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2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200" b="0" i="0" u="none" strike="noStrike" kern="1200" cap="none" spc="0" normalizeH="0" baseline="0" noProof="0" dirty="0">
              <a:ln>
                <a:noFill/>
              </a:ln>
              <a:solidFill>
                <a:srgbClr val="002060"/>
              </a:solidFill>
              <a:effectLst/>
              <a:uLnTx/>
              <a:uFillTx/>
              <a:latin typeface="Century Schoolbook"/>
              <a:ea typeface="+mn-ea"/>
              <a:cs typeface="+mn-cs"/>
            </a:endParaRPr>
          </a:p>
          <a:p>
            <a:pPr marL="273050" marR="0" lvl="0" indent="-2730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
              <a:tabLst/>
              <a:defRPr/>
            </a:pPr>
            <a:endParaRPr kumimoji="0" lang="fr-FR" sz="1200" b="0" i="0" u="none" strike="noStrike" kern="1200" cap="none" spc="0" normalizeH="0" baseline="0" noProof="0" dirty="0">
              <a:ln>
                <a:noFill/>
              </a:ln>
              <a:solidFill>
                <a:srgbClr val="002060"/>
              </a:solidFill>
              <a:effectLst/>
              <a:uLnTx/>
              <a:uFillTx/>
              <a:latin typeface="Century Schoolbook"/>
              <a:ea typeface="+mn-ea"/>
              <a:cs typeface="+mn-cs"/>
            </a:endParaRPr>
          </a:p>
        </p:txBody>
      </p:sp>
      <p:sp>
        <p:nvSpPr>
          <p:cNvPr id="6" name="Espace réservé du contenu 2">
            <a:extLst>
              <a:ext uri="{FF2B5EF4-FFF2-40B4-BE49-F238E27FC236}">
                <a16:creationId xmlns:a16="http://schemas.microsoft.com/office/drawing/2014/main" id="{C7C4C57B-F04A-45DE-921C-C102E25F0954}"/>
              </a:ext>
            </a:extLst>
          </p:cNvPr>
          <p:cNvSpPr txBox="1">
            <a:spLocks/>
          </p:cNvSpPr>
          <p:nvPr/>
        </p:nvSpPr>
        <p:spPr>
          <a:xfrm>
            <a:off x="633413" y="1133475"/>
            <a:ext cx="7467600" cy="5327650"/>
          </a:xfrm>
          <a:prstGeom prst="rect">
            <a:avLst/>
          </a:prstGeom>
        </p:spPr>
        <p:txBody>
          <a:bodyPr>
            <a:norm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3050" marR="0" lvl="0" indent="-273050"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a:p>
            <a:pPr marL="273050" marR="0" lvl="0" indent="-2730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p:txBody>
      </p:sp>
      <p:sp>
        <p:nvSpPr>
          <p:cNvPr id="2" name="Titre 1">
            <a:extLst>
              <a:ext uri="{FF2B5EF4-FFF2-40B4-BE49-F238E27FC236}">
                <a16:creationId xmlns:a16="http://schemas.microsoft.com/office/drawing/2014/main" id="{25676F90-38A2-4F4A-B580-21D3E5BF3953}"/>
              </a:ext>
            </a:extLst>
          </p:cNvPr>
          <p:cNvSpPr>
            <a:spLocks noGrp="1"/>
          </p:cNvSpPr>
          <p:nvPr>
            <p:ph type="title"/>
          </p:nvPr>
        </p:nvSpPr>
        <p:spPr>
          <a:xfrm>
            <a:off x="633413" y="387350"/>
            <a:ext cx="7467600" cy="441325"/>
          </a:xfrm>
        </p:spPr>
        <p:txBody>
          <a:bodyPr>
            <a:normAutofit/>
          </a:bodyPr>
          <a:lstStyle/>
          <a:p>
            <a:pPr algn="ctr" eaLnBrk="1" fontAlgn="auto" hangingPunct="1">
              <a:spcAft>
                <a:spcPts val="0"/>
              </a:spcAft>
              <a:defRPr/>
            </a:pPr>
            <a:r>
              <a:rPr lang="fr-FR" sz="2000" u="sng" dirty="0">
                <a:uFill>
                  <a:solidFill>
                    <a:schemeClr val="bg2"/>
                  </a:solidFill>
                </a:uFill>
                <a:latin typeface="Calibri" panose="020F0502020204030204" pitchFamily="34" charset="0"/>
                <a:cs typeface="Calibri" panose="020F0502020204030204" pitchFamily="34" charset="0"/>
              </a:rPr>
              <a:t>TRANSMISSION DUTREIL</a:t>
            </a:r>
            <a:endParaRPr lang="fr-FR" sz="2000" dirty="0">
              <a:latin typeface="Calibri" panose="020F0502020204030204" pitchFamily="34" charset="0"/>
              <a:cs typeface="Calibri" panose="020F0502020204030204" pitchFamily="34" charset="0"/>
            </a:endParaRPr>
          </a:p>
        </p:txBody>
      </p:sp>
      <p:sp>
        <p:nvSpPr>
          <p:cNvPr id="19459" name="Espace réservé du numéro de diapositive 2">
            <a:extLst>
              <a:ext uri="{FF2B5EF4-FFF2-40B4-BE49-F238E27FC236}">
                <a16:creationId xmlns:a16="http://schemas.microsoft.com/office/drawing/2014/main" id="{86D1F5E1-B714-4CBB-B974-53CF8403CF75}"/>
              </a:ext>
            </a:extLst>
          </p:cNvPr>
          <p:cNvSpPr>
            <a:spLocks noGrp="1"/>
          </p:cNvSpPr>
          <p:nvPr/>
        </p:nvSpPr>
        <p:spPr bwMode="auto">
          <a:xfrm>
            <a:off x="8101013" y="5732463"/>
            <a:ext cx="609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001B54"/>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AAABB6"/>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0F8EE2F9-C8A1-430F-BCED-A331199743F8}" type="slidenum">
              <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base" latinLnBrk="0" hangingPunct="1">
                <a:lnSpc>
                  <a:spcPct val="100000"/>
                </a:lnSpc>
                <a:spcBef>
                  <a:spcPct val="0"/>
                </a:spcBef>
                <a:spcAft>
                  <a:spcPct val="0"/>
                </a:spcAft>
                <a:buClrTx/>
                <a:buSzTx/>
                <a:buFontTx/>
                <a:buNone/>
                <a:tabLst/>
                <a:defRPr/>
              </a:pPr>
              <a:t>18</a:t>
            </a:fld>
            <a:endPar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35" name="object 2">
            <a:extLst>
              <a:ext uri="{FF2B5EF4-FFF2-40B4-BE49-F238E27FC236}">
                <a16:creationId xmlns:a16="http://schemas.microsoft.com/office/drawing/2014/main" id="{F7F69E13-FA23-4D7A-BAC4-EB29508A6528}"/>
              </a:ext>
            </a:extLst>
          </p:cNvPr>
          <p:cNvSpPr txBox="1">
            <a:spLocks noChangeArrowheads="1"/>
          </p:cNvSpPr>
          <p:nvPr/>
        </p:nvSpPr>
        <p:spPr bwMode="auto">
          <a:xfrm>
            <a:off x="2057001" y="3716160"/>
            <a:ext cx="1241425" cy="374650"/>
          </a:xfrm>
          <a:prstGeom prst="rect">
            <a:avLst/>
          </a:prstGeom>
          <a:solidFill>
            <a:srgbClr val="F79646">
              <a:lumMod val="75000"/>
            </a:srgbClr>
          </a:solidFill>
          <a:ln>
            <a:noFill/>
          </a:ln>
        </p:spPr>
        <p:txBody>
          <a:bodyPr lIns="0" tIns="35560" rIns="0" bIns="0">
            <a:spAutoFit/>
          </a:bodyPr>
          <a:lstStyle>
            <a:lvl1pPr marL="13017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30175" marR="0" lvl="0" indent="0" algn="ctr" defTabSz="914400" rtl="0" eaLnBrk="1" fontAlgn="auto" latinLnBrk="0" hangingPunct="1">
              <a:lnSpc>
                <a:spcPct val="100000"/>
              </a:lnSpc>
              <a:spcBef>
                <a:spcPts val="275"/>
              </a:spcBef>
              <a:spcAft>
                <a:spcPts val="0"/>
              </a:spcAft>
              <a:buClrTx/>
              <a:buSzTx/>
              <a:buFontTx/>
              <a:buNone/>
              <a:tabLst/>
              <a:defRPr/>
            </a:pPr>
            <a:r>
              <a:rPr kumimoji="0" lang="fr-FR" altLang="fr-FR" sz="1100" b="0" i="0" u="none" strike="noStrike" kern="0" cap="none" spc="0" normalizeH="0" baseline="0" noProof="0" dirty="0">
                <a:ln>
                  <a:noFill/>
                </a:ln>
                <a:solidFill>
                  <a:prstClr val="black"/>
                </a:solidFill>
                <a:effectLst/>
                <a:uLnTx/>
                <a:uFillTx/>
                <a:latin typeface="Times" panose="02020603050405020304" pitchFamily="18" charset="0"/>
                <a:ea typeface="+mn-ea"/>
                <a:cs typeface="Arial" panose="020B0604020202020204" pitchFamily="34" charset="0"/>
              </a:rPr>
              <a:t>Activités éligibles</a:t>
            </a:r>
          </a:p>
        </p:txBody>
      </p:sp>
      <p:sp>
        <p:nvSpPr>
          <p:cNvPr id="36" name="object 3">
            <a:extLst>
              <a:ext uri="{FF2B5EF4-FFF2-40B4-BE49-F238E27FC236}">
                <a16:creationId xmlns:a16="http://schemas.microsoft.com/office/drawing/2014/main" id="{2AECA0CF-8CCF-4DC8-967E-6F4A9132AEDA}"/>
              </a:ext>
            </a:extLst>
          </p:cNvPr>
          <p:cNvSpPr txBox="1">
            <a:spLocks noChangeArrowheads="1"/>
          </p:cNvSpPr>
          <p:nvPr/>
        </p:nvSpPr>
        <p:spPr bwMode="auto">
          <a:xfrm>
            <a:off x="383776" y="3724097"/>
            <a:ext cx="1092200" cy="374650"/>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35560" rIns="0" bIns="0">
            <a:spAutoFit/>
          </a:bodyPr>
          <a:lstStyle>
            <a:lvl1pPr marL="160338" indent="14288">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60338" marR="0" lvl="0" indent="14288" algn="ctr" defTabSz="914400" rtl="0" eaLnBrk="1" fontAlgn="base" latinLnBrk="0" hangingPunct="1">
              <a:lnSpc>
                <a:spcPct val="100000"/>
              </a:lnSpc>
              <a:spcBef>
                <a:spcPts val="275"/>
              </a:spcBef>
              <a:spcAft>
                <a:spcPct val="0"/>
              </a:spcAft>
              <a:buClrTx/>
              <a:buSzTx/>
              <a:buFontTx/>
              <a:buNone/>
              <a:tabLst/>
              <a:defRPr/>
            </a:pPr>
            <a:r>
              <a:rPr kumimoji="0" lang="fr-FR" altLang="fr-FR" sz="1100" b="0" i="0" u="none" strike="noStrike" kern="1200" cap="none" spc="0" normalizeH="0" baseline="0" noProof="0" dirty="0">
                <a:ln>
                  <a:noFill/>
                </a:ln>
                <a:solidFill>
                  <a:prstClr val="black"/>
                </a:solidFill>
                <a:effectLst/>
                <a:uLnTx/>
                <a:uFillTx/>
                <a:latin typeface="Times" panose="02020603050405020304" pitchFamily="18" charset="0"/>
                <a:ea typeface="+mn-ea"/>
                <a:cs typeface="Arial" panose="020B0604020202020204" pitchFamily="34" charset="0"/>
              </a:rPr>
              <a:t>Actifs non  éligibles</a:t>
            </a:r>
          </a:p>
        </p:txBody>
      </p:sp>
      <p:sp>
        <p:nvSpPr>
          <p:cNvPr id="38" name="object 5">
            <a:extLst>
              <a:ext uri="{FF2B5EF4-FFF2-40B4-BE49-F238E27FC236}">
                <a16:creationId xmlns:a16="http://schemas.microsoft.com/office/drawing/2014/main" id="{D7A049CF-6C09-4215-9BE9-18FE274D5180}"/>
              </a:ext>
            </a:extLst>
          </p:cNvPr>
          <p:cNvSpPr txBox="1">
            <a:spLocks noChangeArrowheads="1"/>
          </p:cNvSpPr>
          <p:nvPr/>
        </p:nvSpPr>
        <p:spPr bwMode="auto">
          <a:xfrm>
            <a:off x="4750989" y="3706635"/>
            <a:ext cx="966787" cy="374650"/>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36830" rIns="0" bIns="0">
            <a:spAutoFit/>
          </a:bodyPr>
          <a:lstStyle>
            <a:lvl1pPr marL="100013" indent="14288">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00013" marR="0" lvl="0" indent="14288" algn="ctr" defTabSz="914400" rtl="0" eaLnBrk="1" fontAlgn="base" latinLnBrk="0" hangingPunct="1">
              <a:lnSpc>
                <a:spcPct val="100000"/>
              </a:lnSpc>
              <a:spcBef>
                <a:spcPts val="288"/>
              </a:spcBef>
              <a:spcAft>
                <a:spcPct val="0"/>
              </a:spcAft>
              <a:buClrTx/>
              <a:buSzTx/>
              <a:buFontTx/>
              <a:buNone/>
              <a:tabLst/>
              <a:defRPr/>
            </a:pPr>
            <a:r>
              <a:rPr kumimoji="0" lang="fr-FR" altLang="fr-FR" sz="1100" b="0" i="0" u="none" strike="noStrike" kern="1200" cap="none" spc="0" normalizeH="0" baseline="0" noProof="0">
                <a:ln>
                  <a:noFill/>
                </a:ln>
                <a:solidFill>
                  <a:prstClr val="black"/>
                </a:solidFill>
                <a:effectLst/>
                <a:uLnTx/>
                <a:uFillTx/>
                <a:latin typeface="Times" panose="02020603050405020304" pitchFamily="18" charset="0"/>
                <a:ea typeface="+mn-ea"/>
                <a:cs typeface="Arial" panose="020B0604020202020204" pitchFamily="34" charset="0"/>
              </a:rPr>
              <a:t>Actifs non  éligibles</a:t>
            </a:r>
          </a:p>
        </p:txBody>
      </p:sp>
      <p:sp>
        <p:nvSpPr>
          <p:cNvPr id="39" name="object 6">
            <a:extLst>
              <a:ext uri="{FF2B5EF4-FFF2-40B4-BE49-F238E27FC236}">
                <a16:creationId xmlns:a16="http://schemas.microsoft.com/office/drawing/2014/main" id="{2E12E4A1-A97A-49DB-A9A1-32563D01D416}"/>
              </a:ext>
            </a:extLst>
          </p:cNvPr>
          <p:cNvSpPr txBox="1"/>
          <p:nvPr/>
        </p:nvSpPr>
        <p:spPr>
          <a:xfrm>
            <a:off x="5952726" y="3703460"/>
            <a:ext cx="1062038" cy="338137"/>
          </a:xfrm>
          <a:prstGeom prst="rect">
            <a:avLst/>
          </a:prstGeom>
          <a:solidFill>
            <a:srgbClr val="F79646">
              <a:lumMod val="75000"/>
            </a:srgbClr>
          </a:solidFill>
        </p:spPr>
        <p:txBody>
          <a:bodyPr wrap="square" lIns="0" tIns="0" rIns="0" bIns="0" anchor="ctr" anchorCtr="0">
            <a:spAutoFit/>
          </a:bodyPr>
          <a:lstStyle/>
          <a:p>
            <a:pPr marL="95885"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0" cap="none" spc="0" normalizeH="0" baseline="0" noProof="0" dirty="0" err="1">
                <a:ln>
                  <a:noFill/>
                </a:ln>
                <a:solidFill>
                  <a:prstClr val="black"/>
                </a:solidFill>
                <a:effectLst/>
                <a:uLnTx/>
                <a:uFillTx/>
                <a:latin typeface="Times" panose="02020603050405020304" pitchFamily="18" charset="0"/>
                <a:ea typeface="+mn-ea"/>
                <a:cs typeface="Times" panose="02020603050405020304" pitchFamily="18" charset="0"/>
              </a:rPr>
              <a:t>Activité</a:t>
            </a:r>
            <a:r>
              <a:rPr kumimoji="0" sz="1100" b="0" i="0" u="none" strike="noStrike" kern="0" cap="none" spc="-5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 </a:t>
            </a:r>
            <a:r>
              <a:rPr kumimoji="0" sz="1100" b="0" i="0" u="none" strike="noStrike" kern="0" cap="none" spc="-5" normalizeH="0" baseline="0" noProof="0" dirty="0" err="1">
                <a:ln>
                  <a:noFill/>
                </a:ln>
                <a:solidFill>
                  <a:prstClr val="black"/>
                </a:solidFill>
                <a:effectLst/>
                <a:uLnTx/>
                <a:uFillTx/>
                <a:latin typeface="Times" panose="02020603050405020304" pitchFamily="18" charset="0"/>
                <a:ea typeface="+mn-ea"/>
                <a:cs typeface="Times" panose="02020603050405020304" pitchFamily="18" charset="0"/>
              </a:rPr>
              <a:t>éligible</a:t>
            </a:r>
            <a:endParaRPr kumimoji="0" lang="fr-FR" sz="1100" b="0" i="0" u="none" strike="noStrike" kern="0" cap="none" spc="-5"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p>
            <a:pPr marL="95885" marR="0" lvl="0" indent="0" algn="l"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p:txBody>
      </p:sp>
      <p:grpSp>
        <p:nvGrpSpPr>
          <p:cNvPr id="40" name="object 8">
            <a:extLst>
              <a:ext uri="{FF2B5EF4-FFF2-40B4-BE49-F238E27FC236}">
                <a16:creationId xmlns:a16="http://schemas.microsoft.com/office/drawing/2014/main" id="{D45236C6-2703-4E1D-A863-436979558ADD}"/>
              </a:ext>
            </a:extLst>
          </p:cNvPr>
          <p:cNvGrpSpPr>
            <a:grpSpLocks/>
          </p:cNvGrpSpPr>
          <p:nvPr/>
        </p:nvGrpSpPr>
        <p:grpSpPr bwMode="auto">
          <a:xfrm>
            <a:off x="253601" y="1553985"/>
            <a:ext cx="4041775" cy="333375"/>
            <a:chOff x="1237369" y="2328672"/>
            <a:chExt cx="4041775" cy="334010"/>
          </a:xfrm>
        </p:grpSpPr>
        <p:sp>
          <p:nvSpPr>
            <p:cNvPr id="41" name="object 9">
              <a:extLst>
                <a:ext uri="{FF2B5EF4-FFF2-40B4-BE49-F238E27FC236}">
                  <a16:creationId xmlns:a16="http://schemas.microsoft.com/office/drawing/2014/main" id="{762F0876-F86C-4036-A3B8-7480BA0837A5}"/>
                </a:ext>
              </a:extLst>
            </p:cNvPr>
            <p:cNvSpPr>
              <a:spLocks/>
            </p:cNvSpPr>
            <p:nvPr/>
          </p:nvSpPr>
          <p:spPr bwMode="auto">
            <a:xfrm>
              <a:off x="1241941" y="2333243"/>
              <a:ext cx="4032885" cy="325120"/>
            </a:xfrm>
            <a:custGeom>
              <a:avLst/>
              <a:gdLst>
                <a:gd name="T0" fmla="*/ 4032503 w 4032885"/>
                <a:gd name="T1" fmla="*/ 324626 h 325119"/>
                <a:gd name="T2" fmla="*/ 4032503 w 4032885"/>
                <a:gd name="T3" fmla="*/ 0 h 325119"/>
                <a:gd name="T4" fmla="*/ 0 w 4032885"/>
                <a:gd name="T5" fmla="*/ 0 h 325119"/>
                <a:gd name="T6" fmla="*/ 0 w 4032885"/>
                <a:gd name="T7" fmla="*/ 324626 h 325119"/>
                <a:gd name="T8" fmla="*/ 4032503 w 4032885"/>
                <a:gd name="T9" fmla="*/ 324626 h 325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32885" h="325119">
                  <a:moveTo>
                    <a:pt x="4032503" y="324611"/>
                  </a:moveTo>
                  <a:lnTo>
                    <a:pt x="4032503" y="0"/>
                  </a:lnTo>
                  <a:lnTo>
                    <a:pt x="0" y="0"/>
                  </a:lnTo>
                  <a:lnTo>
                    <a:pt x="0" y="324611"/>
                  </a:lnTo>
                  <a:lnTo>
                    <a:pt x="4032503" y="324611"/>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42" name="object 10">
              <a:extLst>
                <a:ext uri="{FF2B5EF4-FFF2-40B4-BE49-F238E27FC236}">
                  <a16:creationId xmlns:a16="http://schemas.microsoft.com/office/drawing/2014/main" id="{92434B00-70F2-492F-8AEC-D57226F96B39}"/>
                </a:ext>
              </a:extLst>
            </p:cNvPr>
            <p:cNvSpPr>
              <a:spLocks/>
            </p:cNvSpPr>
            <p:nvPr/>
          </p:nvSpPr>
          <p:spPr bwMode="auto">
            <a:xfrm>
              <a:off x="1237369" y="2328672"/>
              <a:ext cx="4041775" cy="334010"/>
            </a:xfrm>
            <a:custGeom>
              <a:avLst/>
              <a:gdLst>
                <a:gd name="T0" fmla="*/ 4041645 w 4041775"/>
                <a:gd name="T1" fmla="*/ 330708 h 334010"/>
                <a:gd name="T2" fmla="*/ 4041645 w 4041775"/>
                <a:gd name="T3" fmla="*/ 1524 h 334010"/>
                <a:gd name="T4" fmla="*/ 4040121 w 4041775"/>
                <a:gd name="T5" fmla="*/ 0 h 334010"/>
                <a:gd name="T6" fmla="*/ 3048 w 4041775"/>
                <a:gd name="T7" fmla="*/ 0 h 334010"/>
                <a:gd name="T8" fmla="*/ 0 w 4041775"/>
                <a:gd name="T9" fmla="*/ 1524 h 334010"/>
                <a:gd name="T10" fmla="*/ 0 w 4041775"/>
                <a:gd name="T11" fmla="*/ 330708 h 334010"/>
                <a:gd name="T12" fmla="*/ 3048 w 4041775"/>
                <a:gd name="T13" fmla="*/ 333756 h 334010"/>
                <a:gd name="T14" fmla="*/ 4572 w 4041775"/>
                <a:gd name="T15" fmla="*/ 333756 h 334010"/>
                <a:gd name="T16" fmla="*/ 4572 w 4041775"/>
                <a:gd name="T17" fmla="*/ 9144 h 334010"/>
                <a:gd name="T18" fmla="*/ 9144 w 4041775"/>
                <a:gd name="T19" fmla="*/ 4572 h 334010"/>
                <a:gd name="T20" fmla="*/ 9144 w 4041775"/>
                <a:gd name="T21" fmla="*/ 9144 h 334010"/>
                <a:gd name="T22" fmla="*/ 4032501 w 4041775"/>
                <a:gd name="T23" fmla="*/ 9144 h 334010"/>
                <a:gd name="T24" fmla="*/ 4032501 w 4041775"/>
                <a:gd name="T25" fmla="*/ 4572 h 334010"/>
                <a:gd name="T26" fmla="*/ 4037073 w 4041775"/>
                <a:gd name="T27" fmla="*/ 9144 h 334010"/>
                <a:gd name="T28" fmla="*/ 4037073 w 4041775"/>
                <a:gd name="T29" fmla="*/ 333756 h 334010"/>
                <a:gd name="T30" fmla="*/ 4040121 w 4041775"/>
                <a:gd name="T31" fmla="*/ 333756 h 334010"/>
                <a:gd name="T32" fmla="*/ 4041645 w 4041775"/>
                <a:gd name="T33" fmla="*/ 330708 h 334010"/>
                <a:gd name="T34" fmla="*/ 9144 w 4041775"/>
                <a:gd name="T35" fmla="*/ 9144 h 334010"/>
                <a:gd name="T36" fmla="*/ 9144 w 4041775"/>
                <a:gd name="T37" fmla="*/ 4572 h 334010"/>
                <a:gd name="T38" fmla="*/ 4572 w 4041775"/>
                <a:gd name="T39" fmla="*/ 9144 h 334010"/>
                <a:gd name="T40" fmla="*/ 9144 w 4041775"/>
                <a:gd name="T41" fmla="*/ 9144 h 334010"/>
                <a:gd name="T42" fmla="*/ 9144 w 4041775"/>
                <a:gd name="T43" fmla="*/ 323088 h 334010"/>
                <a:gd name="T44" fmla="*/ 9144 w 4041775"/>
                <a:gd name="T45" fmla="*/ 9144 h 334010"/>
                <a:gd name="T46" fmla="*/ 4572 w 4041775"/>
                <a:gd name="T47" fmla="*/ 9144 h 334010"/>
                <a:gd name="T48" fmla="*/ 4572 w 4041775"/>
                <a:gd name="T49" fmla="*/ 323088 h 334010"/>
                <a:gd name="T50" fmla="*/ 9144 w 4041775"/>
                <a:gd name="T51" fmla="*/ 323088 h 334010"/>
                <a:gd name="T52" fmla="*/ 4037073 w 4041775"/>
                <a:gd name="T53" fmla="*/ 323088 h 334010"/>
                <a:gd name="T54" fmla="*/ 4572 w 4041775"/>
                <a:gd name="T55" fmla="*/ 323088 h 334010"/>
                <a:gd name="T56" fmla="*/ 9144 w 4041775"/>
                <a:gd name="T57" fmla="*/ 329184 h 334010"/>
                <a:gd name="T58" fmla="*/ 9144 w 4041775"/>
                <a:gd name="T59" fmla="*/ 333756 h 334010"/>
                <a:gd name="T60" fmla="*/ 4032501 w 4041775"/>
                <a:gd name="T61" fmla="*/ 333756 h 334010"/>
                <a:gd name="T62" fmla="*/ 4032501 w 4041775"/>
                <a:gd name="T63" fmla="*/ 329184 h 334010"/>
                <a:gd name="T64" fmla="*/ 4037073 w 4041775"/>
                <a:gd name="T65" fmla="*/ 323088 h 334010"/>
                <a:gd name="T66" fmla="*/ 9144 w 4041775"/>
                <a:gd name="T67" fmla="*/ 333756 h 334010"/>
                <a:gd name="T68" fmla="*/ 9144 w 4041775"/>
                <a:gd name="T69" fmla="*/ 329184 h 334010"/>
                <a:gd name="T70" fmla="*/ 4572 w 4041775"/>
                <a:gd name="T71" fmla="*/ 323088 h 334010"/>
                <a:gd name="T72" fmla="*/ 4572 w 4041775"/>
                <a:gd name="T73" fmla="*/ 333756 h 334010"/>
                <a:gd name="T74" fmla="*/ 9144 w 4041775"/>
                <a:gd name="T75" fmla="*/ 333756 h 334010"/>
                <a:gd name="T76" fmla="*/ 4037073 w 4041775"/>
                <a:gd name="T77" fmla="*/ 9144 h 334010"/>
                <a:gd name="T78" fmla="*/ 4032501 w 4041775"/>
                <a:gd name="T79" fmla="*/ 4572 h 334010"/>
                <a:gd name="T80" fmla="*/ 4032501 w 4041775"/>
                <a:gd name="T81" fmla="*/ 9144 h 334010"/>
                <a:gd name="T82" fmla="*/ 4037073 w 4041775"/>
                <a:gd name="T83" fmla="*/ 9144 h 334010"/>
                <a:gd name="T84" fmla="*/ 4037073 w 4041775"/>
                <a:gd name="T85" fmla="*/ 323088 h 334010"/>
                <a:gd name="T86" fmla="*/ 4037073 w 4041775"/>
                <a:gd name="T87" fmla="*/ 9144 h 334010"/>
                <a:gd name="T88" fmla="*/ 4032501 w 4041775"/>
                <a:gd name="T89" fmla="*/ 9144 h 334010"/>
                <a:gd name="T90" fmla="*/ 4032501 w 4041775"/>
                <a:gd name="T91" fmla="*/ 323088 h 334010"/>
                <a:gd name="T92" fmla="*/ 4037073 w 4041775"/>
                <a:gd name="T93" fmla="*/ 323088 h 334010"/>
                <a:gd name="T94" fmla="*/ 4037073 w 4041775"/>
                <a:gd name="T95" fmla="*/ 333756 h 334010"/>
                <a:gd name="T96" fmla="*/ 4037073 w 4041775"/>
                <a:gd name="T97" fmla="*/ 323088 h 334010"/>
                <a:gd name="T98" fmla="*/ 4032501 w 4041775"/>
                <a:gd name="T99" fmla="*/ 329184 h 334010"/>
                <a:gd name="T100" fmla="*/ 4032501 w 4041775"/>
                <a:gd name="T101" fmla="*/ 333756 h 334010"/>
                <a:gd name="T102" fmla="*/ 4037073 w 4041775"/>
                <a:gd name="T103" fmla="*/ 333756 h 3340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041775" h="334010">
                  <a:moveTo>
                    <a:pt x="4041645" y="330708"/>
                  </a:moveTo>
                  <a:lnTo>
                    <a:pt x="4041645" y="1524"/>
                  </a:lnTo>
                  <a:lnTo>
                    <a:pt x="4040121" y="0"/>
                  </a:lnTo>
                  <a:lnTo>
                    <a:pt x="3048" y="0"/>
                  </a:lnTo>
                  <a:lnTo>
                    <a:pt x="0" y="1524"/>
                  </a:lnTo>
                  <a:lnTo>
                    <a:pt x="0" y="330708"/>
                  </a:lnTo>
                  <a:lnTo>
                    <a:pt x="3048" y="333756"/>
                  </a:lnTo>
                  <a:lnTo>
                    <a:pt x="4572" y="333756"/>
                  </a:lnTo>
                  <a:lnTo>
                    <a:pt x="4572" y="9144"/>
                  </a:lnTo>
                  <a:lnTo>
                    <a:pt x="9144" y="4572"/>
                  </a:lnTo>
                  <a:lnTo>
                    <a:pt x="9144" y="9144"/>
                  </a:lnTo>
                  <a:lnTo>
                    <a:pt x="4032501" y="9144"/>
                  </a:lnTo>
                  <a:lnTo>
                    <a:pt x="4032501" y="4572"/>
                  </a:lnTo>
                  <a:lnTo>
                    <a:pt x="4037073" y="9144"/>
                  </a:lnTo>
                  <a:lnTo>
                    <a:pt x="4037073" y="333756"/>
                  </a:lnTo>
                  <a:lnTo>
                    <a:pt x="4040121" y="333756"/>
                  </a:lnTo>
                  <a:lnTo>
                    <a:pt x="4041645" y="330708"/>
                  </a:lnTo>
                  <a:close/>
                </a:path>
                <a:path w="4041775" h="334010">
                  <a:moveTo>
                    <a:pt x="9144" y="9144"/>
                  </a:moveTo>
                  <a:lnTo>
                    <a:pt x="9144" y="4572"/>
                  </a:lnTo>
                  <a:lnTo>
                    <a:pt x="4572" y="9144"/>
                  </a:lnTo>
                  <a:lnTo>
                    <a:pt x="9144" y="9144"/>
                  </a:lnTo>
                  <a:close/>
                </a:path>
                <a:path w="4041775" h="334010">
                  <a:moveTo>
                    <a:pt x="9144" y="323088"/>
                  </a:moveTo>
                  <a:lnTo>
                    <a:pt x="9144" y="9144"/>
                  </a:lnTo>
                  <a:lnTo>
                    <a:pt x="4572" y="9144"/>
                  </a:lnTo>
                  <a:lnTo>
                    <a:pt x="4572" y="323088"/>
                  </a:lnTo>
                  <a:lnTo>
                    <a:pt x="9144" y="323088"/>
                  </a:lnTo>
                  <a:close/>
                </a:path>
                <a:path w="4041775" h="334010">
                  <a:moveTo>
                    <a:pt x="4037073" y="323088"/>
                  </a:moveTo>
                  <a:lnTo>
                    <a:pt x="4572" y="323088"/>
                  </a:lnTo>
                  <a:lnTo>
                    <a:pt x="9144" y="329184"/>
                  </a:lnTo>
                  <a:lnTo>
                    <a:pt x="9144" y="333756"/>
                  </a:lnTo>
                  <a:lnTo>
                    <a:pt x="4032501" y="333756"/>
                  </a:lnTo>
                  <a:lnTo>
                    <a:pt x="4032501" y="329184"/>
                  </a:lnTo>
                  <a:lnTo>
                    <a:pt x="4037073" y="323088"/>
                  </a:lnTo>
                  <a:close/>
                </a:path>
                <a:path w="4041775" h="334010">
                  <a:moveTo>
                    <a:pt x="9144" y="333756"/>
                  </a:moveTo>
                  <a:lnTo>
                    <a:pt x="9144" y="329184"/>
                  </a:lnTo>
                  <a:lnTo>
                    <a:pt x="4572" y="323088"/>
                  </a:lnTo>
                  <a:lnTo>
                    <a:pt x="4572" y="333756"/>
                  </a:lnTo>
                  <a:lnTo>
                    <a:pt x="9144" y="333756"/>
                  </a:lnTo>
                  <a:close/>
                </a:path>
                <a:path w="4041775" h="334010">
                  <a:moveTo>
                    <a:pt x="4037073" y="9144"/>
                  </a:moveTo>
                  <a:lnTo>
                    <a:pt x="4032501" y="4572"/>
                  </a:lnTo>
                  <a:lnTo>
                    <a:pt x="4032501" y="9144"/>
                  </a:lnTo>
                  <a:lnTo>
                    <a:pt x="4037073" y="9144"/>
                  </a:lnTo>
                  <a:close/>
                </a:path>
                <a:path w="4041775" h="334010">
                  <a:moveTo>
                    <a:pt x="4037073" y="323088"/>
                  </a:moveTo>
                  <a:lnTo>
                    <a:pt x="4037073" y="9144"/>
                  </a:lnTo>
                  <a:lnTo>
                    <a:pt x="4032501" y="9144"/>
                  </a:lnTo>
                  <a:lnTo>
                    <a:pt x="4032501" y="323088"/>
                  </a:lnTo>
                  <a:lnTo>
                    <a:pt x="4037073" y="323088"/>
                  </a:lnTo>
                  <a:close/>
                </a:path>
                <a:path w="4041775" h="334010">
                  <a:moveTo>
                    <a:pt x="4037073" y="333756"/>
                  </a:moveTo>
                  <a:lnTo>
                    <a:pt x="4037073" y="323088"/>
                  </a:lnTo>
                  <a:lnTo>
                    <a:pt x="4032501" y="329184"/>
                  </a:lnTo>
                  <a:lnTo>
                    <a:pt x="4032501" y="333756"/>
                  </a:lnTo>
                  <a:lnTo>
                    <a:pt x="4037073" y="333756"/>
                  </a:lnTo>
                  <a:close/>
                </a:path>
              </a:pathLst>
            </a:custGeom>
            <a:solidFill>
              <a:srgbClr val="45747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grpSp>
      <p:sp>
        <p:nvSpPr>
          <p:cNvPr id="43" name="object 11">
            <a:extLst>
              <a:ext uri="{FF2B5EF4-FFF2-40B4-BE49-F238E27FC236}">
                <a16:creationId xmlns:a16="http://schemas.microsoft.com/office/drawing/2014/main" id="{4DACD0F3-DA7C-4197-BFE0-A3535E4EF7DE}"/>
              </a:ext>
            </a:extLst>
          </p:cNvPr>
          <p:cNvSpPr txBox="1"/>
          <p:nvPr/>
        </p:nvSpPr>
        <p:spPr>
          <a:xfrm>
            <a:off x="256776" y="1569860"/>
            <a:ext cx="4033838" cy="250825"/>
          </a:xfrm>
          <a:prstGeom prst="rect">
            <a:avLst/>
          </a:prstGeom>
        </p:spPr>
        <p:txBody>
          <a:bodyPr lIns="0" tIns="65405" rIns="0" bIns="0">
            <a:spAutoFit/>
          </a:bodyPr>
          <a:lstStyle/>
          <a:p>
            <a:pPr marL="0" marR="0" lvl="0" indent="0" algn="ctr" defTabSz="914400" rtl="0" eaLnBrk="1" fontAlgn="auto" latinLnBrk="0" hangingPunct="1">
              <a:lnSpc>
                <a:spcPct val="100000"/>
              </a:lnSpc>
              <a:spcBef>
                <a:spcPts val="515"/>
              </a:spcBef>
              <a:spcAft>
                <a:spcPts val="0"/>
              </a:spcAft>
              <a:buClrTx/>
              <a:buSzTx/>
              <a:buFontTx/>
              <a:buNone/>
              <a:tabLst/>
              <a:defRPr/>
            </a:pPr>
            <a:r>
              <a:rPr kumimoji="0" sz="1200" b="1" i="0" u="none" strike="noStrike" kern="1200" cap="none" spc="-5"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Détention des titres </a:t>
            </a:r>
            <a:r>
              <a:rPr kumimoji="0" sz="1200" b="1" i="0" u="none" strike="noStrike" kern="1200" cap="none" spc="-1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via </a:t>
            </a:r>
            <a:r>
              <a:rPr kumimoji="0" sz="1200" b="1" i="0" u="none" strike="noStrike" kern="1200" cap="none" spc="-5"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une holding</a:t>
            </a:r>
            <a:r>
              <a:rPr kumimoji="0" sz="1200" b="1" i="0" u="none" strike="noStrike" kern="1200" cap="none" spc="65"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sz="1200" b="1" i="0" u="none" strike="noStrike" kern="1200" cap="none" spc="-5"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pure</a:t>
            </a:r>
            <a:endParaRPr kumimoji="0"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44" name="object 12">
            <a:extLst>
              <a:ext uri="{FF2B5EF4-FFF2-40B4-BE49-F238E27FC236}">
                <a16:creationId xmlns:a16="http://schemas.microsoft.com/office/drawing/2014/main" id="{72330EA9-89F4-454D-8A9D-9E691C3E097C}"/>
              </a:ext>
            </a:extLst>
          </p:cNvPr>
          <p:cNvGrpSpPr>
            <a:grpSpLocks/>
          </p:cNvGrpSpPr>
          <p:nvPr/>
        </p:nvGrpSpPr>
        <p:grpSpPr bwMode="auto">
          <a:xfrm>
            <a:off x="4477939" y="1565097"/>
            <a:ext cx="4041775" cy="333375"/>
            <a:chOff x="5461894" y="2328672"/>
            <a:chExt cx="4041775" cy="334010"/>
          </a:xfrm>
        </p:grpSpPr>
        <p:sp>
          <p:nvSpPr>
            <p:cNvPr id="45" name="object 13">
              <a:extLst>
                <a:ext uri="{FF2B5EF4-FFF2-40B4-BE49-F238E27FC236}">
                  <a16:creationId xmlns:a16="http://schemas.microsoft.com/office/drawing/2014/main" id="{16904280-A0EF-40A7-91F1-DC524130A113}"/>
                </a:ext>
              </a:extLst>
            </p:cNvPr>
            <p:cNvSpPr>
              <a:spLocks/>
            </p:cNvSpPr>
            <p:nvPr/>
          </p:nvSpPr>
          <p:spPr bwMode="auto">
            <a:xfrm>
              <a:off x="5466465" y="2333243"/>
              <a:ext cx="4032885" cy="325120"/>
            </a:xfrm>
            <a:custGeom>
              <a:avLst/>
              <a:gdLst>
                <a:gd name="T0" fmla="*/ 4032518 w 4032884"/>
                <a:gd name="T1" fmla="*/ 324626 h 325119"/>
                <a:gd name="T2" fmla="*/ 4032518 w 4032884"/>
                <a:gd name="T3" fmla="*/ 0 h 325119"/>
                <a:gd name="T4" fmla="*/ 0 w 4032884"/>
                <a:gd name="T5" fmla="*/ 0 h 325119"/>
                <a:gd name="T6" fmla="*/ 0 w 4032884"/>
                <a:gd name="T7" fmla="*/ 324626 h 325119"/>
                <a:gd name="T8" fmla="*/ 4032518 w 4032884"/>
                <a:gd name="T9" fmla="*/ 324626 h 325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32884" h="325119">
                  <a:moveTo>
                    <a:pt x="4032503" y="324611"/>
                  </a:moveTo>
                  <a:lnTo>
                    <a:pt x="4032503" y="0"/>
                  </a:lnTo>
                  <a:lnTo>
                    <a:pt x="0" y="0"/>
                  </a:lnTo>
                  <a:lnTo>
                    <a:pt x="0" y="324611"/>
                  </a:lnTo>
                  <a:lnTo>
                    <a:pt x="4032503" y="324611"/>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46" name="object 14">
              <a:extLst>
                <a:ext uri="{FF2B5EF4-FFF2-40B4-BE49-F238E27FC236}">
                  <a16:creationId xmlns:a16="http://schemas.microsoft.com/office/drawing/2014/main" id="{92BDE52E-3D51-4948-BC5D-45BAF158D160}"/>
                </a:ext>
              </a:extLst>
            </p:cNvPr>
            <p:cNvSpPr>
              <a:spLocks/>
            </p:cNvSpPr>
            <p:nvPr/>
          </p:nvSpPr>
          <p:spPr bwMode="auto">
            <a:xfrm>
              <a:off x="5461894" y="2328672"/>
              <a:ext cx="4041775" cy="334010"/>
            </a:xfrm>
            <a:custGeom>
              <a:avLst/>
              <a:gdLst>
                <a:gd name="T0" fmla="*/ 4041648 w 4041775"/>
                <a:gd name="T1" fmla="*/ 330708 h 334010"/>
                <a:gd name="T2" fmla="*/ 4041648 w 4041775"/>
                <a:gd name="T3" fmla="*/ 1524 h 334010"/>
                <a:gd name="T4" fmla="*/ 4038600 w 4041775"/>
                <a:gd name="T5" fmla="*/ 0 h 334010"/>
                <a:gd name="T6" fmla="*/ 1524 w 4041775"/>
                <a:gd name="T7" fmla="*/ 0 h 334010"/>
                <a:gd name="T8" fmla="*/ 0 w 4041775"/>
                <a:gd name="T9" fmla="*/ 1524 h 334010"/>
                <a:gd name="T10" fmla="*/ 0 w 4041775"/>
                <a:gd name="T11" fmla="*/ 330708 h 334010"/>
                <a:gd name="T12" fmla="*/ 1524 w 4041775"/>
                <a:gd name="T13" fmla="*/ 333756 h 334010"/>
                <a:gd name="T14" fmla="*/ 4572 w 4041775"/>
                <a:gd name="T15" fmla="*/ 333756 h 334010"/>
                <a:gd name="T16" fmla="*/ 4572 w 4041775"/>
                <a:gd name="T17" fmla="*/ 9144 h 334010"/>
                <a:gd name="T18" fmla="*/ 9144 w 4041775"/>
                <a:gd name="T19" fmla="*/ 4572 h 334010"/>
                <a:gd name="T20" fmla="*/ 9144 w 4041775"/>
                <a:gd name="T21" fmla="*/ 9144 h 334010"/>
                <a:gd name="T22" fmla="*/ 4032504 w 4041775"/>
                <a:gd name="T23" fmla="*/ 9144 h 334010"/>
                <a:gd name="T24" fmla="*/ 4032504 w 4041775"/>
                <a:gd name="T25" fmla="*/ 4572 h 334010"/>
                <a:gd name="T26" fmla="*/ 4037076 w 4041775"/>
                <a:gd name="T27" fmla="*/ 9144 h 334010"/>
                <a:gd name="T28" fmla="*/ 4037076 w 4041775"/>
                <a:gd name="T29" fmla="*/ 333756 h 334010"/>
                <a:gd name="T30" fmla="*/ 4038600 w 4041775"/>
                <a:gd name="T31" fmla="*/ 333756 h 334010"/>
                <a:gd name="T32" fmla="*/ 4041648 w 4041775"/>
                <a:gd name="T33" fmla="*/ 330708 h 334010"/>
                <a:gd name="T34" fmla="*/ 9144 w 4041775"/>
                <a:gd name="T35" fmla="*/ 9144 h 334010"/>
                <a:gd name="T36" fmla="*/ 9144 w 4041775"/>
                <a:gd name="T37" fmla="*/ 4572 h 334010"/>
                <a:gd name="T38" fmla="*/ 4572 w 4041775"/>
                <a:gd name="T39" fmla="*/ 9144 h 334010"/>
                <a:gd name="T40" fmla="*/ 9144 w 4041775"/>
                <a:gd name="T41" fmla="*/ 9144 h 334010"/>
                <a:gd name="T42" fmla="*/ 9144 w 4041775"/>
                <a:gd name="T43" fmla="*/ 323088 h 334010"/>
                <a:gd name="T44" fmla="*/ 9144 w 4041775"/>
                <a:gd name="T45" fmla="*/ 9144 h 334010"/>
                <a:gd name="T46" fmla="*/ 4572 w 4041775"/>
                <a:gd name="T47" fmla="*/ 9144 h 334010"/>
                <a:gd name="T48" fmla="*/ 4572 w 4041775"/>
                <a:gd name="T49" fmla="*/ 323088 h 334010"/>
                <a:gd name="T50" fmla="*/ 9144 w 4041775"/>
                <a:gd name="T51" fmla="*/ 323088 h 334010"/>
                <a:gd name="T52" fmla="*/ 4037076 w 4041775"/>
                <a:gd name="T53" fmla="*/ 323088 h 334010"/>
                <a:gd name="T54" fmla="*/ 4572 w 4041775"/>
                <a:gd name="T55" fmla="*/ 323088 h 334010"/>
                <a:gd name="T56" fmla="*/ 9144 w 4041775"/>
                <a:gd name="T57" fmla="*/ 329184 h 334010"/>
                <a:gd name="T58" fmla="*/ 9144 w 4041775"/>
                <a:gd name="T59" fmla="*/ 333756 h 334010"/>
                <a:gd name="T60" fmla="*/ 4032504 w 4041775"/>
                <a:gd name="T61" fmla="*/ 333756 h 334010"/>
                <a:gd name="T62" fmla="*/ 4032504 w 4041775"/>
                <a:gd name="T63" fmla="*/ 329184 h 334010"/>
                <a:gd name="T64" fmla="*/ 4037076 w 4041775"/>
                <a:gd name="T65" fmla="*/ 323088 h 334010"/>
                <a:gd name="T66" fmla="*/ 9144 w 4041775"/>
                <a:gd name="T67" fmla="*/ 333756 h 334010"/>
                <a:gd name="T68" fmla="*/ 9144 w 4041775"/>
                <a:gd name="T69" fmla="*/ 329184 h 334010"/>
                <a:gd name="T70" fmla="*/ 4572 w 4041775"/>
                <a:gd name="T71" fmla="*/ 323088 h 334010"/>
                <a:gd name="T72" fmla="*/ 4572 w 4041775"/>
                <a:gd name="T73" fmla="*/ 333756 h 334010"/>
                <a:gd name="T74" fmla="*/ 9144 w 4041775"/>
                <a:gd name="T75" fmla="*/ 333756 h 334010"/>
                <a:gd name="T76" fmla="*/ 4037076 w 4041775"/>
                <a:gd name="T77" fmla="*/ 9144 h 334010"/>
                <a:gd name="T78" fmla="*/ 4032504 w 4041775"/>
                <a:gd name="T79" fmla="*/ 4572 h 334010"/>
                <a:gd name="T80" fmla="*/ 4032504 w 4041775"/>
                <a:gd name="T81" fmla="*/ 9144 h 334010"/>
                <a:gd name="T82" fmla="*/ 4037076 w 4041775"/>
                <a:gd name="T83" fmla="*/ 9144 h 334010"/>
                <a:gd name="T84" fmla="*/ 4037076 w 4041775"/>
                <a:gd name="T85" fmla="*/ 323088 h 334010"/>
                <a:gd name="T86" fmla="*/ 4037076 w 4041775"/>
                <a:gd name="T87" fmla="*/ 9144 h 334010"/>
                <a:gd name="T88" fmla="*/ 4032504 w 4041775"/>
                <a:gd name="T89" fmla="*/ 9144 h 334010"/>
                <a:gd name="T90" fmla="*/ 4032504 w 4041775"/>
                <a:gd name="T91" fmla="*/ 323088 h 334010"/>
                <a:gd name="T92" fmla="*/ 4037076 w 4041775"/>
                <a:gd name="T93" fmla="*/ 323088 h 334010"/>
                <a:gd name="T94" fmla="*/ 4037076 w 4041775"/>
                <a:gd name="T95" fmla="*/ 333756 h 334010"/>
                <a:gd name="T96" fmla="*/ 4037076 w 4041775"/>
                <a:gd name="T97" fmla="*/ 323088 h 334010"/>
                <a:gd name="T98" fmla="*/ 4032504 w 4041775"/>
                <a:gd name="T99" fmla="*/ 329184 h 334010"/>
                <a:gd name="T100" fmla="*/ 4032504 w 4041775"/>
                <a:gd name="T101" fmla="*/ 333756 h 334010"/>
                <a:gd name="T102" fmla="*/ 4037076 w 4041775"/>
                <a:gd name="T103" fmla="*/ 333756 h 3340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041775" h="334010">
                  <a:moveTo>
                    <a:pt x="4041648" y="330708"/>
                  </a:moveTo>
                  <a:lnTo>
                    <a:pt x="4041648" y="1524"/>
                  </a:lnTo>
                  <a:lnTo>
                    <a:pt x="4038600" y="0"/>
                  </a:lnTo>
                  <a:lnTo>
                    <a:pt x="1524" y="0"/>
                  </a:lnTo>
                  <a:lnTo>
                    <a:pt x="0" y="1524"/>
                  </a:lnTo>
                  <a:lnTo>
                    <a:pt x="0" y="330708"/>
                  </a:lnTo>
                  <a:lnTo>
                    <a:pt x="1524" y="333756"/>
                  </a:lnTo>
                  <a:lnTo>
                    <a:pt x="4572" y="333756"/>
                  </a:lnTo>
                  <a:lnTo>
                    <a:pt x="4572" y="9144"/>
                  </a:lnTo>
                  <a:lnTo>
                    <a:pt x="9144" y="4572"/>
                  </a:lnTo>
                  <a:lnTo>
                    <a:pt x="9144" y="9144"/>
                  </a:lnTo>
                  <a:lnTo>
                    <a:pt x="4032504" y="9144"/>
                  </a:lnTo>
                  <a:lnTo>
                    <a:pt x="4032504" y="4572"/>
                  </a:lnTo>
                  <a:lnTo>
                    <a:pt x="4037076" y="9144"/>
                  </a:lnTo>
                  <a:lnTo>
                    <a:pt x="4037076" y="333756"/>
                  </a:lnTo>
                  <a:lnTo>
                    <a:pt x="4038600" y="333756"/>
                  </a:lnTo>
                  <a:lnTo>
                    <a:pt x="4041648" y="330708"/>
                  </a:lnTo>
                  <a:close/>
                </a:path>
                <a:path w="4041775" h="334010">
                  <a:moveTo>
                    <a:pt x="9144" y="9144"/>
                  </a:moveTo>
                  <a:lnTo>
                    <a:pt x="9144" y="4572"/>
                  </a:lnTo>
                  <a:lnTo>
                    <a:pt x="4572" y="9144"/>
                  </a:lnTo>
                  <a:lnTo>
                    <a:pt x="9144" y="9144"/>
                  </a:lnTo>
                  <a:close/>
                </a:path>
                <a:path w="4041775" h="334010">
                  <a:moveTo>
                    <a:pt x="9144" y="323088"/>
                  </a:moveTo>
                  <a:lnTo>
                    <a:pt x="9144" y="9144"/>
                  </a:lnTo>
                  <a:lnTo>
                    <a:pt x="4572" y="9144"/>
                  </a:lnTo>
                  <a:lnTo>
                    <a:pt x="4572" y="323088"/>
                  </a:lnTo>
                  <a:lnTo>
                    <a:pt x="9144" y="323088"/>
                  </a:lnTo>
                  <a:close/>
                </a:path>
                <a:path w="4041775" h="334010">
                  <a:moveTo>
                    <a:pt x="4037076" y="323088"/>
                  </a:moveTo>
                  <a:lnTo>
                    <a:pt x="4572" y="323088"/>
                  </a:lnTo>
                  <a:lnTo>
                    <a:pt x="9144" y="329184"/>
                  </a:lnTo>
                  <a:lnTo>
                    <a:pt x="9144" y="333756"/>
                  </a:lnTo>
                  <a:lnTo>
                    <a:pt x="4032504" y="333756"/>
                  </a:lnTo>
                  <a:lnTo>
                    <a:pt x="4032504" y="329184"/>
                  </a:lnTo>
                  <a:lnTo>
                    <a:pt x="4037076" y="323088"/>
                  </a:lnTo>
                  <a:close/>
                </a:path>
                <a:path w="4041775" h="334010">
                  <a:moveTo>
                    <a:pt x="9144" y="333756"/>
                  </a:moveTo>
                  <a:lnTo>
                    <a:pt x="9144" y="329184"/>
                  </a:lnTo>
                  <a:lnTo>
                    <a:pt x="4572" y="323088"/>
                  </a:lnTo>
                  <a:lnTo>
                    <a:pt x="4572" y="333756"/>
                  </a:lnTo>
                  <a:lnTo>
                    <a:pt x="9144" y="333756"/>
                  </a:lnTo>
                  <a:close/>
                </a:path>
                <a:path w="4041775" h="334010">
                  <a:moveTo>
                    <a:pt x="4037076" y="9144"/>
                  </a:moveTo>
                  <a:lnTo>
                    <a:pt x="4032504" y="4572"/>
                  </a:lnTo>
                  <a:lnTo>
                    <a:pt x="4032504" y="9144"/>
                  </a:lnTo>
                  <a:lnTo>
                    <a:pt x="4037076" y="9144"/>
                  </a:lnTo>
                  <a:close/>
                </a:path>
                <a:path w="4041775" h="334010">
                  <a:moveTo>
                    <a:pt x="4037076" y="323088"/>
                  </a:moveTo>
                  <a:lnTo>
                    <a:pt x="4037076" y="9144"/>
                  </a:lnTo>
                  <a:lnTo>
                    <a:pt x="4032504" y="9144"/>
                  </a:lnTo>
                  <a:lnTo>
                    <a:pt x="4032504" y="323088"/>
                  </a:lnTo>
                  <a:lnTo>
                    <a:pt x="4037076" y="323088"/>
                  </a:lnTo>
                  <a:close/>
                </a:path>
                <a:path w="4041775" h="334010">
                  <a:moveTo>
                    <a:pt x="4037076" y="333756"/>
                  </a:moveTo>
                  <a:lnTo>
                    <a:pt x="4037076" y="323088"/>
                  </a:lnTo>
                  <a:lnTo>
                    <a:pt x="4032504" y="329184"/>
                  </a:lnTo>
                  <a:lnTo>
                    <a:pt x="4032504" y="333756"/>
                  </a:lnTo>
                  <a:lnTo>
                    <a:pt x="4037076" y="333756"/>
                  </a:lnTo>
                  <a:close/>
                </a:path>
              </a:pathLst>
            </a:custGeom>
            <a:solidFill>
              <a:srgbClr val="45747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grpSp>
      <p:sp>
        <p:nvSpPr>
          <p:cNvPr id="47" name="object 15">
            <a:extLst>
              <a:ext uri="{FF2B5EF4-FFF2-40B4-BE49-F238E27FC236}">
                <a16:creationId xmlns:a16="http://schemas.microsoft.com/office/drawing/2014/main" id="{3DAB276B-9EEC-4097-BE79-CB721321BFB9}"/>
              </a:ext>
            </a:extLst>
          </p:cNvPr>
          <p:cNvSpPr txBox="1"/>
          <p:nvPr/>
        </p:nvSpPr>
        <p:spPr>
          <a:xfrm>
            <a:off x="4481114" y="1569860"/>
            <a:ext cx="4033837" cy="250825"/>
          </a:xfrm>
          <a:prstGeom prst="rect">
            <a:avLst/>
          </a:prstGeom>
        </p:spPr>
        <p:txBody>
          <a:bodyPr lIns="0" tIns="65405" rIns="0" bIns="0">
            <a:spAutoFit/>
          </a:bodyPr>
          <a:lstStyle/>
          <a:p>
            <a:pPr marL="316865" marR="0" lvl="0" indent="0" algn="ctr" defTabSz="914400" rtl="0" eaLnBrk="1" fontAlgn="auto" latinLnBrk="0" hangingPunct="1">
              <a:lnSpc>
                <a:spcPct val="100000"/>
              </a:lnSpc>
              <a:spcBef>
                <a:spcPts val="515"/>
              </a:spcBef>
              <a:spcAft>
                <a:spcPts val="0"/>
              </a:spcAft>
              <a:buClrTx/>
              <a:buSzTx/>
              <a:buFontTx/>
              <a:buNone/>
              <a:tabLst/>
              <a:defRPr/>
            </a:pPr>
            <a:r>
              <a:rPr kumimoji="0" sz="1200" b="1" i="0" u="none" strike="noStrike" kern="1200" cap="none" spc="-5"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Détention des titres </a:t>
            </a:r>
            <a:r>
              <a:rPr kumimoji="0" sz="1200" b="1" i="0" u="none" strike="noStrike" kern="1200" cap="none" spc="-1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via </a:t>
            </a:r>
            <a:r>
              <a:rPr kumimoji="0" sz="1200" b="1" i="0" u="none" strike="noStrike" kern="1200" cap="none" spc="-5"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une holding</a:t>
            </a:r>
            <a:r>
              <a:rPr kumimoji="0" sz="1200" b="1" i="0" u="none" strike="noStrike" kern="1200" cap="none" spc="75"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sz="1200" b="1" i="0" u="none" strike="noStrike" kern="1200" cap="none" spc="-5"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animatrice</a:t>
            </a:r>
            <a:endParaRPr kumimoji="0"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8" name="object 17">
            <a:extLst>
              <a:ext uri="{FF2B5EF4-FFF2-40B4-BE49-F238E27FC236}">
                <a16:creationId xmlns:a16="http://schemas.microsoft.com/office/drawing/2014/main" id="{90646FD1-F7F5-4B70-A3DC-B67CB153E1BB}"/>
              </a:ext>
            </a:extLst>
          </p:cNvPr>
          <p:cNvSpPr txBox="1">
            <a:spLocks noChangeArrowheads="1"/>
          </p:cNvSpPr>
          <p:nvPr/>
        </p:nvSpPr>
        <p:spPr bwMode="auto">
          <a:xfrm>
            <a:off x="386951" y="4508322"/>
            <a:ext cx="3597275" cy="1041311"/>
          </a:xfrm>
          <a:prstGeom prst="rect">
            <a:avLst/>
          </a:prstGeom>
          <a:noFill/>
          <a:ln>
            <a:noFill/>
          </a:ln>
        </p:spPr>
        <p:txBody>
          <a:bodyPr lIns="0" tIns="12700" rIns="0" bIns="0">
            <a:spAutoFit/>
          </a:bodyPr>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2700" marR="0" lvl="0" indent="0" algn="l" defTabSz="914400" rtl="0" eaLnBrk="1" fontAlgn="base" latinLnBrk="0" hangingPunct="1">
              <a:lnSpc>
                <a:spcPct val="100000"/>
              </a:lnSpc>
              <a:spcBef>
                <a:spcPts val="100"/>
              </a:spcBef>
              <a:spcAft>
                <a:spcPct val="0"/>
              </a:spcAft>
              <a:buClrTx/>
              <a:buSzTx/>
              <a:buFontTx/>
              <a:buNone/>
              <a:tabLst/>
              <a:defRPr/>
            </a:pPr>
            <a:r>
              <a:rPr kumimoji="0" lang="fr-FR" altLang="fr-FR" sz="11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Application jusqu’à 2 niveaux d’interposition</a:t>
            </a:r>
          </a:p>
          <a:p>
            <a:pPr marL="12700" marR="0" lvl="0" indent="0" algn="l" defTabSz="914400" rtl="0" eaLnBrk="1" fontAlgn="base" latinLnBrk="0" hangingPunct="1">
              <a:lnSpc>
                <a:spcPct val="100000"/>
              </a:lnSpc>
              <a:spcBef>
                <a:spcPts val="100"/>
              </a:spcBef>
              <a:spcAft>
                <a:spcPct val="0"/>
              </a:spcAft>
              <a:buClrTx/>
              <a:buSzTx/>
              <a:buFontTx/>
              <a:buNone/>
              <a:tabLst/>
              <a:defRPr/>
            </a:pPr>
            <a:endPar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180975" marR="0" lvl="0" indent="-180975" algn="l" defTabSz="914400" rtl="0" eaLnBrk="1" fontAlgn="base" latinLnBrk="0" hangingPunct="1">
              <a:lnSpc>
                <a:spcPct val="100000"/>
              </a:lnSpc>
              <a:spcBef>
                <a:spcPct val="0"/>
              </a:spcBef>
              <a:spcAft>
                <a:spcPct val="0"/>
              </a:spcAft>
              <a:buClrTx/>
              <a:buSzTx/>
              <a:buFontTx/>
              <a:buNone/>
              <a:tabLst/>
              <a:defRPr/>
            </a:pPr>
            <a:r>
              <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Nécessité du maintien inchangé des participations</a:t>
            </a:r>
          </a:p>
          <a:p>
            <a:pPr marL="180975" marR="0" lvl="0" indent="-180975" algn="just" defTabSz="914400" rtl="0" eaLnBrk="1" fontAlgn="base" latinLnBrk="0" hangingPunct="1">
              <a:lnSpc>
                <a:spcPct val="100000"/>
              </a:lnSpc>
              <a:spcBef>
                <a:spcPct val="0"/>
              </a:spcBef>
              <a:spcAft>
                <a:spcPct val="0"/>
              </a:spcAft>
              <a:buClrTx/>
              <a:buSzTx/>
              <a:buFontTx/>
              <a:buNone/>
              <a:tabLst/>
              <a:defRPr/>
            </a:pPr>
            <a:r>
              <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Exonération au prorata de l’actif « </a:t>
            </a:r>
            <a:r>
              <a:rPr kumimoji="0" lang="fr-FR" altLang="fr-FR" sz="11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Dutreillable</a:t>
            </a:r>
            <a:r>
              <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 (valeur des activités éligibles / valeur total actif brut de la société holding pure)</a:t>
            </a:r>
          </a:p>
        </p:txBody>
      </p:sp>
      <p:sp>
        <p:nvSpPr>
          <p:cNvPr id="49" name="object 18">
            <a:extLst>
              <a:ext uri="{FF2B5EF4-FFF2-40B4-BE49-F238E27FC236}">
                <a16:creationId xmlns:a16="http://schemas.microsoft.com/office/drawing/2014/main" id="{776AC047-266F-4CAC-9CC4-E198F2E55872}"/>
              </a:ext>
            </a:extLst>
          </p:cNvPr>
          <p:cNvSpPr txBox="1">
            <a:spLocks noChangeArrowheads="1"/>
          </p:cNvSpPr>
          <p:nvPr/>
        </p:nvSpPr>
        <p:spPr bwMode="auto">
          <a:xfrm>
            <a:off x="4408337" y="4508322"/>
            <a:ext cx="39417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2700" marR="0" lvl="0" indent="0" algn="just" defTabSz="914400" rtl="0" eaLnBrk="1" fontAlgn="base" latinLnBrk="0" hangingPunct="1">
              <a:lnSpc>
                <a:spcPct val="100000"/>
              </a:lnSpc>
              <a:spcBef>
                <a:spcPts val="100"/>
              </a:spcBef>
              <a:spcAft>
                <a:spcPct val="0"/>
              </a:spcAft>
              <a:buClrTx/>
              <a:buSzTx/>
              <a:buFontTx/>
              <a:buNone/>
              <a:tabLst/>
              <a:defRPr/>
            </a:pPr>
            <a:r>
              <a:rPr kumimoji="0" lang="fr-FR" altLang="fr-FR" sz="11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La société holding animatrice est assimilée à une société opérationnelle pour l’application du dispositif Dutreil</a:t>
            </a:r>
            <a:endPar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50" name="object 19">
            <a:extLst>
              <a:ext uri="{FF2B5EF4-FFF2-40B4-BE49-F238E27FC236}">
                <a16:creationId xmlns:a16="http://schemas.microsoft.com/office/drawing/2014/main" id="{EB567A54-4DE0-42B2-A71E-82FD19475741}"/>
              </a:ext>
            </a:extLst>
          </p:cNvPr>
          <p:cNvSpPr txBox="1">
            <a:spLocks noChangeArrowheads="1"/>
          </p:cNvSpPr>
          <p:nvPr/>
        </p:nvSpPr>
        <p:spPr bwMode="auto">
          <a:xfrm>
            <a:off x="4477939" y="4902022"/>
            <a:ext cx="3941762"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80975" indent="-18097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80975" marR="0" lvl="0" indent="-180975" algn="just" defTabSz="914400" rtl="0" eaLnBrk="1" fontAlgn="base" latinLnBrk="0" hangingPunct="1">
              <a:lnSpc>
                <a:spcPct val="100000"/>
              </a:lnSpc>
              <a:spcBef>
                <a:spcPts val="100"/>
              </a:spcBef>
              <a:spcAft>
                <a:spcPct val="0"/>
              </a:spcAft>
              <a:buClrTx/>
              <a:buSzTx/>
              <a:buFontTx/>
              <a:buNone/>
              <a:tabLst/>
              <a:defRPr/>
            </a:pPr>
            <a:r>
              <a:rPr kumimoji="0" lang="fr-FR" altLang="fr-FR" sz="1100" b="0" i="0" u="none" strike="noStrike" kern="1200" cap="none" spc="0" normalizeH="0" baseline="0" noProof="0" dirty="0">
                <a:ln>
                  <a:noFill/>
                </a:ln>
                <a:solidFill>
                  <a:srgbClr val="002060"/>
                </a:solidFill>
                <a:effectLst/>
                <a:uLnTx/>
                <a:uFillTx/>
                <a:latin typeface="Times" panose="02020603050405020304" pitchFamily="18" charset="0"/>
                <a:ea typeface="+mn-ea"/>
                <a:cs typeface="Arial" panose="020B0604020202020204" pitchFamily="34" charset="0"/>
              </a:rPr>
              <a:t>-	</a:t>
            </a:r>
            <a:r>
              <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Le régime Dutreil s’applique comme en présence d’une  détention directe des titres de la société opérationnelle</a:t>
            </a:r>
          </a:p>
          <a:p>
            <a:pPr marL="180975" marR="0" lvl="0" indent="-180975" algn="just" defTabSz="914400" rtl="0" eaLnBrk="1" fontAlgn="base" latinLnBrk="0" hangingPunct="1">
              <a:lnSpc>
                <a:spcPct val="100000"/>
              </a:lnSpc>
              <a:spcBef>
                <a:spcPct val="0"/>
              </a:spcBef>
              <a:spcAft>
                <a:spcPct val="0"/>
              </a:spcAft>
              <a:buClrTx/>
              <a:buSzTx/>
              <a:buFontTx/>
              <a:buNone/>
              <a:tabLst/>
              <a:defRPr/>
            </a:pPr>
            <a:r>
              <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Les conditions doivent être respectées au  niveau de la société holding animatrice</a:t>
            </a:r>
          </a:p>
          <a:p>
            <a:pPr marL="180975" marR="0" lvl="0" indent="-180975" algn="just" defTabSz="914400" rtl="0" eaLnBrk="1" fontAlgn="base" latinLnBrk="0" hangingPunct="1">
              <a:lnSpc>
                <a:spcPct val="100000"/>
              </a:lnSpc>
              <a:spcBef>
                <a:spcPct val="0"/>
              </a:spcBef>
              <a:spcAft>
                <a:spcPct val="0"/>
              </a:spcAft>
              <a:buClrTx/>
              <a:buSzTx/>
              <a:buFontTx/>
              <a:buNone/>
              <a:tabLst/>
              <a:defRPr/>
            </a:pPr>
            <a:r>
              <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L’intégralité de la valeur de la holding animatrice est  exonérée</a:t>
            </a:r>
          </a:p>
        </p:txBody>
      </p:sp>
      <p:grpSp>
        <p:nvGrpSpPr>
          <p:cNvPr id="52" name="object 21">
            <a:extLst>
              <a:ext uri="{FF2B5EF4-FFF2-40B4-BE49-F238E27FC236}">
                <a16:creationId xmlns:a16="http://schemas.microsoft.com/office/drawing/2014/main" id="{B59A51E7-C9AC-40DC-A827-6E17D0AB59CA}"/>
              </a:ext>
            </a:extLst>
          </p:cNvPr>
          <p:cNvGrpSpPr>
            <a:grpSpLocks/>
          </p:cNvGrpSpPr>
          <p:nvPr/>
        </p:nvGrpSpPr>
        <p:grpSpPr bwMode="auto">
          <a:xfrm>
            <a:off x="891776" y="3263722"/>
            <a:ext cx="2079625" cy="460375"/>
            <a:chOff x="1875922" y="4027932"/>
            <a:chExt cx="2080260" cy="460375"/>
          </a:xfrm>
        </p:grpSpPr>
        <p:sp>
          <p:nvSpPr>
            <p:cNvPr id="53" name="object 22">
              <a:extLst>
                <a:ext uri="{FF2B5EF4-FFF2-40B4-BE49-F238E27FC236}">
                  <a16:creationId xmlns:a16="http://schemas.microsoft.com/office/drawing/2014/main" id="{C8AD966C-ED51-463F-9755-024C381601C4}"/>
                </a:ext>
              </a:extLst>
            </p:cNvPr>
            <p:cNvSpPr>
              <a:spLocks/>
            </p:cNvSpPr>
            <p:nvPr/>
          </p:nvSpPr>
          <p:spPr bwMode="auto">
            <a:xfrm>
              <a:off x="1875917" y="4027944"/>
              <a:ext cx="1786255" cy="460375"/>
            </a:xfrm>
            <a:custGeom>
              <a:avLst/>
              <a:gdLst>
                <a:gd name="T0" fmla="*/ 1786143 w 1786254"/>
                <a:gd name="T1" fmla="*/ 452628 h 460375"/>
                <a:gd name="T2" fmla="*/ 1779996 w 1786254"/>
                <a:gd name="T3" fmla="*/ 443572 h 460375"/>
                <a:gd name="T4" fmla="*/ 1779881 w 1786254"/>
                <a:gd name="T5" fmla="*/ 443395 h 460375"/>
                <a:gd name="T6" fmla="*/ 1731279 w 1786254"/>
                <a:gd name="T7" fmla="*/ 371856 h 460375"/>
                <a:gd name="T8" fmla="*/ 1729755 w 1786254"/>
                <a:gd name="T9" fmla="*/ 370332 h 460375"/>
                <a:gd name="T10" fmla="*/ 1726707 w 1786254"/>
                <a:gd name="T11" fmla="*/ 370332 h 460375"/>
                <a:gd name="T12" fmla="*/ 1723659 w 1786254"/>
                <a:gd name="T13" fmla="*/ 373380 h 460375"/>
                <a:gd name="T14" fmla="*/ 1722135 w 1786254"/>
                <a:gd name="T15" fmla="*/ 376428 h 460375"/>
                <a:gd name="T16" fmla="*/ 1723659 w 1786254"/>
                <a:gd name="T17" fmla="*/ 377952 h 460375"/>
                <a:gd name="T18" fmla="*/ 1763283 w 1786254"/>
                <a:gd name="T19" fmla="*/ 435584 h 460375"/>
                <a:gd name="T20" fmla="*/ 838200 w 1786254"/>
                <a:gd name="T21" fmla="*/ 0 h 460375"/>
                <a:gd name="T22" fmla="*/ 835914 w 1786254"/>
                <a:gd name="T23" fmla="*/ 4572 h 460375"/>
                <a:gd name="T24" fmla="*/ 833628 w 1786254"/>
                <a:gd name="T25" fmla="*/ 0 h 460375"/>
                <a:gd name="T26" fmla="*/ 21158 w 1786254"/>
                <a:gd name="T27" fmla="*/ 435406 h 460375"/>
                <a:gd name="T28" fmla="*/ 59436 w 1786254"/>
                <a:gd name="T29" fmla="*/ 374904 h 460375"/>
                <a:gd name="T30" fmla="*/ 59436 w 1786254"/>
                <a:gd name="T31" fmla="*/ 370332 h 460375"/>
                <a:gd name="T32" fmla="*/ 57912 w 1786254"/>
                <a:gd name="T33" fmla="*/ 368808 h 460375"/>
                <a:gd name="T34" fmla="*/ 54864 w 1786254"/>
                <a:gd name="T35" fmla="*/ 367284 h 460375"/>
                <a:gd name="T36" fmla="*/ 51816 w 1786254"/>
                <a:gd name="T37" fmla="*/ 367284 h 460375"/>
                <a:gd name="T38" fmla="*/ 50292 w 1786254"/>
                <a:gd name="T39" fmla="*/ 370332 h 460375"/>
                <a:gd name="T40" fmla="*/ 0 w 1786254"/>
                <a:gd name="T41" fmla="*/ 452628 h 460375"/>
                <a:gd name="T42" fmla="*/ 6096 w 1786254"/>
                <a:gd name="T43" fmla="*/ 452818 h 460375"/>
                <a:gd name="T44" fmla="*/ 96012 w 1786254"/>
                <a:gd name="T45" fmla="*/ 455676 h 460375"/>
                <a:gd name="T46" fmla="*/ 99060 w 1786254"/>
                <a:gd name="T47" fmla="*/ 455676 h 460375"/>
                <a:gd name="T48" fmla="*/ 100584 w 1786254"/>
                <a:gd name="T49" fmla="*/ 454152 h 460375"/>
                <a:gd name="T50" fmla="*/ 102108 w 1786254"/>
                <a:gd name="T51" fmla="*/ 451104 h 460375"/>
                <a:gd name="T52" fmla="*/ 102108 w 1786254"/>
                <a:gd name="T53" fmla="*/ 448056 h 460375"/>
                <a:gd name="T54" fmla="*/ 99060 w 1786254"/>
                <a:gd name="T55" fmla="*/ 446532 h 460375"/>
                <a:gd name="T56" fmla="*/ 96012 w 1786254"/>
                <a:gd name="T57" fmla="*/ 446468 h 460375"/>
                <a:gd name="T58" fmla="*/ 23977 w 1786254"/>
                <a:gd name="T59" fmla="*/ 443992 h 460375"/>
                <a:gd name="T60" fmla="*/ 836053 w 1786254"/>
                <a:gd name="T61" fmla="*/ 10299 h 460375"/>
                <a:gd name="T62" fmla="*/ 1759346 w 1786254"/>
                <a:gd name="T63" fmla="*/ 445020 h 460375"/>
                <a:gd name="T64" fmla="*/ 1690131 w 1786254"/>
                <a:gd name="T65" fmla="*/ 451104 h 460375"/>
                <a:gd name="T66" fmla="*/ 1687083 w 1786254"/>
                <a:gd name="T67" fmla="*/ 451104 h 460375"/>
                <a:gd name="T68" fmla="*/ 1685559 w 1786254"/>
                <a:gd name="T69" fmla="*/ 454152 h 460375"/>
                <a:gd name="T70" fmla="*/ 1685559 w 1786254"/>
                <a:gd name="T71" fmla="*/ 458724 h 460375"/>
                <a:gd name="T72" fmla="*/ 1687083 w 1786254"/>
                <a:gd name="T73" fmla="*/ 460248 h 460375"/>
                <a:gd name="T74" fmla="*/ 1690131 w 1786254"/>
                <a:gd name="T75" fmla="*/ 460248 h 460375"/>
                <a:gd name="T76" fmla="*/ 1786143 w 1786254"/>
                <a:gd name="T77" fmla="*/ 452628 h 4603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6254" h="460375">
                  <a:moveTo>
                    <a:pt x="1786128" y="452628"/>
                  </a:moveTo>
                  <a:lnTo>
                    <a:pt x="1779981" y="443572"/>
                  </a:lnTo>
                  <a:lnTo>
                    <a:pt x="1779866" y="443395"/>
                  </a:lnTo>
                  <a:lnTo>
                    <a:pt x="1731264" y="371856"/>
                  </a:lnTo>
                  <a:lnTo>
                    <a:pt x="1729740" y="370332"/>
                  </a:lnTo>
                  <a:lnTo>
                    <a:pt x="1726692" y="370332"/>
                  </a:lnTo>
                  <a:lnTo>
                    <a:pt x="1723644" y="373380"/>
                  </a:lnTo>
                  <a:lnTo>
                    <a:pt x="1722120" y="376428"/>
                  </a:lnTo>
                  <a:lnTo>
                    <a:pt x="1723644" y="377952"/>
                  </a:lnTo>
                  <a:lnTo>
                    <a:pt x="1763268" y="435584"/>
                  </a:lnTo>
                  <a:lnTo>
                    <a:pt x="838200" y="0"/>
                  </a:lnTo>
                  <a:lnTo>
                    <a:pt x="835914" y="4572"/>
                  </a:lnTo>
                  <a:lnTo>
                    <a:pt x="833628" y="0"/>
                  </a:lnTo>
                  <a:lnTo>
                    <a:pt x="21158" y="435406"/>
                  </a:lnTo>
                  <a:lnTo>
                    <a:pt x="59436" y="374904"/>
                  </a:lnTo>
                  <a:lnTo>
                    <a:pt x="59436" y="370332"/>
                  </a:lnTo>
                  <a:lnTo>
                    <a:pt x="57912" y="368808"/>
                  </a:lnTo>
                  <a:lnTo>
                    <a:pt x="54864" y="367284"/>
                  </a:lnTo>
                  <a:lnTo>
                    <a:pt x="51816" y="367284"/>
                  </a:lnTo>
                  <a:lnTo>
                    <a:pt x="50292" y="370332"/>
                  </a:lnTo>
                  <a:lnTo>
                    <a:pt x="0" y="452628"/>
                  </a:lnTo>
                  <a:lnTo>
                    <a:pt x="6096" y="452818"/>
                  </a:lnTo>
                  <a:lnTo>
                    <a:pt x="96012" y="455676"/>
                  </a:lnTo>
                  <a:lnTo>
                    <a:pt x="99060" y="455676"/>
                  </a:lnTo>
                  <a:lnTo>
                    <a:pt x="100584" y="454152"/>
                  </a:lnTo>
                  <a:lnTo>
                    <a:pt x="102108" y="451104"/>
                  </a:lnTo>
                  <a:lnTo>
                    <a:pt x="102108" y="448056"/>
                  </a:lnTo>
                  <a:lnTo>
                    <a:pt x="99060" y="446532"/>
                  </a:lnTo>
                  <a:lnTo>
                    <a:pt x="96012" y="446468"/>
                  </a:lnTo>
                  <a:lnTo>
                    <a:pt x="23977" y="443992"/>
                  </a:lnTo>
                  <a:lnTo>
                    <a:pt x="836053" y="10299"/>
                  </a:lnTo>
                  <a:lnTo>
                    <a:pt x="1759331" y="445020"/>
                  </a:lnTo>
                  <a:lnTo>
                    <a:pt x="1690116" y="451104"/>
                  </a:lnTo>
                  <a:lnTo>
                    <a:pt x="1687068" y="451104"/>
                  </a:lnTo>
                  <a:lnTo>
                    <a:pt x="1685544" y="454152"/>
                  </a:lnTo>
                  <a:lnTo>
                    <a:pt x="1685544" y="458724"/>
                  </a:lnTo>
                  <a:lnTo>
                    <a:pt x="1687068" y="460248"/>
                  </a:lnTo>
                  <a:lnTo>
                    <a:pt x="1690116" y="460248"/>
                  </a:lnTo>
                  <a:lnTo>
                    <a:pt x="1786128" y="4526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4" name="object 23">
              <a:extLst>
                <a:ext uri="{FF2B5EF4-FFF2-40B4-BE49-F238E27FC236}">
                  <a16:creationId xmlns:a16="http://schemas.microsoft.com/office/drawing/2014/main" id="{D8F329B9-808B-4B7F-AA17-77368D8F2274}"/>
                </a:ext>
              </a:extLst>
            </p:cNvPr>
            <p:cNvSpPr>
              <a:spLocks/>
            </p:cNvSpPr>
            <p:nvPr/>
          </p:nvSpPr>
          <p:spPr bwMode="auto">
            <a:xfrm>
              <a:off x="2823850" y="4134612"/>
              <a:ext cx="1132840" cy="254635"/>
            </a:xfrm>
            <a:custGeom>
              <a:avLst/>
              <a:gdLst>
                <a:gd name="T0" fmla="*/ 0 w 1132839"/>
                <a:gd name="T1" fmla="*/ 134112 h 254635"/>
                <a:gd name="T2" fmla="*/ 0 w 1132839"/>
                <a:gd name="T3" fmla="*/ 135636 h 254635"/>
                <a:gd name="T4" fmla="*/ 10668 w 1132839"/>
                <a:gd name="T5" fmla="*/ 118872 h 254635"/>
                <a:gd name="T6" fmla="*/ 39624 w 1132839"/>
                <a:gd name="T7" fmla="*/ 79248 h 254635"/>
                <a:gd name="T8" fmla="*/ 41148 w 1132839"/>
                <a:gd name="T9" fmla="*/ 88392 h 254635"/>
                <a:gd name="T10" fmla="*/ 62484 w 1132839"/>
                <a:gd name="T11" fmla="*/ 77724 h 254635"/>
                <a:gd name="T12" fmla="*/ 102108 w 1132839"/>
                <a:gd name="T13" fmla="*/ 62484 h 254635"/>
                <a:gd name="T14" fmla="*/ 150876 w 1132839"/>
                <a:gd name="T15" fmla="*/ 48768 h 254635"/>
                <a:gd name="T16" fmla="*/ 224028 w 1132839"/>
                <a:gd name="T17" fmla="*/ 35052 h 254635"/>
                <a:gd name="T18" fmla="*/ 260604 w 1132839"/>
                <a:gd name="T19" fmla="*/ 19812 h 254635"/>
                <a:gd name="T20" fmla="*/ 297180 w 1132839"/>
                <a:gd name="T21" fmla="*/ 13716 h 254635"/>
                <a:gd name="T22" fmla="*/ 336804 w 1132839"/>
                <a:gd name="T23" fmla="*/ 10668 h 254635"/>
                <a:gd name="T24" fmla="*/ 347472 w 1132839"/>
                <a:gd name="T25" fmla="*/ 9144 h 254635"/>
                <a:gd name="T26" fmla="*/ 384048 w 1132839"/>
                <a:gd name="T27" fmla="*/ 6096 h 254635"/>
                <a:gd name="T28" fmla="*/ 451104 w 1132839"/>
                <a:gd name="T29" fmla="*/ 12192 h 254635"/>
                <a:gd name="T30" fmla="*/ 498348 w 1132839"/>
                <a:gd name="T31" fmla="*/ 0 h 254635"/>
                <a:gd name="T32" fmla="*/ 603519 w 1132839"/>
                <a:gd name="T33" fmla="*/ 9144 h 254635"/>
                <a:gd name="T34" fmla="*/ 612663 w 1132839"/>
                <a:gd name="T35" fmla="*/ 9144 h 254635"/>
                <a:gd name="T36" fmla="*/ 717819 w 1132839"/>
                <a:gd name="T37" fmla="*/ 13716 h 254635"/>
                <a:gd name="T38" fmla="*/ 726963 w 1132839"/>
                <a:gd name="T39" fmla="*/ 4572 h 254635"/>
                <a:gd name="T40" fmla="*/ 784875 w 1132839"/>
                <a:gd name="T41" fmla="*/ 18288 h 254635"/>
                <a:gd name="T42" fmla="*/ 830595 w 1132839"/>
                <a:gd name="T43" fmla="*/ 22860 h 254635"/>
                <a:gd name="T44" fmla="*/ 870219 w 1132839"/>
                <a:gd name="T45" fmla="*/ 18288 h 254635"/>
                <a:gd name="T46" fmla="*/ 906795 w 1132839"/>
                <a:gd name="T47" fmla="*/ 33528 h 254635"/>
                <a:gd name="T48" fmla="*/ 944895 w 1132839"/>
                <a:gd name="T49" fmla="*/ 32004 h 254635"/>
                <a:gd name="T50" fmla="*/ 1019571 w 1132839"/>
                <a:gd name="T51" fmla="*/ 50292 h 254635"/>
                <a:gd name="T52" fmla="*/ 1019571 w 1132839"/>
                <a:gd name="T53" fmla="*/ 50292 h 254635"/>
                <a:gd name="T54" fmla="*/ 1056147 w 1132839"/>
                <a:gd name="T55" fmla="*/ 62484 h 254635"/>
                <a:gd name="T56" fmla="*/ 1086627 w 1132839"/>
                <a:gd name="T57" fmla="*/ 86868 h 254635"/>
                <a:gd name="T58" fmla="*/ 1107963 w 1132839"/>
                <a:gd name="T59" fmla="*/ 100584 h 254635"/>
                <a:gd name="T60" fmla="*/ 1121679 w 1132839"/>
                <a:gd name="T61" fmla="*/ 118872 h 254635"/>
                <a:gd name="T62" fmla="*/ 1123203 w 1132839"/>
                <a:gd name="T63" fmla="*/ 139598 h 254635"/>
                <a:gd name="T64" fmla="*/ 1132347 w 1132839"/>
                <a:gd name="T65" fmla="*/ 135636 h 254635"/>
                <a:gd name="T66" fmla="*/ 1106439 w 1132839"/>
                <a:gd name="T67" fmla="*/ 167640 h 254635"/>
                <a:gd name="T68" fmla="*/ 1062243 w 1132839"/>
                <a:gd name="T69" fmla="*/ 179832 h 254635"/>
                <a:gd name="T70" fmla="*/ 1027191 w 1132839"/>
                <a:gd name="T71" fmla="*/ 192024 h 254635"/>
                <a:gd name="T72" fmla="*/ 998235 w 1132839"/>
                <a:gd name="T73" fmla="*/ 201168 h 254635"/>
                <a:gd name="T74" fmla="*/ 963183 w 1132839"/>
                <a:gd name="T75" fmla="*/ 208788 h 254635"/>
                <a:gd name="T76" fmla="*/ 943371 w 1132839"/>
                <a:gd name="T77" fmla="*/ 213360 h 254635"/>
                <a:gd name="T78" fmla="*/ 906795 w 1132839"/>
                <a:gd name="T79" fmla="*/ 219456 h 254635"/>
                <a:gd name="T80" fmla="*/ 856503 w 1132839"/>
                <a:gd name="T81" fmla="*/ 227076 h 254635"/>
                <a:gd name="T82" fmla="*/ 803163 w 1132839"/>
                <a:gd name="T83" fmla="*/ 233172 h 254635"/>
                <a:gd name="T84" fmla="*/ 766587 w 1132839"/>
                <a:gd name="T85" fmla="*/ 246888 h 254635"/>
                <a:gd name="T86" fmla="*/ 733059 w 1132839"/>
                <a:gd name="T87" fmla="*/ 249936 h 254635"/>
                <a:gd name="T88" fmla="*/ 679719 w 1132839"/>
                <a:gd name="T89" fmla="*/ 242316 h 254635"/>
                <a:gd name="T90" fmla="*/ 614187 w 1132839"/>
                <a:gd name="T91" fmla="*/ 254508 h 254635"/>
                <a:gd name="T92" fmla="*/ 566943 w 1132839"/>
                <a:gd name="T93" fmla="*/ 254508 h 254635"/>
                <a:gd name="T94" fmla="*/ 499872 w 1132839"/>
                <a:gd name="T95" fmla="*/ 243840 h 254635"/>
                <a:gd name="T96" fmla="*/ 452628 w 1132839"/>
                <a:gd name="T97" fmla="*/ 242316 h 254635"/>
                <a:gd name="T98" fmla="*/ 385572 w 1132839"/>
                <a:gd name="T99" fmla="*/ 248412 h 254635"/>
                <a:gd name="T100" fmla="*/ 347472 w 1132839"/>
                <a:gd name="T101" fmla="*/ 245364 h 254635"/>
                <a:gd name="T102" fmla="*/ 321564 w 1132839"/>
                <a:gd name="T103" fmla="*/ 242316 h 254635"/>
                <a:gd name="T104" fmla="*/ 274320 w 1132839"/>
                <a:gd name="T105" fmla="*/ 237744 h 254635"/>
                <a:gd name="T106" fmla="*/ 262128 w 1132839"/>
                <a:gd name="T107" fmla="*/ 234696 h 254635"/>
                <a:gd name="T108" fmla="*/ 225552 w 1132839"/>
                <a:gd name="T109" fmla="*/ 219456 h 254635"/>
                <a:gd name="T110" fmla="*/ 150876 w 1132839"/>
                <a:gd name="T111" fmla="*/ 205740 h 254635"/>
                <a:gd name="T112" fmla="*/ 102108 w 1132839"/>
                <a:gd name="T113" fmla="*/ 192024 h 254635"/>
                <a:gd name="T114" fmla="*/ 60960 w 1132839"/>
                <a:gd name="T115" fmla="*/ 176784 h 254635"/>
                <a:gd name="T116" fmla="*/ 32004 w 1132839"/>
                <a:gd name="T117" fmla="*/ 160020 h 254635"/>
                <a:gd name="T118" fmla="*/ 44196 w 1132839"/>
                <a:gd name="T119" fmla="*/ 167640 h 2546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32839" h="254635">
                  <a:moveTo>
                    <a:pt x="15240" y="111252"/>
                  </a:moveTo>
                  <a:lnTo>
                    <a:pt x="15240" y="109728"/>
                  </a:lnTo>
                  <a:lnTo>
                    <a:pt x="9144" y="103632"/>
                  </a:lnTo>
                  <a:lnTo>
                    <a:pt x="7620" y="105156"/>
                  </a:lnTo>
                  <a:lnTo>
                    <a:pt x="6096" y="105156"/>
                  </a:lnTo>
                  <a:lnTo>
                    <a:pt x="6096" y="106680"/>
                  </a:lnTo>
                  <a:lnTo>
                    <a:pt x="0" y="118872"/>
                  </a:lnTo>
                  <a:lnTo>
                    <a:pt x="0" y="134112"/>
                  </a:lnTo>
                  <a:lnTo>
                    <a:pt x="9144" y="132588"/>
                  </a:lnTo>
                  <a:lnTo>
                    <a:pt x="9144" y="121920"/>
                  </a:lnTo>
                  <a:lnTo>
                    <a:pt x="10668" y="118872"/>
                  </a:lnTo>
                  <a:lnTo>
                    <a:pt x="10668" y="117348"/>
                  </a:lnTo>
                  <a:lnTo>
                    <a:pt x="15240" y="111252"/>
                  </a:lnTo>
                  <a:close/>
                </a:path>
                <a:path w="1132839" h="254635">
                  <a:moveTo>
                    <a:pt x="12192" y="138684"/>
                  </a:moveTo>
                  <a:lnTo>
                    <a:pt x="9144" y="132588"/>
                  </a:lnTo>
                  <a:lnTo>
                    <a:pt x="0" y="135636"/>
                  </a:lnTo>
                  <a:lnTo>
                    <a:pt x="6096" y="147828"/>
                  </a:lnTo>
                  <a:lnTo>
                    <a:pt x="9144" y="150876"/>
                  </a:lnTo>
                  <a:lnTo>
                    <a:pt x="10668" y="149656"/>
                  </a:lnTo>
                  <a:lnTo>
                    <a:pt x="10668" y="137160"/>
                  </a:lnTo>
                  <a:lnTo>
                    <a:pt x="12192" y="138684"/>
                  </a:lnTo>
                  <a:close/>
                </a:path>
                <a:path w="1132839" h="254635">
                  <a:moveTo>
                    <a:pt x="12192" y="115824"/>
                  </a:moveTo>
                  <a:lnTo>
                    <a:pt x="10668" y="117348"/>
                  </a:lnTo>
                  <a:lnTo>
                    <a:pt x="10668" y="118872"/>
                  </a:lnTo>
                  <a:lnTo>
                    <a:pt x="12192" y="115824"/>
                  </a:lnTo>
                  <a:close/>
                </a:path>
                <a:path w="1132839" h="254635">
                  <a:moveTo>
                    <a:pt x="16764" y="144780"/>
                  </a:moveTo>
                  <a:lnTo>
                    <a:pt x="15240" y="143256"/>
                  </a:lnTo>
                  <a:lnTo>
                    <a:pt x="10668" y="137160"/>
                  </a:lnTo>
                  <a:lnTo>
                    <a:pt x="10668" y="149656"/>
                  </a:lnTo>
                  <a:lnTo>
                    <a:pt x="16764" y="144780"/>
                  </a:lnTo>
                  <a:close/>
                </a:path>
                <a:path w="1132839" h="254635">
                  <a:moveTo>
                    <a:pt x="44196" y="86868"/>
                  </a:moveTo>
                  <a:lnTo>
                    <a:pt x="39624" y="79248"/>
                  </a:lnTo>
                  <a:lnTo>
                    <a:pt x="36576" y="80772"/>
                  </a:lnTo>
                  <a:lnTo>
                    <a:pt x="25908" y="86868"/>
                  </a:lnTo>
                  <a:lnTo>
                    <a:pt x="18288" y="92964"/>
                  </a:lnTo>
                  <a:lnTo>
                    <a:pt x="15240" y="96012"/>
                  </a:lnTo>
                  <a:lnTo>
                    <a:pt x="21336" y="103632"/>
                  </a:lnTo>
                  <a:lnTo>
                    <a:pt x="25908" y="99060"/>
                  </a:lnTo>
                  <a:lnTo>
                    <a:pt x="32004" y="94488"/>
                  </a:lnTo>
                  <a:lnTo>
                    <a:pt x="41148" y="88392"/>
                  </a:lnTo>
                  <a:lnTo>
                    <a:pt x="44196" y="86868"/>
                  </a:lnTo>
                  <a:close/>
                </a:path>
                <a:path w="1132839" h="254635">
                  <a:moveTo>
                    <a:pt x="77724" y="71628"/>
                  </a:moveTo>
                  <a:lnTo>
                    <a:pt x="74676" y="62484"/>
                  </a:lnTo>
                  <a:lnTo>
                    <a:pt x="70104" y="64008"/>
                  </a:lnTo>
                  <a:lnTo>
                    <a:pt x="57912" y="70104"/>
                  </a:lnTo>
                  <a:lnTo>
                    <a:pt x="47244" y="74676"/>
                  </a:lnTo>
                  <a:lnTo>
                    <a:pt x="51816" y="82296"/>
                  </a:lnTo>
                  <a:lnTo>
                    <a:pt x="62484" y="77724"/>
                  </a:lnTo>
                  <a:lnTo>
                    <a:pt x="74676" y="73152"/>
                  </a:lnTo>
                  <a:lnTo>
                    <a:pt x="77724" y="71628"/>
                  </a:lnTo>
                  <a:close/>
                </a:path>
                <a:path w="1132839" h="254635">
                  <a:moveTo>
                    <a:pt x="114300" y="59436"/>
                  </a:moveTo>
                  <a:lnTo>
                    <a:pt x="111252" y="50292"/>
                  </a:lnTo>
                  <a:lnTo>
                    <a:pt x="99060" y="53340"/>
                  </a:lnTo>
                  <a:lnTo>
                    <a:pt x="83820" y="59436"/>
                  </a:lnTo>
                  <a:lnTo>
                    <a:pt x="86868" y="68580"/>
                  </a:lnTo>
                  <a:lnTo>
                    <a:pt x="102108" y="62484"/>
                  </a:lnTo>
                  <a:lnTo>
                    <a:pt x="114300" y="59436"/>
                  </a:lnTo>
                  <a:close/>
                </a:path>
                <a:path w="1132839" h="254635">
                  <a:moveTo>
                    <a:pt x="150876" y="48768"/>
                  </a:moveTo>
                  <a:lnTo>
                    <a:pt x="147828" y="39624"/>
                  </a:lnTo>
                  <a:lnTo>
                    <a:pt x="131064" y="44196"/>
                  </a:lnTo>
                  <a:lnTo>
                    <a:pt x="120396" y="47244"/>
                  </a:lnTo>
                  <a:lnTo>
                    <a:pt x="121920" y="56388"/>
                  </a:lnTo>
                  <a:lnTo>
                    <a:pt x="134112" y="53340"/>
                  </a:lnTo>
                  <a:lnTo>
                    <a:pt x="150876" y="48768"/>
                  </a:lnTo>
                  <a:close/>
                </a:path>
                <a:path w="1132839" h="254635">
                  <a:moveTo>
                    <a:pt x="187452" y="41148"/>
                  </a:moveTo>
                  <a:lnTo>
                    <a:pt x="185928" y="32004"/>
                  </a:lnTo>
                  <a:lnTo>
                    <a:pt x="167640" y="35052"/>
                  </a:lnTo>
                  <a:lnTo>
                    <a:pt x="156972" y="38100"/>
                  </a:lnTo>
                  <a:lnTo>
                    <a:pt x="160020" y="47244"/>
                  </a:lnTo>
                  <a:lnTo>
                    <a:pt x="170688" y="44196"/>
                  </a:lnTo>
                  <a:lnTo>
                    <a:pt x="187452" y="41148"/>
                  </a:lnTo>
                  <a:close/>
                </a:path>
                <a:path w="1132839" h="254635">
                  <a:moveTo>
                    <a:pt x="224028" y="35052"/>
                  </a:moveTo>
                  <a:lnTo>
                    <a:pt x="222504" y="24384"/>
                  </a:lnTo>
                  <a:lnTo>
                    <a:pt x="207264" y="27432"/>
                  </a:lnTo>
                  <a:lnTo>
                    <a:pt x="195072" y="30480"/>
                  </a:lnTo>
                  <a:lnTo>
                    <a:pt x="196596" y="39624"/>
                  </a:lnTo>
                  <a:lnTo>
                    <a:pt x="210312" y="36576"/>
                  </a:lnTo>
                  <a:lnTo>
                    <a:pt x="224028" y="35052"/>
                  </a:lnTo>
                  <a:close/>
                </a:path>
                <a:path w="1132839" h="254635">
                  <a:moveTo>
                    <a:pt x="262128" y="28956"/>
                  </a:moveTo>
                  <a:lnTo>
                    <a:pt x="260604" y="19812"/>
                  </a:lnTo>
                  <a:lnTo>
                    <a:pt x="251460" y="19812"/>
                  </a:lnTo>
                  <a:lnTo>
                    <a:pt x="231648" y="22860"/>
                  </a:lnTo>
                  <a:lnTo>
                    <a:pt x="233172" y="32004"/>
                  </a:lnTo>
                  <a:lnTo>
                    <a:pt x="252984" y="30480"/>
                  </a:lnTo>
                  <a:lnTo>
                    <a:pt x="262128" y="28956"/>
                  </a:lnTo>
                  <a:close/>
                </a:path>
                <a:path w="1132839" h="254635">
                  <a:moveTo>
                    <a:pt x="300228" y="24384"/>
                  </a:moveTo>
                  <a:lnTo>
                    <a:pt x="298704" y="13716"/>
                  </a:lnTo>
                  <a:lnTo>
                    <a:pt x="297180" y="13716"/>
                  </a:lnTo>
                  <a:lnTo>
                    <a:pt x="274320" y="16764"/>
                  </a:lnTo>
                  <a:lnTo>
                    <a:pt x="269748" y="18288"/>
                  </a:lnTo>
                  <a:lnTo>
                    <a:pt x="271272" y="27432"/>
                  </a:lnTo>
                  <a:lnTo>
                    <a:pt x="275844" y="27432"/>
                  </a:lnTo>
                  <a:lnTo>
                    <a:pt x="298704" y="24384"/>
                  </a:lnTo>
                  <a:lnTo>
                    <a:pt x="300228" y="24384"/>
                  </a:lnTo>
                  <a:close/>
                </a:path>
                <a:path w="1132839" h="254635">
                  <a:moveTo>
                    <a:pt x="336804" y="19812"/>
                  </a:moveTo>
                  <a:lnTo>
                    <a:pt x="336804" y="10668"/>
                  </a:lnTo>
                  <a:lnTo>
                    <a:pt x="321564" y="12192"/>
                  </a:lnTo>
                  <a:lnTo>
                    <a:pt x="307848" y="13716"/>
                  </a:lnTo>
                  <a:lnTo>
                    <a:pt x="309372" y="22860"/>
                  </a:lnTo>
                  <a:lnTo>
                    <a:pt x="336804" y="19812"/>
                  </a:lnTo>
                  <a:close/>
                </a:path>
                <a:path w="1132839" h="254635">
                  <a:moveTo>
                    <a:pt x="374904" y="16764"/>
                  </a:moveTo>
                  <a:lnTo>
                    <a:pt x="374904" y="6096"/>
                  </a:lnTo>
                  <a:lnTo>
                    <a:pt x="373380" y="6096"/>
                  </a:lnTo>
                  <a:lnTo>
                    <a:pt x="347472" y="9144"/>
                  </a:lnTo>
                  <a:lnTo>
                    <a:pt x="345948" y="9144"/>
                  </a:lnTo>
                  <a:lnTo>
                    <a:pt x="347472" y="18288"/>
                  </a:lnTo>
                  <a:lnTo>
                    <a:pt x="373380" y="16764"/>
                  </a:lnTo>
                  <a:lnTo>
                    <a:pt x="374904" y="16764"/>
                  </a:lnTo>
                  <a:close/>
                </a:path>
                <a:path w="1132839" h="254635">
                  <a:moveTo>
                    <a:pt x="413004" y="13716"/>
                  </a:moveTo>
                  <a:lnTo>
                    <a:pt x="413004" y="4572"/>
                  </a:lnTo>
                  <a:lnTo>
                    <a:pt x="399288" y="4572"/>
                  </a:lnTo>
                  <a:lnTo>
                    <a:pt x="384048" y="6096"/>
                  </a:lnTo>
                  <a:lnTo>
                    <a:pt x="384048" y="15240"/>
                  </a:lnTo>
                  <a:lnTo>
                    <a:pt x="399288" y="13716"/>
                  </a:lnTo>
                  <a:lnTo>
                    <a:pt x="413004" y="13716"/>
                  </a:lnTo>
                  <a:close/>
                </a:path>
                <a:path w="1132839" h="254635">
                  <a:moveTo>
                    <a:pt x="451104" y="12192"/>
                  </a:moveTo>
                  <a:lnTo>
                    <a:pt x="451104" y="1524"/>
                  </a:lnTo>
                  <a:lnTo>
                    <a:pt x="422148" y="3048"/>
                  </a:lnTo>
                  <a:lnTo>
                    <a:pt x="422148" y="13716"/>
                  </a:lnTo>
                  <a:lnTo>
                    <a:pt x="451104" y="12192"/>
                  </a:lnTo>
                  <a:close/>
                </a:path>
                <a:path w="1132839" h="254635">
                  <a:moveTo>
                    <a:pt x="489204" y="10668"/>
                  </a:moveTo>
                  <a:lnTo>
                    <a:pt x="489204" y="0"/>
                  </a:lnTo>
                  <a:lnTo>
                    <a:pt x="460248" y="1524"/>
                  </a:lnTo>
                  <a:lnTo>
                    <a:pt x="460248" y="10668"/>
                  </a:lnTo>
                  <a:lnTo>
                    <a:pt x="489204" y="10668"/>
                  </a:lnTo>
                  <a:close/>
                </a:path>
                <a:path w="1132839" h="254635">
                  <a:moveTo>
                    <a:pt x="527304" y="9144"/>
                  </a:moveTo>
                  <a:lnTo>
                    <a:pt x="527304" y="0"/>
                  </a:lnTo>
                  <a:lnTo>
                    <a:pt x="498348" y="0"/>
                  </a:lnTo>
                  <a:lnTo>
                    <a:pt x="498348" y="9144"/>
                  </a:lnTo>
                  <a:lnTo>
                    <a:pt x="527304" y="9144"/>
                  </a:lnTo>
                  <a:close/>
                </a:path>
                <a:path w="1132839" h="254635">
                  <a:moveTo>
                    <a:pt x="565404" y="9144"/>
                  </a:moveTo>
                  <a:lnTo>
                    <a:pt x="565404" y="0"/>
                  </a:lnTo>
                  <a:lnTo>
                    <a:pt x="536448" y="0"/>
                  </a:lnTo>
                  <a:lnTo>
                    <a:pt x="536448" y="9144"/>
                  </a:lnTo>
                  <a:lnTo>
                    <a:pt x="565404" y="9144"/>
                  </a:lnTo>
                  <a:close/>
                </a:path>
                <a:path w="1132839" h="254635">
                  <a:moveTo>
                    <a:pt x="603504" y="9144"/>
                  </a:moveTo>
                  <a:lnTo>
                    <a:pt x="603504" y="0"/>
                  </a:lnTo>
                  <a:lnTo>
                    <a:pt x="574548" y="0"/>
                  </a:lnTo>
                  <a:lnTo>
                    <a:pt x="574548" y="9144"/>
                  </a:lnTo>
                  <a:lnTo>
                    <a:pt x="603504" y="9144"/>
                  </a:lnTo>
                  <a:close/>
                </a:path>
                <a:path w="1132839" h="254635">
                  <a:moveTo>
                    <a:pt x="641604" y="10668"/>
                  </a:moveTo>
                  <a:lnTo>
                    <a:pt x="641604" y="0"/>
                  </a:lnTo>
                  <a:lnTo>
                    <a:pt x="612648" y="0"/>
                  </a:lnTo>
                  <a:lnTo>
                    <a:pt x="612648" y="9144"/>
                  </a:lnTo>
                  <a:lnTo>
                    <a:pt x="623316" y="9144"/>
                  </a:lnTo>
                  <a:lnTo>
                    <a:pt x="641604" y="10668"/>
                  </a:lnTo>
                  <a:close/>
                </a:path>
                <a:path w="1132839" h="254635">
                  <a:moveTo>
                    <a:pt x="679704" y="10668"/>
                  </a:moveTo>
                  <a:lnTo>
                    <a:pt x="679704" y="1524"/>
                  </a:lnTo>
                  <a:lnTo>
                    <a:pt x="650748" y="1524"/>
                  </a:lnTo>
                  <a:lnTo>
                    <a:pt x="650748" y="10668"/>
                  </a:lnTo>
                  <a:lnTo>
                    <a:pt x="679704" y="10668"/>
                  </a:lnTo>
                  <a:close/>
                </a:path>
                <a:path w="1132839" h="254635">
                  <a:moveTo>
                    <a:pt x="717804" y="13716"/>
                  </a:moveTo>
                  <a:lnTo>
                    <a:pt x="717804" y="4572"/>
                  </a:lnTo>
                  <a:lnTo>
                    <a:pt x="688848" y="3048"/>
                  </a:lnTo>
                  <a:lnTo>
                    <a:pt x="688848" y="12192"/>
                  </a:lnTo>
                  <a:lnTo>
                    <a:pt x="717804" y="13716"/>
                  </a:lnTo>
                  <a:close/>
                </a:path>
                <a:path w="1132839" h="254635">
                  <a:moveTo>
                    <a:pt x="755904" y="16764"/>
                  </a:moveTo>
                  <a:lnTo>
                    <a:pt x="755904" y="6096"/>
                  </a:lnTo>
                  <a:lnTo>
                    <a:pt x="733044" y="4572"/>
                  </a:lnTo>
                  <a:lnTo>
                    <a:pt x="726948" y="4572"/>
                  </a:lnTo>
                  <a:lnTo>
                    <a:pt x="726948" y="13716"/>
                  </a:lnTo>
                  <a:lnTo>
                    <a:pt x="733044" y="13716"/>
                  </a:lnTo>
                  <a:lnTo>
                    <a:pt x="755904" y="16764"/>
                  </a:lnTo>
                  <a:close/>
                </a:path>
                <a:path w="1132839" h="254635">
                  <a:moveTo>
                    <a:pt x="794004" y="9144"/>
                  </a:moveTo>
                  <a:lnTo>
                    <a:pt x="784860" y="9144"/>
                  </a:lnTo>
                  <a:lnTo>
                    <a:pt x="765048" y="7620"/>
                  </a:lnTo>
                  <a:lnTo>
                    <a:pt x="765048" y="16764"/>
                  </a:lnTo>
                  <a:lnTo>
                    <a:pt x="784860" y="18288"/>
                  </a:lnTo>
                  <a:lnTo>
                    <a:pt x="792480" y="19812"/>
                  </a:lnTo>
                  <a:lnTo>
                    <a:pt x="794004" y="9144"/>
                  </a:lnTo>
                  <a:close/>
                </a:path>
                <a:path w="1132839" h="254635">
                  <a:moveTo>
                    <a:pt x="832104" y="13716"/>
                  </a:moveTo>
                  <a:lnTo>
                    <a:pt x="810768" y="12192"/>
                  </a:lnTo>
                  <a:lnTo>
                    <a:pt x="803148" y="10668"/>
                  </a:lnTo>
                  <a:lnTo>
                    <a:pt x="803148" y="19812"/>
                  </a:lnTo>
                  <a:lnTo>
                    <a:pt x="809244" y="21336"/>
                  </a:lnTo>
                  <a:lnTo>
                    <a:pt x="830580" y="22860"/>
                  </a:lnTo>
                  <a:lnTo>
                    <a:pt x="832104" y="13716"/>
                  </a:lnTo>
                  <a:close/>
                </a:path>
                <a:path w="1132839" h="254635">
                  <a:moveTo>
                    <a:pt x="870204" y="18288"/>
                  </a:moveTo>
                  <a:lnTo>
                    <a:pt x="858012" y="16764"/>
                  </a:lnTo>
                  <a:lnTo>
                    <a:pt x="841248" y="15240"/>
                  </a:lnTo>
                  <a:lnTo>
                    <a:pt x="839724" y="24384"/>
                  </a:lnTo>
                  <a:lnTo>
                    <a:pt x="856488" y="27432"/>
                  </a:lnTo>
                  <a:lnTo>
                    <a:pt x="868680" y="28956"/>
                  </a:lnTo>
                  <a:lnTo>
                    <a:pt x="870204" y="18288"/>
                  </a:lnTo>
                  <a:close/>
                </a:path>
                <a:path w="1132839" h="254635">
                  <a:moveTo>
                    <a:pt x="908304" y="24384"/>
                  </a:moveTo>
                  <a:lnTo>
                    <a:pt x="903732" y="24384"/>
                  </a:lnTo>
                  <a:lnTo>
                    <a:pt x="880872" y="19812"/>
                  </a:lnTo>
                  <a:lnTo>
                    <a:pt x="879348" y="19812"/>
                  </a:lnTo>
                  <a:lnTo>
                    <a:pt x="877824" y="28956"/>
                  </a:lnTo>
                  <a:lnTo>
                    <a:pt x="879348" y="30480"/>
                  </a:lnTo>
                  <a:lnTo>
                    <a:pt x="902208" y="33528"/>
                  </a:lnTo>
                  <a:lnTo>
                    <a:pt x="906780" y="33528"/>
                  </a:lnTo>
                  <a:lnTo>
                    <a:pt x="908304" y="24384"/>
                  </a:lnTo>
                  <a:close/>
                </a:path>
                <a:path w="1132839" h="254635">
                  <a:moveTo>
                    <a:pt x="944880" y="32004"/>
                  </a:moveTo>
                  <a:lnTo>
                    <a:pt x="925068" y="27432"/>
                  </a:lnTo>
                  <a:lnTo>
                    <a:pt x="917448" y="25908"/>
                  </a:lnTo>
                  <a:lnTo>
                    <a:pt x="915924" y="35052"/>
                  </a:lnTo>
                  <a:lnTo>
                    <a:pt x="923544" y="36576"/>
                  </a:lnTo>
                  <a:lnTo>
                    <a:pt x="943356" y="41148"/>
                  </a:lnTo>
                  <a:lnTo>
                    <a:pt x="944880" y="32004"/>
                  </a:lnTo>
                  <a:close/>
                </a:path>
                <a:path w="1132839" h="254635">
                  <a:moveTo>
                    <a:pt x="982980" y="39624"/>
                  </a:moveTo>
                  <a:lnTo>
                    <a:pt x="964692" y="35052"/>
                  </a:lnTo>
                  <a:lnTo>
                    <a:pt x="954024" y="33528"/>
                  </a:lnTo>
                  <a:lnTo>
                    <a:pt x="952500" y="42672"/>
                  </a:lnTo>
                  <a:lnTo>
                    <a:pt x="963168" y="44196"/>
                  </a:lnTo>
                  <a:lnTo>
                    <a:pt x="979932" y="48768"/>
                  </a:lnTo>
                  <a:lnTo>
                    <a:pt x="982980" y="39624"/>
                  </a:lnTo>
                  <a:close/>
                </a:path>
                <a:path w="1132839" h="254635">
                  <a:moveTo>
                    <a:pt x="1019556" y="50292"/>
                  </a:moveTo>
                  <a:lnTo>
                    <a:pt x="1018032" y="48768"/>
                  </a:lnTo>
                  <a:lnTo>
                    <a:pt x="1001268" y="44196"/>
                  </a:lnTo>
                  <a:lnTo>
                    <a:pt x="992124" y="42672"/>
                  </a:lnTo>
                  <a:lnTo>
                    <a:pt x="989076" y="51816"/>
                  </a:lnTo>
                  <a:lnTo>
                    <a:pt x="998220" y="53340"/>
                  </a:lnTo>
                  <a:lnTo>
                    <a:pt x="1014984" y="57912"/>
                  </a:lnTo>
                  <a:lnTo>
                    <a:pt x="1016508" y="57912"/>
                  </a:lnTo>
                  <a:lnTo>
                    <a:pt x="1019556" y="50292"/>
                  </a:lnTo>
                  <a:close/>
                </a:path>
                <a:path w="1132839" h="254635">
                  <a:moveTo>
                    <a:pt x="1056132" y="62484"/>
                  </a:moveTo>
                  <a:lnTo>
                    <a:pt x="1033272" y="53340"/>
                  </a:lnTo>
                  <a:lnTo>
                    <a:pt x="1028700" y="51816"/>
                  </a:lnTo>
                  <a:lnTo>
                    <a:pt x="1025652" y="60960"/>
                  </a:lnTo>
                  <a:lnTo>
                    <a:pt x="1030224" y="62484"/>
                  </a:lnTo>
                  <a:lnTo>
                    <a:pt x="1045464" y="68580"/>
                  </a:lnTo>
                  <a:lnTo>
                    <a:pt x="1053084" y="70104"/>
                  </a:lnTo>
                  <a:lnTo>
                    <a:pt x="1056132" y="62484"/>
                  </a:lnTo>
                  <a:close/>
                </a:path>
                <a:path w="1132839" h="254635">
                  <a:moveTo>
                    <a:pt x="1091184" y="77724"/>
                  </a:moveTo>
                  <a:lnTo>
                    <a:pt x="1086612" y="74676"/>
                  </a:lnTo>
                  <a:lnTo>
                    <a:pt x="1074420" y="70104"/>
                  </a:lnTo>
                  <a:lnTo>
                    <a:pt x="1065276" y="65532"/>
                  </a:lnTo>
                  <a:lnTo>
                    <a:pt x="1060704" y="74676"/>
                  </a:lnTo>
                  <a:lnTo>
                    <a:pt x="1071372" y="77724"/>
                  </a:lnTo>
                  <a:lnTo>
                    <a:pt x="1082040" y="83820"/>
                  </a:lnTo>
                  <a:lnTo>
                    <a:pt x="1086612" y="86868"/>
                  </a:lnTo>
                  <a:lnTo>
                    <a:pt x="1091184" y="77724"/>
                  </a:lnTo>
                  <a:close/>
                </a:path>
                <a:path w="1132839" h="254635">
                  <a:moveTo>
                    <a:pt x="1123188" y="102108"/>
                  </a:moveTo>
                  <a:lnTo>
                    <a:pt x="1114044" y="92964"/>
                  </a:lnTo>
                  <a:lnTo>
                    <a:pt x="1104900" y="86868"/>
                  </a:lnTo>
                  <a:lnTo>
                    <a:pt x="1100328" y="82296"/>
                  </a:lnTo>
                  <a:lnTo>
                    <a:pt x="1094232" y="91440"/>
                  </a:lnTo>
                  <a:lnTo>
                    <a:pt x="1100328" y="94488"/>
                  </a:lnTo>
                  <a:lnTo>
                    <a:pt x="1107948" y="100584"/>
                  </a:lnTo>
                  <a:lnTo>
                    <a:pt x="1114044" y="105156"/>
                  </a:lnTo>
                  <a:lnTo>
                    <a:pt x="1115568" y="108204"/>
                  </a:lnTo>
                  <a:lnTo>
                    <a:pt x="1123188" y="102108"/>
                  </a:lnTo>
                  <a:close/>
                </a:path>
                <a:path w="1132839" h="254635">
                  <a:moveTo>
                    <a:pt x="1129284" y="143256"/>
                  </a:moveTo>
                  <a:lnTo>
                    <a:pt x="1129284" y="111252"/>
                  </a:lnTo>
                  <a:lnTo>
                    <a:pt x="1120140" y="115824"/>
                  </a:lnTo>
                  <a:lnTo>
                    <a:pt x="1121664" y="117348"/>
                  </a:lnTo>
                  <a:lnTo>
                    <a:pt x="1121664" y="118872"/>
                  </a:lnTo>
                  <a:lnTo>
                    <a:pt x="1123188" y="121920"/>
                  </a:lnTo>
                  <a:lnTo>
                    <a:pt x="1123188" y="139598"/>
                  </a:lnTo>
                  <a:lnTo>
                    <a:pt x="1129284" y="143256"/>
                  </a:lnTo>
                  <a:close/>
                </a:path>
                <a:path w="1132839" h="254635">
                  <a:moveTo>
                    <a:pt x="1121664" y="118872"/>
                  </a:moveTo>
                  <a:lnTo>
                    <a:pt x="1121664" y="117348"/>
                  </a:lnTo>
                  <a:lnTo>
                    <a:pt x="1120140" y="115824"/>
                  </a:lnTo>
                  <a:lnTo>
                    <a:pt x="1121664" y="118872"/>
                  </a:lnTo>
                  <a:close/>
                </a:path>
                <a:path w="1132839" h="254635">
                  <a:moveTo>
                    <a:pt x="1123188" y="139598"/>
                  </a:moveTo>
                  <a:lnTo>
                    <a:pt x="1123188" y="132588"/>
                  </a:lnTo>
                  <a:lnTo>
                    <a:pt x="1121664" y="138684"/>
                  </a:lnTo>
                  <a:lnTo>
                    <a:pt x="1123188" y="139598"/>
                  </a:lnTo>
                  <a:close/>
                </a:path>
                <a:path w="1132839" h="254635">
                  <a:moveTo>
                    <a:pt x="1132332" y="135636"/>
                  </a:moveTo>
                  <a:lnTo>
                    <a:pt x="1132332" y="118872"/>
                  </a:lnTo>
                  <a:lnTo>
                    <a:pt x="1129284" y="112776"/>
                  </a:lnTo>
                  <a:lnTo>
                    <a:pt x="1129284" y="141732"/>
                  </a:lnTo>
                  <a:lnTo>
                    <a:pt x="1132332" y="135636"/>
                  </a:lnTo>
                  <a:close/>
                </a:path>
                <a:path w="1132839" h="254635">
                  <a:moveTo>
                    <a:pt x="1123188" y="150876"/>
                  </a:moveTo>
                  <a:lnTo>
                    <a:pt x="1115568" y="144780"/>
                  </a:lnTo>
                  <a:lnTo>
                    <a:pt x="1112520" y="149352"/>
                  </a:lnTo>
                  <a:lnTo>
                    <a:pt x="1107948" y="153924"/>
                  </a:lnTo>
                  <a:lnTo>
                    <a:pt x="1100328" y="160020"/>
                  </a:lnTo>
                  <a:lnTo>
                    <a:pt x="1095756" y="163068"/>
                  </a:lnTo>
                  <a:lnTo>
                    <a:pt x="1100328" y="170688"/>
                  </a:lnTo>
                  <a:lnTo>
                    <a:pt x="1106424" y="167640"/>
                  </a:lnTo>
                  <a:lnTo>
                    <a:pt x="1114044" y="161544"/>
                  </a:lnTo>
                  <a:lnTo>
                    <a:pt x="1120140" y="155448"/>
                  </a:lnTo>
                  <a:lnTo>
                    <a:pt x="1123188" y="150876"/>
                  </a:lnTo>
                  <a:close/>
                </a:path>
                <a:path w="1132839" h="254635">
                  <a:moveTo>
                    <a:pt x="1092708" y="175260"/>
                  </a:moveTo>
                  <a:lnTo>
                    <a:pt x="1088136" y="167640"/>
                  </a:lnTo>
                  <a:lnTo>
                    <a:pt x="1082040" y="170688"/>
                  </a:lnTo>
                  <a:lnTo>
                    <a:pt x="1071372" y="176784"/>
                  </a:lnTo>
                  <a:lnTo>
                    <a:pt x="1062228" y="179832"/>
                  </a:lnTo>
                  <a:lnTo>
                    <a:pt x="1066800" y="188976"/>
                  </a:lnTo>
                  <a:lnTo>
                    <a:pt x="1074420" y="184404"/>
                  </a:lnTo>
                  <a:lnTo>
                    <a:pt x="1086612" y="179832"/>
                  </a:lnTo>
                  <a:lnTo>
                    <a:pt x="1092708" y="175260"/>
                  </a:lnTo>
                  <a:close/>
                </a:path>
                <a:path w="1132839" h="254635">
                  <a:moveTo>
                    <a:pt x="1057656" y="192024"/>
                  </a:moveTo>
                  <a:lnTo>
                    <a:pt x="1053084" y="182880"/>
                  </a:lnTo>
                  <a:lnTo>
                    <a:pt x="1030224" y="192024"/>
                  </a:lnTo>
                  <a:lnTo>
                    <a:pt x="1027176" y="192024"/>
                  </a:lnTo>
                  <a:lnTo>
                    <a:pt x="1030224" y="201168"/>
                  </a:lnTo>
                  <a:lnTo>
                    <a:pt x="1033272" y="199644"/>
                  </a:lnTo>
                  <a:lnTo>
                    <a:pt x="1048512" y="195072"/>
                  </a:lnTo>
                  <a:lnTo>
                    <a:pt x="1057656" y="192024"/>
                  </a:lnTo>
                  <a:close/>
                </a:path>
                <a:path w="1132839" h="254635">
                  <a:moveTo>
                    <a:pt x="1021080" y="204216"/>
                  </a:moveTo>
                  <a:lnTo>
                    <a:pt x="1018032" y="195072"/>
                  </a:lnTo>
                  <a:lnTo>
                    <a:pt x="1014984" y="196596"/>
                  </a:lnTo>
                  <a:lnTo>
                    <a:pt x="998220" y="201168"/>
                  </a:lnTo>
                  <a:lnTo>
                    <a:pt x="990600" y="202692"/>
                  </a:lnTo>
                  <a:lnTo>
                    <a:pt x="993648" y="211836"/>
                  </a:lnTo>
                  <a:lnTo>
                    <a:pt x="1001268" y="210312"/>
                  </a:lnTo>
                  <a:lnTo>
                    <a:pt x="1018032" y="205740"/>
                  </a:lnTo>
                  <a:lnTo>
                    <a:pt x="1021080" y="204216"/>
                  </a:lnTo>
                  <a:close/>
                </a:path>
                <a:path w="1132839" h="254635">
                  <a:moveTo>
                    <a:pt x="984504" y="214884"/>
                  </a:moveTo>
                  <a:lnTo>
                    <a:pt x="981456" y="205740"/>
                  </a:lnTo>
                  <a:lnTo>
                    <a:pt x="963168" y="208788"/>
                  </a:lnTo>
                  <a:lnTo>
                    <a:pt x="954024" y="211836"/>
                  </a:lnTo>
                  <a:lnTo>
                    <a:pt x="955548" y="220980"/>
                  </a:lnTo>
                  <a:lnTo>
                    <a:pt x="964692" y="219456"/>
                  </a:lnTo>
                  <a:lnTo>
                    <a:pt x="982980" y="214884"/>
                  </a:lnTo>
                  <a:lnTo>
                    <a:pt x="984504" y="214884"/>
                  </a:lnTo>
                  <a:close/>
                </a:path>
                <a:path w="1132839" h="254635">
                  <a:moveTo>
                    <a:pt x="946404" y="222504"/>
                  </a:moveTo>
                  <a:lnTo>
                    <a:pt x="944880" y="213360"/>
                  </a:lnTo>
                  <a:lnTo>
                    <a:pt x="943356" y="213360"/>
                  </a:lnTo>
                  <a:lnTo>
                    <a:pt x="923544" y="217932"/>
                  </a:lnTo>
                  <a:lnTo>
                    <a:pt x="915924" y="217932"/>
                  </a:lnTo>
                  <a:lnTo>
                    <a:pt x="917448" y="227076"/>
                  </a:lnTo>
                  <a:lnTo>
                    <a:pt x="925068" y="227076"/>
                  </a:lnTo>
                  <a:lnTo>
                    <a:pt x="944880" y="222504"/>
                  </a:lnTo>
                  <a:lnTo>
                    <a:pt x="946404" y="222504"/>
                  </a:lnTo>
                  <a:close/>
                </a:path>
                <a:path w="1132839" h="254635">
                  <a:moveTo>
                    <a:pt x="908304" y="230124"/>
                  </a:moveTo>
                  <a:lnTo>
                    <a:pt x="906780" y="219456"/>
                  </a:lnTo>
                  <a:lnTo>
                    <a:pt x="902208" y="220980"/>
                  </a:lnTo>
                  <a:lnTo>
                    <a:pt x="879348" y="224028"/>
                  </a:lnTo>
                  <a:lnTo>
                    <a:pt x="880872" y="233172"/>
                  </a:lnTo>
                  <a:lnTo>
                    <a:pt x="903732" y="230124"/>
                  </a:lnTo>
                  <a:lnTo>
                    <a:pt x="908304" y="230124"/>
                  </a:lnTo>
                  <a:close/>
                </a:path>
                <a:path w="1132839" h="254635">
                  <a:moveTo>
                    <a:pt x="870204" y="234696"/>
                  </a:moveTo>
                  <a:lnTo>
                    <a:pt x="870204" y="225552"/>
                  </a:lnTo>
                  <a:lnTo>
                    <a:pt x="856488" y="227076"/>
                  </a:lnTo>
                  <a:lnTo>
                    <a:pt x="841248" y="230124"/>
                  </a:lnTo>
                  <a:lnTo>
                    <a:pt x="842772" y="239268"/>
                  </a:lnTo>
                  <a:lnTo>
                    <a:pt x="858012" y="236220"/>
                  </a:lnTo>
                  <a:lnTo>
                    <a:pt x="870204" y="234696"/>
                  </a:lnTo>
                  <a:close/>
                </a:path>
                <a:path w="1132839" h="254635">
                  <a:moveTo>
                    <a:pt x="833628" y="240792"/>
                  </a:moveTo>
                  <a:lnTo>
                    <a:pt x="832104" y="230124"/>
                  </a:lnTo>
                  <a:lnTo>
                    <a:pt x="809244" y="233172"/>
                  </a:lnTo>
                  <a:lnTo>
                    <a:pt x="803148" y="233172"/>
                  </a:lnTo>
                  <a:lnTo>
                    <a:pt x="804672" y="243840"/>
                  </a:lnTo>
                  <a:lnTo>
                    <a:pt x="810768" y="242316"/>
                  </a:lnTo>
                  <a:lnTo>
                    <a:pt x="833628" y="240792"/>
                  </a:lnTo>
                  <a:close/>
                </a:path>
                <a:path w="1132839" h="254635">
                  <a:moveTo>
                    <a:pt x="795528" y="243840"/>
                  </a:moveTo>
                  <a:lnTo>
                    <a:pt x="794004" y="234696"/>
                  </a:lnTo>
                  <a:lnTo>
                    <a:pt x="784860" y="236220"/>
                  </a:lnTo>
                  <a:lnTo>
                    <a:pt x="765048" y="237744"/>
                  </a:lnTo>
                  <a:lnTo>
                    <a:pt x="766572" y="246888"/>
                  </a:lnTo>
                  <a:lnTo>
                    <a:pt x="784860" y="245364"/>
                  </a:lnTo>
                  <a:lnTo>
                    <a:pt x="795528" y="243840"/>
                  </a:lnTo>
                  <a:close/>
                </a:path>
                <a:path w="1132839" h="254635">
                  <a:moveTo>
                    <a:pt x="757428" y="246888"/>
                  </a:moveTo>
                  <a:lnTo>
                    <a:pt x="755904" y="237744"/>
                  </a:lnTo>
                  <a:lnTo>
                    <a:pt x="733044" y="239268"/>
                  </a:lnTo>
                  <a:lnTo>
                    <a:pt x="728472" y="240792"/>
                  </a:lnTo>
                  <a:lnTo>
                    <a:pt x="728472" y="249936"/>
                  </a:lnTo>
                  <a:lnTo>
                    <a:pt x="733044" y="249936"/>
                  </a:lnTo>
                  <a:lnTo>
                    <a:pt x="757428" y="246888"/>
                  </a:lnTo>
                  <a:close/>
                </a:path>
                <a:path w="1132839" h="254635">
                  <a:moveTo>
                    <a:pt x="719328" y="249936"/>
                  </a:moveTo>
                  <a:lnTo>
                    <a:pt x="717804" y="240792"/>
                  </a:lnTo>
                  <a:lnTo>
                    <a:pt x="690372" y="242316"/>
                  </a:lnTo>
                  <a:lnTo>
                    <a:pt x="690372" y="251460"/>
                  </a:lnTo>
                  <a:lnTo>
                    <a:pt x="719328" y="249936"/>
                  </a:lnTo>
                  <a:close/>
                </a:path>
                <a:path w="1132839" h="254635">
                  <a:moveTo>
                    <a:pt x="681228" y="252984"/>
                  </a:moveTo>
                  <a:lnTo>
                    <a:pt x="679704" y="242316"/>
                  </a:lnTo>
                  <a:lnTo>
                    <a:pt x="652272" y="243840"/>
                  </a:lnTo>
                  <a:lnTo>
                    <a:pt x="652272" y="252984"/>
                  </a:lnTo>
                  <a:lnTo>
                    <a:pt x="681228" y="252984"/>
                  </a:lnTo>
                  <a:close/>
                </a:path>
                <a:path w="1132839" h="254635">
                  <a:moveTo>
                    <a:pt x="643128" y="252984"/>
                  </a:moveTo>
                  <a:lnTo>
                    <a:pt x="643128" y="243840"/>
                  </a:lnTo>
                  <a:lnTo>
                    <a:pt x="623316" y="245364"/>
                  </a:lnTo>
                  <a:lnTo>
                    <a:pt x="614172" y="245364"/>
                  </a:lnTo>
                  <a:lnTo>
                    <a:pt x="614172" y="254508"/>
                  </a:lnTo>
                  <a:lnTo>
                    <a:pt x="623316" y="254508"/>
                  </a:lnTo>
                  <a:lnTo>
                    <a:pt x="643128" y="252984"/>
                  </a:lnTo>
                  <a:close/>
                </a:path>
                <a:path w="1132839" h="254635">
                  <a:moveTo>
                    <a:pt x="605028" y="254508"/>
                  </a:moveTo>
                  <a:lnTo>
                    <a:pt x="605028" y="245364"/>
                  </a:lnTo>
                  <a:lnTo>
                    <a:pt x="576072" y="245364"/>
                  </a:lnTo>
                  <a:lnTo>
                    <a:pt x="576072" y="254508"/>
                  </a:lnTo>
                  <a:lnTo>
                    <a:pt x="605028" y="254508"/>
                  </a:lnTo>
                  <a:close/>
                </a:path>
                <a:path w="1132839" h="254635">
                  <a:moveTo>
                    <a:pt x="566928" y="254508"/>
                  </a:moveTo>
                  <a:lnTo>
                    <a:pt x="566928" y="245364"/>
                  </a:lnTo>
                  <a:lnTo>
                    <a:pt x="537972" y="245364"/>
                  </a:lnTo>
                  <a:lnTo>
                    <a:pt x="537972" y="254508"/>
                  </a:lnTo>
                  <a:lnTo>
                    <a:pt x="566928" y="254508"/>
                  </a:lnTo>
                  <a:close/>
                </a:path>
                <a:path w="1132839" h="254635">
                  <a:moveTo>
                    <a:pt x="528828" y="254508"/>
                  </a:moveTo>
                  <a:lnTo>
                    <a:pt x="528828" y="245364"/>
                  </a:lnTo>
                  <a:lnTo>
                    <a:pt x="509016" y="245364"/>
                  </a:lnTo>
                  <a:lnTo>
                    <a:pt x="499872" y="243840"/>
                  </a:lnTo>
                  <a:lnTo>
                    <a:pt x="499872" y="254508"/>
                  </a:lnTo>
                  <a:lnTo>
                    <a:pt x="528828" y="254508"/>
                  </a:lnTo>
                  <a:close/>
                </a:path>
                <a:path w="1132839" h="254635">
                  <a:moveTo>
                    <a:pt x="490728" y="252984"/>
                  </a:moveTo>
                  <a:lnTo>
                    <a:pt x="490728" y="243840"/>
                  </a:lnTo>
                  <a:lnTo>
                    <a:pt x="461772" y="243840"/>
                  </a:lnTo>
                  <a:lnTo>
                    <a:pt x="461772" y="252984"/>
                  </a:lnTo>
                  <a:lnTo>
                    <a:pt x="490728" y="252984"/>
                  </a:lnTo>
                  <a:close/>
                </a:path>
                <a:path w="1132839" h="254635">
                  <a:moveTo>
                    <a:pt x="452628" y="242316"/>
                  </a:moveTo>
                  <a:lnTo>
                    <a:pt x="423672" y="240792"/>
                  </a:lnTo>
                  <a:lnTo>
                    <a:pt x="423672" y="249936"/>
                  </a:lnTo>
                  <a:lnTo>
                    <a:pt x="451104" y="252984"/>
                  </a:lnTo>
                  <a:lnTo>
                    <a:pt x="452628" y="242316"/>
                  </a:lnTo>
                  <a:close/>
                </a:path>
                <a:path w="1132839" h="254635">
                  <a:moveTo>
                    <a:pt x="414528" y="240792"/>
                  </a:moveTo>
                  <a:lnTo>
                    <a:pt x="399288" y="239268"/>
                  </a:lnTo>
                  <a:lnTo>
                    <a:pt x="385572" y="239268"/>
                  </a:lnTo>
                  <a:lnTo>
                    <a:pt x="385572" y="248412"/>
                  </a:lnTo>
                  <a:lnTo>
                    <a:pt x="399288" y="249936"/>
                  </a:lnTo>
                  <a:lnTo>
                    <a:pt x="413004" y="249936"/>
                  </a:lnTo>
                  <a:lnTo>
                    <a:pt x="414528" y="240792"/>
                  </a:lnTo>
                  <a:close/>
                </a:path>
                <a:path w="1132839" h="254635">
                  <a:moveTo>
                    <a:pt x="376428" y="246888"/>
                  </a:moveTo>
                  <a:lnTo>
                    <a:pt x="376428" y="237744"/>
                  </a:lnTo>
                  <a:lnTo>
                    <a:pt x="373380" y="237744"/>
                  </a:lnTo>
                  <a:lnTo>
                    <a:pt x="347472" y="236220"/>
                  </a:lnTo>
                  <a:lnTo>
                    <a:pt x="347472" y="245364"/>
                  </a:lnTo>
                  <a:lnTo>
                    <a:pt x="373380" y="246888"/>
                  </a:lnTo>
                  <a:lnTo>
                    <a:pt x="376428" y="246888"/>
                  </a:lnTo>
                  <a:close/>
                </a:path>
                <a:path w="1132839" h="254635">
                  <a:moveTo>
                    <a:pt x="338328" y="243840"/>
                  </a:moveTo>
                  <a:lnTo>
                    <a:pt x="338328" y="234696"/>
                  </a:lnTo>
                  <a:lnTo>
                    <a:pt x="323088" y="233172"/>
                  </a:lnTo>
                  <a:lnTo>
                    <a:pt x="310896" y="231648"/>
                  </a:lnTo>
                  <a:lnTo>
                    <a:pt x="309372" y="240792"/>
                  </a:lnTo>
                  <a:lnTo>
                    <a:pt x="321564" y="242316"/>
                  </a:lnTo>
                  <a:lnTo>
                    <a:pt x="338328" y="243840"/>
                  </a:lnTo>
                  <a:close/>
                </a:path>
                <a:path w="1132839" h="254635">
                  <a:moveTo>
                    <a:pt x="300228" y="240792"/>
                  </a:moveTo>
                  <a:lnTo>
                    <a:pt x="300228" y="230124"/>
                  </a:lnTo>
                  <a:lnTo>
                    <a:pt x="298704" y="230124"/>
                  </a:lnTo>
                  <a:lnTo>
                    <a:pt x="275844" y="227076"/>
                  </a:lnTo>
                  <a:lnTo>
                    <a:pt x="272796" y="227076"/>
                  </a:lnTo>
                  <a:lnTo>
                    <a:pt x="271272" y="236220"/>
                  </a:lnTo>
                  <a:lnTo>
                    <a:pt x="274320" y="237744"/>
                  </a:lnTo>
                  <a:lnTo>
                    <a:pt x="297180" y="239268"/>
                  </a:lnTo>
                  <a:lnTo>
                    <a:pt x="300228" y="240792"/>
                  </a:lnTo>
                  <a:close/>
                </a:path>
                <a:path w="1132839" h="254635">
                  <a:moveTo>
                    <a:pt x="263652" y="225552"/>
                  </a:moveTo>
                  <a:lnTo>
                    <a:pt x="252984" y="224028"/>
                  </a:lnTo>
                  <a:lnTo>
                    <a:pt x="234696" y="220980"/>
                  </a:lnTo>
                  <a:lnTo>
                    <a:pt x="233172" y="231648"/>
                  </a:lnTo>
                  <a:lnTo>
                    <a:pt x="251460" y="233172"/>
                  </a:lnTo>
                  <a:lnTo>
                    <a:pt x="262128" y="234696"/>
                  </a:lnTo>
                  <a:lnTo>
                    <a:pt x="263652" y="225552"/>
                  </a:lnTo>
                  <a:close/>
                </a:path>
                <a:path w="1132839" h="254635">
                  <a:moveTo>
                    <a:pt x="225552" y="219456"/>
                  </a:moveTo>
                  <a:lnTo>
                    <a:pt x="210312" y="217932"/>
                  </a:lnTo>
                  <a:lnTo>
                    <a:pt x="198120" y="214884"/>
                  </a:lnTo>
                  <a:lnTo>
                    <a:pt x="195072" y="224028"/>
                  </a:lnTo>
                  <a:lnTo>
                    <a:pt x="207264" y="227076"/>
                  </a:lnTo>
                  <a:lnTo>
                    <a:pt x="224028" y="230124"/>
                  </a:lnTo>
                  <a:lnTo>
                    <a:pt x="225552" y="219456"/>
                  </a:lnTo>
                  <a:close/>
                </a:path>
                <a:path w="1132839" h="254635">
                  <a:moveTo>
                    <a:pt x="188976" y="213360"/>
                  </a:moveTo>
                  <a:lnTo>
                    <a:pt x="169164" y="208788"/>
                  </a:lnTo>
                  <a:lnTo>
                    <a:pt x="160020" y="207264"/>
                  </a:lnTo>
                  <a:lnTo>
                    <a:pt x="158496" y="216408"/>
                  </a:lnTo>
                  <a:lnTo>
                    <a:pt x="167640" y="219456"/>
                  </a:lnTo>
                  <a:lnTo>
                    <a:pt x="185928" y="222504"/>
                  </a:lnTo>
                  <a:lnTo>
                    <a:pt x="188976" y="213360"/>
                  </a:lnTo>
                  <a:close/>
                </a:path>
                <a:path w="1132839" h="254635">
                  <a:moveTo>
                    <a:pt x="150876" y="205740"/>
                  </a:moveTo>
                  <a:lnTo>
                    <a:pt x="134112" y="201168"/>
                  </a:lnTo>
                  <a:lnTo>
                    <a:pt x="123444" y="198120"/>
                  </a:lnTo>
                  <a:lnTo>
                    <a:pt x="120396" y="207264"/>
                  </a:lnTo>
                  <a:lnTo>
                    <a:pt x="131064" y="210312"/>
                  </a:lnTo>
                  <a:lnTo>
                    <a:pt x="149352" y="214884"/>
                  </a:lnTo>
                  <a:lnTo>
                    <a:pt x="150876" y="205740"/>
                  </a:lnTo>
                  <a:close/>
                </a:path>
                <a:path w="1132839" h="254635">
                  <a:moveTo>
                    <a:pt x="114300" y="195072"/>
                  </a:moveTo>
                  <a:lnTo>
                    <a:pt x="102108" y="192024"/>
                  </a:lnTo>
                  <a:lnTo>
                    <a:pt x="88392" y="185928"/>
                  </a:lnTo>
                  <a:lnTo>
                    <a:pt x="83820" y="195072"/>
                  </a:lnTo>
                  <a:lnTo>
                    <a:pt x="99060" y="201168"/>
                  </a:lnTo>
                  <a:lnTo>
                    <a:pt x="111252" y="204216"/>
                  </a:lnTo>
                  <a:lnTo>
                    <a:pt x="114300" y="195072"/>
                  </a:lnTo>
                  <a:close/>
                </a:path>
                <a:path w="1132839" h="254635">
                  <a:moveTo>
                    <a:pt x="79248" y="182880"/>
                  </a:moveTo>
                  <a:lnTo>
                    <a:pt x="73152" y="181356"/>
                  </a:lnTo>
                  <a:lnTo>
                    <a:pt x="60960" y="176784"/>
                  </a:lnTo>
                  <a:lnTo>
                    <a:pt x="53340" y="172212"/>
                  </a:lnTo>
                  <a:lnTo>
                    <a:pt x="48768" y="179832"/>
                  </a:lnTo>
                  <a:lnTo>
                    <a:pt x="70104" y="190500"/>
                  </a:lnTo>
                  <a:lnTo>
                    <a:pt x="76200" y="192024"/>
                  </a:lnTo>
                  <a:lnTo>
                    <a:pt x="79248" y="182880"/>
                  </a:lnTo>
                  <a:close/>
                </a:path>
                <a:path w="1132839" h="254635">
                  <a:moveTo>
                    <a:pt x="44196" y="167640"/>
                  </a:moveTo>
                  <a:lnTo>
                    <a:pt x="41148" y="164592"/>
                  </a:lnTo>
                  <a:lnTo>
                    <a:pt x="32004" y="160020"/>
                  </a:lnTo>
                  <a:lnTo>
                    <a:pt x="24384" y="153924"/>
                  </a:lnTo>
                  <a:lnTo>
                    <a:pt x="22860" y="152400"/>
                  </a:lnTo>
                  <a:lnTo>
                    <a:pt x="16764" y="158496"/>
                  </a:lnTo>
                  <a:lnTo>
                    <a:pt x="19812" y="161544"/>
                  </a:lnTo>
                  <a:lnTo>
                    <a:pt x="27432" y="167640"/>
                  </a:lnTo>
                  <a:lnTo>
                    <a:pt x="36576" y="173736"/>
                  </a:lnTo>
                  <a:lnTo>
                    <a:pt x="39624" y="175260"/>
                  </a:lnTo>
                  <a:lnTo>
                    <a:pt x="44196" y="167640"/>
                  </a:lnTo>
                  <a:close/>
                </a:path>
              </a:pathLst>
            </a:custGeom>
            <a:solidFill>
              <a:srgbClr val="B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grpSp>
      <p:sp>
        <p:nvSpPr>
          <p:cNvPr id="55" name="object 24">
            <a:extLst>
              <a:ext uri="{FF2B5EF4-FFF2-40B4-BE49-F238E27FC236}">
                <a16:creationId xmlns:a16="http://schemas.microsoft.com/office/drawing/2014/main" id="{53CC2976-16C0-4E93-9C57-36AA1D2C56E4}"/>
              </a:ext>
            </a:extLst>
          </p:cNvPr>
          <p:cNvSpPr txBox="1">
            <a:spLocks noChangeArrowheads="1"/>
          </p:cNvSpPr>
          <p:nvPr/>
        </p:nvSpPr>
        <p:spPr bwMode="auto">
          <a:xfrm>
            <a:off x="2372914" y="3378022"/>
            <a:ext cx="3413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2700" marR="0" lvl="0" indent="0" algn="l" defTabSz="914400" rtl="0" eaLnBrk="1" fontAlgn="base" latinLnBrk="0" hangingPunct="1">
              <a:lnSpc>
                <a:spcPct val="100000"/>
              </a:lnSpc>
              <a:spcBef>
                <a:spcPts val="100"/>
              </a:spcBef>
              <a:spcAft>
                <a:spcPct val="0"/>
              </a:spcAft>
              <a:buClrTx/>
              <a:buSzTx/>
              <a:buFontTx/>
              <a:buNone/>
              <a:tabLst/>
              <a:defRPr/>
            </a:pPr>
            <a:r>
              <a:rPr kumimoji="0" lang="fr-FR" altLang="fr-FR" sz="1100" b="0" i="0" u="none" strike="noStrike" kern="1200" cap="none" spc="0" normalizeH="0" baseline="0" noProof="0" dirty="0">
                <a:ln>
                  <a:noFill/>
                </a:ln>
                <a:solidFill>
                  <a:prstClr val="black"/>
                </a:solidFill>
                <a:effectLst/>
                <a:uLnTx/>
                <a:uFillTx/>
                <a:latin typeface="Times" panose="02020603050405020304" pitchFamily="18" charset="0"/>
                <a:ea typeface="+mn-ea"/>
                <a:cs typeface="Arial" panose="020B0604020202020204" pitchFamily="34" charset="0"/>
              </a:rPr>
              <a:t>100%</a:t>
            </a:r>
          </a:p>
        </p:txBody>
      </p:sp>
      <p:sp>
        <p:nvSpPr>
          <p:cNvPr id="56" name="object 25">
            <a:extLst>
              <a:ext uri="{FF2B5EF4-FFF2-40B4-BE49-F238E27FC236}">
                <a16:creationId xmlns:a16="http://schemas.microsoft.com/office/drawing/2014/main" id="{1CFDBD07-1A32-4484-9A86-C8A34ED7BAFB}"/>
              </a:ext>
            </a:extLst>
          </p:cNvPr>
          <p:cNvSpPr txBox="1">
            <a:spLocks noChangeArrowheads="1"/>
          </p:cNvSpPr>
          <p:nvPr/>
        </p:nvSpPr>
        <p:spPr bwMode="auto">
          <a:xfrm>
            <a:off x="1785539" y="2474735"/>
            <a:ext cx="341312"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2700" marR="0" lvl="0" indent="0" algn="l" defTabSz="914400" rtl="0" eaLnBrk="1" fontAlgn="base" latinLnBrk="0" hangingPunct="1">
              <a:lnSpc>
                <a:spcPct val="100000"/>
              </a:lnSpc>
              <a:spcBef>
                <a:spcPts val="100"/>
              </a:spcBef>
              <a:spcAft>
                <a:spcPct val="0"/>
              </a:spcAft>
              <a:buClrTx/>
              <a:buSzTx/>
              <a:buFontTx/>
              <a:buNone/>
              <a:tabLst/>
              <a:defRPr/>
            </a:pPr>
            <a:r>
              <a:rPr kumimoji="0" lang="fr-FR" altLang="fr-FR" sz="1100" b="0" i="0" u="none" strike="noStrike" kern="1200" cap="none" spc="0" normalizeH="0" baseline="0" noProof="0">
                <a:ln>
                  <a:noFill/>
                </a:ln>
                <a:solidFill>
                  <a:prstClr val="black"/>
                </a:solidFill>
                <a:effectLst/>
                <a:uLnTx/>
                <a:uFillTx/>
                <a:latin typeface="Times" panose="02020603050405020304" pitchFamily="18" charset="0"/>
                <a:ea typeface="+mn-ea"/>
                <a:cs typeface="Arial" panose="020B0604020202020204" pitchFamily="34" charset="0"/>
              </a:rPr>
              <a:t>100%</a:t>
            </a:r>
          </a:p>
        </p:txBody>
      </p:sp>
      <p:sp>
        <p:nvSpPr>
          <p:cNvPr id="57" name="object 26">
            <a:extLst>
              <a:ext uri="{FF2B5EF4-FFF2-40B4-BE49-F238E27FC236}">
                <a16:creationId xmlns:a16="http://schemas.microsoft.com/office/drawing/2014/main" id="{C56ECCD8-AFE9-4A26-9E0B-7B6B385F2E2D}"/>
              </a:ext>
            </a:extLst>
          </p:cNvPr>
          <p:cNvSpPr txBox="1"/>
          <p:nvPr/>
        </p:nvSpPr>
        <p:spPr>
          <a:xfrm>
            <a:off x="1271189" y="1939747"/>
            <a:ext cx="914400" cy="382588"/>
          </a:xfrm>
          <a:prstGeom prst="rect">
            <a:avLst/>
          </a:prstGeom>
        </p:spPr>
        <p:txBody>
          <a:bodyPr lIns="0" tIns="12700" rIns="0" bIns="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fr-FR" sz="1200" b="0" i="0" u="none" strike="noStrike" kern="1200" cap="none" spc="5" normalizeH="0" baseline="0" noProof="0" dirty="0">
                <a:ln>
                  <a:noFill/>
                </a:ln>
                <a:solidFill>
                  <a:srgbClr val="002060"/>
                </a:solidFill>
                <a:effectLst/>
                <a:uLnTx/>
                <a:uFillTx/>
                <a:latin typeface="Times" panose="02020603050405020304" pitchFamily="18" charset="0"/>
                <a:ea typeface="+mn-ea"/>
                <a:cs typeface="Times" panose="02020603050405020304" pitchFamily="18" charset="0"/>
              </a:rPr>
              <a:t>Personne physique</a:t>
            </a:r>
            <a:endParaRPr kumimoji="0" sz="1200" b="0" i="0" u="none" strike="noStrike" kern="1200" cap="none" spc="0" normalizeH="0" baseline="0" noProof="0" dirty="0">
              <a:ln>
                <a:noFill/>
              </a:ln>
              <a:solidFill>
                <a:srgbClr val="002060"/>
              </a:solidFill>
              <a:effectLst/>
              <a:uLnTx/>
              <a:uFillTx/>
              <a:latin typeface="Times" panose="02020603050405020304" pitchFamily="18" charset="0"/>
              <a:ea typeface="+mn-ea"/>
              <a:cs typeface="Times" panose="02020603050405020304" pitchFamily="18" charset="0"/>
            </a:endParaRPr>
          </a:p>
        </p:txBody>
      </p:sp>
      <p:sp>
        <p:nvSpPr>
          <p:cNvPr id="58" name="object 27">
            <a:extLst>
              <a:ext uri="{FF2B5EF4-FFF2-40B4-BE49-F238E27FC236}">
                <a16:creationId xmlns:a16="http://schemas.microsoft.com/office/drawing/2014/main" id="{481DA7D0-A8DA-4FB9-AF37-359176C47E4B}"/>
              </a:ext>
            </a:extLst>
          </p:cNvPr>
          <p:cNvSpPr txBox="1">
            <a:spLocks noChangeArrowheads="1"/>
          </p:cNvSpPr>
          <p:nvPr/>
        </p:nvSpPr>
        <p:spPr bwMode="auto">
          <a:xfrm>
            <a:off x="1050526" y="2825572"/>
            <a:ext cx="1355725" cy="434975"/>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44450" rIns="0" bIns="0">
            <a:spAutoFit/>
          </a:bodyPr>
          <a:lstStyle>
            <a:lvl1pPr marL="166688" indent="-71438">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66688" marR="0" lvl="0" indent="-71438" algn="l" defTabSz="914400" rtl="0" eaLnBrk="1" fontAlgn="base" latinLnBrk="0" hangingPunct="1">
              <a:lnSpc>
                <a:spcPct val="100000"/>
              </a:lnSpc>
              <a:spcBef>
                <a:spcPts val="350"/>
              </a:spcBef>
              <a:spcAft>
                <a:spcPct val="0"/>
              </a:spcAft>
              <a:buClrTx/>
              <a:buSzTx/>
              <a:buFontTx/>
              <a:buNone/>
              <a:tabLst/>
              <a:defRPr/>
            </a:pPr>
            <a:r>
              <a:rPr kumimoji="0" lang="fr-FR" altLang="fr-FR" sz="1100" b="0" i="0" u="none" strike="noStrike" kern="1200" cap="none" spc="0" normalizeH="0" baseline="0" noProof="0" dirty="0">
                <a:ln>
                  <a:noFill/>
                </a:ln>
                <a:solidFill>
                  <a:prstClr val="black"/>
                </a:solidFill>
                <a:effectLst/>
                <a:uLnTx/>
                <a:uFillTx/>
                <a:latin typeface="Times" panose="02020603050405020304" pitchFamily="18" charset="0"/>
                <a:ea typeface="+mn-ea"/>
                <a:cs typeface="Arial" panose="020B0604020202020204" pitchFamily="34" charset="0"/>
              </a:rPr>
              <a:t>Société holding pure</a:t>
            </a:r>
          </a:p>
          <a:p>
            <a:pPr marL="166688" marR="0" lvl="0" indent="-71438" algn="l" defTabSz="914400" rtl="0" eaLnBrk="1" fontAlgn="base" latinLnBrk="0" hangingPunct="1">
              <a:lnSpc>
                <a:spcPct val="100000"/>
              </a:lnSpc>
              <a:spcBef>
                <a:spcPts val="350"/>
              </a:spcBef>
              <a:spcAft>
                <a:spcPct val="0"/>
              </a:spcAft>
              <a:buClrTx/>
              <a:buSzTx/>
              <a:buFontTx/>
              <a:buNone/>
              <a:tabLst/>
              <a:defRPr/>
            </a:pPr>
            <a:endParaRPr kumimoji="0" lang="fr-FR" altLang="fr-FR" sz="1100" b="0" i="0" u="none" strike="noStrike" kern="1200" cap="none" spc="0" normalizeH="0" baseline="0" noProof="0" dirty="0">
              <a:ln>
                <a:noFill/>
              </a:ln>
              <a:solidFill>
                <a:prstClr val="black"/>
              </a:solidFill>
              <a:effectLst/>
              <a:uLnTx/>
              <a:uFillTx/>
              <a:latin typeface="Times" panose="02020603050405020304" pitchFamily="18" charset="0"/>
              <a:ea typeface="+mn-ea"/>
              <a:cs typeface="Arial" panose="020B0604020202020204" pitchFamily="34" charset="0"/>
            </a:endParaRPr>
          </a:p>
        </p:txBody>
      </p:sp>
      <p:sp>
        <p:nvSpPr>
          <p:cNvPr id="59" name="object 28">
            <a:extLst>
              <a:ext uri="{FF2B5EF4-FFF2-40B4-BE49-F238E27FC236}">
                <a16:creationId xmlns:a16="http://schemas.microsoft.com/office/drawing/2014/main" id="{9059D977-34A8-49FD-8B1C-95B29115A6D0}"/>
              </a:ext>
            </a:extLst>
          </p:cNvPr>
          <p:cNvSpPr txBox="1">
            <a:spLocks noChangeArrowheads="1"/>
          </p:cNvSpPr>
          <p:nvPr/>
        </p:nvSpPr>
        <p:spPr bwMode="auto">
          <a:xfrm>
            <a:off x="2495151" y="2346147"/>
            <a:ext cx="1223963" cy="28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1113">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1113" marR="0" lvl="0" indent="0" algn="ctr" defTabSz="914400" rtl="0" eaLnBrk="1" fontAlgn="base" latinLnBrk="0" hangingPunct="1">
              <a:lnSpc>
                <a:spcPct val="100000"/>
              </a:lnSpc>
              <a:spcBef>
                <a:spcPts val="100"/>
              </a:spcBef>
              <a:spcAft>
                <a:spcPct val="0"/>
              </a:spcAft>
              <a:buClrTx/>
              <a:buSzTx/>
              <a:buFontTx/>
              <a:buNone/>
              <a:tabLst/>
              <a:defRPr/>
            </a:pPr>
            <a:r>
              <a:rPr kumimoji="0" lang="fr-FR" altLang="fr-FR" sz="900" b="0" i="1" u="none" strike="noStrike" kern="1200" cap="none" spc="0" normalizeH="0" baseline="0" noProof="0" dirty="0">
                <a:ln>
                  <a:noFill/>
                </a:ln>
                <a:solidFill>
                  <a:srgbClr val="002060"/>
                </a:solidFill>
                <a:effectLst/>
                <a:uLnTx/>
                <a:uFillTx/>
                <a:latin typeface="Times" panose="02020603050405020304" pitchFamily="18" charset="0"/>
                <a:ea typeface="+mn-ea"/>
                <a:cs typeface="Arial" panose="020B0604020202020204" pitchFamily="34" charset="0"/>
              </a:rPr>
              <a:t>EIC de 4 ans pris  par les donataires</a:t>
            </a:r>
            <a:endParaRPr kumimoji="0" lang="fr-FR" altLang="fr-FR" sz="900" b="0" i="0" u="none" strike="noStrike" kern="1200" cap="none" spc="0" normalizeH="0" baseline="0" noProof="0" dirty="0">
              <a:ln>
                <a:noFill/>
              </a:ln>
              <a:solidFill>
                <a:srgbClr val="002060"/>
              </a:solidFill>
              <a:effectLst/>
              <a:uLnTx/>
              <a:uFillTx/>
              <a:latin typeface="Times" panose="02020603050405020304" pitchFamily="18" charset="0"/>
              <a:ea typeface="+mn-ea"/>
              <a:cs typeface="Arial" panose="020B0604020202020204" pitchFamily="34" charset="0"/>
            </a:endParaRPr>
          </a:p>
        </p:txBody>
      </p:sp>
      <p:sp>
        <p:nvSpPr>
          <p:cNvPr id="60" name="object 29">
            <a:extLst>
              <a:ext uri="{FF2B5EF4-FFF2-40B4-BE49-F238E27FC236}">
                <a16:creationId xmlns:a16="http://schemas.microsoft.com/office/drawing/2014/main" id="{D6FB769A-496D-4105-BBC1-5B272B7DBD6C}"/>
              </a:ext>
            </a:extLst>
          </p:cNvPr>
          <p:cNvSpPr txBox="1">
            <a:spLocks noChangeArrowheads="1"/>
          </p:cNvSpPr>
          <p:nvPr/>
        </p:nvSpPr>
        <p:spPr bwMode="auto">
          <a:xfrm>
            <a:off x="3398439" y="3093860"/>
            <a:ext cx="887412"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indent="-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2700" marR="0" lvl="0" indent="-12700" algn="ctr" defTabSz="914400" rtl="0" eaLnBrk="1" fontAlgn="base" latinLnBrk="0" hangingPunct="1">
              <a:lnSpc>
                <a:spcPct val="100000"/>
              </a:lnSpc>
              <a:spcBef>
                <a:spcPts val="100"/>
              </a:spcBef>
              <a:spcAft>
                <a:spcPct val="0"/>
              </a:spcAft>
              <a:buClrTx/>
              <a:buSzTx/>
              <a:buFontTx/>
              <a:buNone/>
              <a:tabLst/>
              <a:defRPr/>
            </a:pPr>
            <a:r>
              <a:rPr kumimoji="0" lang="fr-FR" altLang="fr-FR" sz="900" b="0" i="1" u="none" strike="noStrike" kern="1200" cap="none" spc="0" normalizeH="0" baseline="0" noProof="0" dirty="0">
                <a:ln>
                  <a:noFill/>
                </a:ln>
                <a:solidFill>
                  <a:srgbClr val="002060"/>
                </a:solidFill>
                <a:effectLst/>
                <a:uLnTx/>
                <a:uFillTx/>
                <a:latin typeface="Times" panose="02020603050405020304" pitchFamily="18" charset="0"/>
                <a:ea typeface="+mn-ea"/>
                <a:cs typeface="Arial" panose="020B0604020202020204" pitchFamily="34" charset="0"/>
              </a:rPr>
              <a:t>ECC de 2 ans +  maintien inchangé  de la participation</a:t>
            </a:r>
            <a:endParaRPr kumimoji="0" lang="fr-FR" altLang="fr-FR" sz="900" b="0" i="0" u="none" strike="noStrike" kern="1200" cap="none" spc="0" normalizeH="0" baseline="0" noProof="0" dirty="0">
              <a:ln>
                <a:noFill/>
              </a:ln>
              <a:solidFill>
                <a:srgbClr val="002060"/>
              </a:solidFill>
              <a:effectLst/>
              <a:uLnTx/>
              <a:uFillTx/>
              <a:latin typeface="Times" panose="02020603050405020304" pitchFamily="18" charset="0"/>
              <a:ea typeface="+mn-ea"/>
              <a:cs typeface="Arial" panose="020B0604020202020204" pitchFamily="34" charset="0"/>
            </a:endParaRPr>
          </a:p>
        </p:txBody>
      </p:sp>
      <p:sp>
        <p:nvSpPr>
          <p:cNvPr id="61" name="object 30">
            <a:extLst>
              <a:ext uri="{FF2B5EF4-FFF2-40B4-BE49-F238E27FC236}">
                <a16:creationId xmlns:a16="http://schemas.microsoft.com/office/drawing/2014/main" id="{8FBB5CA8-D797-4972-A2AC-313ADAFFD1D1}"/>
              </a:ext>
            </a:extLst>
          </p:cNvPr>
          <p:cNvSpPr>
            <a:spLocks/>
          </p:cNvSpPr>
          <p:nvPr/>
        </p:nvSpPr>
        <p:spPr bwMode="auto">
          <a:xfrm>
            <a:off x="5235176" y="3254197"/>
            <a:ext cx="2508250" cy="469900"/>
          </a:xfrm>
          <a:custGeom>
            <a:avLst/>
            <a:gdLst>
              <a:gd name="T0" fmla="*/ 2499012 w 2508884"/>
              <a:gd name="T1" fmla="*/ 434669 h 471170"/>
              <a:gd name="T2" fmla="*/ 2436765 w 2508884"/>
              <a:gd name="T3" fmla="*/ 362955 h 471170"/>
              <a:gd name="T4" fmla="*/ 2435246 w 2508884"/>
              <a:gd name="T5" fmla="*/ 361492 h 471170"/>
              <a:gd name="T6" fmla="*/ 2432210 w 2508884"/>
              <a:gd name="T7" fmla="*/ 361492 h 471170"/>
              <a:gd name="T8" fmla="*/ 2430692 w 2508884"/>
              <a:gd name="T9" fmla="*/ 362955 h 471170"/>
              <a:gd name="T10" fmla="*/ 2427655 w 2508884"/>
              <a:gd name="T11" fmla="*/ 364419 h 471170"/>
              <a:gd name="T12" fmla="*/ 2427655 w 2508884"/>
              <a:gd name="T13" fmla="*/ 367346 h 471170"/>
              <a:gd name="T14" fmla="*/ 2429174 w 2508884"/>
              <a:gd name="T15" fmla="*/ 370274 h 471170"/>
              <a:gd name="T16" fmla="*/ 2475403 w 2508884"/>
              <a:gd name="T17" fmla="*/ 421863 h 471170"/>
              <a:gd name="T18" fmla="*/ 1241915 w 2508884"/>
              <a:gd name="T19" fmla="*/ 0 h 471170"/>
              <a:gd name="T20" fmla="*/ 1239639 w 2508884"/>
              <a:gd name="T21" fmla="*/ 4392 h 471170"/>
              <a:gd name="T22" fmla="*/ 1237360 w 2508884"/>
              <a:gd name="T23" fmla="*/ 0 h 471170"/>
              <a:gd name="T24" fmla="*/ 25094 w 2508884"/>
              <a:gd name="T25" fmla="*/ 421264 h 471170"/>
              <a:gd name="T26" fmla="*/ 69834 w 2508884"/>
              <a:gd name="T27" fmla="*/ 368810 h 471170"/>
              <a:gd name="T28" fmla="*/ 71358 w 2508884"/>
              <a:gd name="T29" fmla="*/ 367346 h 471170"/>
              <a:gd name="T30" fmla="*/ 71358 w 2508884"/>
              <a:gd name="T31" fmla="*/ 364419 h 471170"/>
              <a:gd name="T32" fmla="*/ 68325 w 2508884"/>
              <a:gd name="T33" fmla="*/ 362955 h 471170"/>
              <a:gd name="T34" fmla="*/ 66801 w 2508884"/>
              <a:gd name="T35" fmla="*/ 361492 h 471170"/>
              <a:gd name="T36" fmla="*/ 63768 w 2508884"/>
              <a:gd name="T37" fmla="*/ 361492 h 471170"/>
              <a:gd name="T38" fmla="*/ 62244 w 2508884"/>
              <a:gd name="T39" fmla="*/ 362955 h 471170"/>
              <a:gd name="T40" fmla="*/ 0 w 2508884"/>
              <a:gd name="T41" fmla="*/ 434669 h 471170"/>
              <a:gd name="T42" fmla="*/ 7590 w 2508884"/>
              <a:gd name="T43" fmla="*/ 435961 h 471170"/>
              <a:gd name="T44" fmla="*/ 94128 w 2508884"/>
              <a:gd name="T45" fmla="*/ 450767 h 471170"/>
              <a:gd name="T46" fmla="*/ 97161 w 2508884"/>
              <a:gd name="T47" fmla="*/ 452231 h 471170"/>
              <a:gd name="T48" fmla="*/ 100209 w 2508884"/>
              <a:gd name="T49" fmla="*/ 449304 h 471170"/>
              <a:gd name="T50" fmla="*/ 100209 w 2508884"/>
              <a:gd name="T51" fmla="*/ 444914 h 471170"/>
              <a:gd name="T52" fmla="*/ 98685 w 2508884"/>
              <a:gd name="T53" fmla="*/ 441985 h 471170"/>
              <a:gd name="T54" fmla="*/ 97161 w 2508884"/>
              <a:gd name="T55" fmla="*/ 441985 h 471170"/>
              <a:gd name="T56" fmla="*/ 27631 w 2508884"/>
              <a:gd name="T57" fmla="*/ 430216 h 471170"/>
              <a:gd name="T58" fmla="*/ 1239651 w 2508884"/>
              <a:gd name="T59" fmla="*/ 9573 h 471170"/>
              <a:gd name="T60" fmla="*/ 2471189 w 2508884"/>
              <a:gd name="T61" fmla="*/ 430254 h 471170"/>
              <a:gd name="T62" fmla="*/ 2401846 w 2508884"/>
              <a:gd name="T63" fmla="*/ 441985 h 471170"/>
              <a:gd name="T64" fmla="*/ 2398810 w 2508884"/>
              <a:gd name="T65" fmla="*/ 444914 h 471170"/>
              <a:gd name="T66" fmla="*/ 2398810 w 2508884"/>
              <a:gd name="T67" fmla="*/ 450767 h 471170"/>
              <a:gd name="T68" fmla="*/ 2401846 w 2508884"/>
              <a:gd name="T69" fmla="*/ 452231 h 471170"/>
              <a:gd name="T70" fmla="*/ 2404882 w 2508884"/>
              <a:gd name="T71" fmla="*/ 452231 h 471170"/>
              <a:gd name="T72" fmla="*/ 2491421 w 2508884"/>
              <a:gd name="T73" fmla="*/ 436083 h 471170"/>
              <a:gd name="T74" fmla="*/ 2499012 w 2508884"/>
              <a:gd name="T75" fmla="*/ 434669 h 4711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08884" h="471170">
                <a:moveTo>
                  <a:pt x="2508504" y="452628"/>
                </a:moveTo>
                <a:lnTo>
                  <a:pt x="2446020" y="377952"/>
                </a:lnTo>
                <a:lnTo>
                  <a:pt x="2444496" y="376428"/>
                </a:lnTo>
                <a:lnTo>
                  <a:pt x="2441448" y="376428"/>
                </a:lnTo>
                <a:lnTo>
                  <a:pt x="2439924" y="377952"/>
                </a:lnTo>
                <a:lnTo>
                  <a:pt x="2436876" y="379476"/>
                </a:lnTo>
                <a:lnTo>
                  <a:pt x="2436876" y="382524"/>
                </a:lnTo>
                <a:lnTo>
                  <a:pt x="2438400" y="385572"/>
                </a:lnTo>
                <a:lnTo>
                  <a:pt x="2484805" y="439293"/>
                </a:lnTo>
                <a:lnTo>
                  <a:pt x="1246632" y="0"/>
                </a:lnTo>
                <a:lnTo>
                  <a:pt x="1244346" y="4572"/>
                </a:lnTo>
                <a:lnTo>
                  <a:pt x="1242060" y="0"/>
                </a:lnTo>
                <a:lnTo>
                  <a:pt x="25184" y="438670"/>
                </a:lnTo>
                <a:lnTo>
                  <a:pt x="70104" y="384048"/>
                </a:lnTo>
                <a:lnTo>
                  <a:pt x="71628" y="382524"/>
                </a:lnTo>
                <a:lnTo>
                  <a:pt x="71628" y="379476"/>
                </a:lnTo>
                <a:lnTo>
                  <a:pt x="68580" y="377952"/>
                </a:lnTo>
                <a:lnTo>
                  <a:pt x="67056" y="376428"/>
                </a:lnTo>
                <a:lnTo>
                  <a:pt x="64008" y="376428"/>
                </a:lnTo>
                <a:lnTo>
                  <a:pt x="62484" y="377952"/>
                </a:lnTo>
                <a:lnTo>
                  <a:pt x="0" y="452628"/>
                </a:lnTo>
                <a:lnTo>
                  <a:pt x="7620" y="453974"/>
                </a:lnTo>
                <a:lnTo>
                  <a:pt x="94488" y="469392"/>
                </a:lnTo>
                <a:lnTo>
                  <a:pt x="97536" y="470916"/>
                </a:lnTo>
                <a:lnTo>
                  <a:pt x="100584" y="467868"/>
                </a:lnTo>
                <a:lnTo>
                  <a:pt x="100584" y="463296"/>
                </a:lnTo>
                <a:lnTo>
                  <a:pt x="99060" y="460248"/>
                </a:lnTo>
                <a:lnTo>
                  <a:pt x="97536" y="460248"/>
                </a:lnTo>
                <a:lnTo>
                  <a:pt x="27736" y="447992"/>
                </a:lnTo>
                <a:lnTo>
                  <a:pt x="1244358" y="9969"/>
                </a:lnTo>
                <a:lnTo>
                  <a:pt x="2480576" y="448030"/>
                </a:lnTo>
                <a:lnTo>
                  <a:pt x="2410968" y="460248"/>
                </a:lnTo>
                <a:lnTo>
                  <a:pt x="2407920" y="463296"/>
                </a:lnTo>
                <a:lnTo>
                  <a:pt x="2407920" y="469392"/>
                </a:lnTo>
                <a:lnTo>
                  <a:pt x="2410968" y="470916"/>
                </a:lnTo>
                <a:lnTo>
                  <a:pt x="2414016" y="470916"/>
                </a:lnTo>
                <a:lnTo>
                  <a:pt x="2500884" y="454101"/>
                </a:lnTo>
                <a:lnTo>
                  <a:pt x="2508504" y="4526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grpSp>
        <p:nvGrpSpPr>
          <p:cNvPr id="62" name="object 31">
            <a:extLst>
              <a:ext uri="{FF2B5EF4-FFF2-40B4-BE49-F238E27FC236}">
                <a16:creationId xmlns:a16="http://schemas.microsoft.com/office/drawing/2014/main" id="{269420DF-A2DB-46CE-AAF7-AA7AA0F6B7B9}"/>
              </a:ext>
            </a:extLst>
          </p:cNvPr>
          <p:cNvGrpSpPr>
            <a:grpSpLocks/>
          </p:cNvGrpSpPr>
          <p:nvPr/>
        </p:nvGrpSpPr>
        <p:grpSpPr bwMode="auto">
          <a:xfrm>
            <a:off x="5906689" y="2322335"/>
            <a:ext cx="1133475" cy="493712"/>
            <a:chOff x="6891406" y="3086100"/>
            <a:chExt cx="1134110" cy="494030"/>
          </a:xfrm>
        </p:grpSpPr>
        <p:sp>
          <p:nvSpPr>
            <p:cNvPr id="63" name="object 32">
              <a:extLst>
                <a:ext uri="{FF2B5EF4-FFF2-40B4-BE49-F238E27FC236}">
                  <a16:creationId xmlns:a16="http://schemas.microsoft.com/office/drawing/2014/main" id="{3EE72363-FE3F-4F71-AEF2-3373E25C3343}"/>
                </a:ext>
              </a:extLst>
            </p:cNvPr>
            <p:cNvSpPr>
              <a:spLocks/>
            </p:cNvSpPr>
            <p:nvPr/>
          </p:nvSpPr>
          <p:spPr bwMode="auto">
            <a:xfrm>
              <a:off x="7412614" y="3086100"/>
              <a:ext cx="100965" cy="494030"/>
            </a:xfrm>
            <a:custGeom>
              <a:avLst/>
              <a:gdLst>
                <a:gd name="T0" fmla="*/ 56388 w 100965"/>
                <a:gd name="T1" fmla="*/ 483313 h 494029"/>
                <a:gd name="T2" fmla="*/ 56388 w 100965"/>
                <a:gd name="T3" fmla="*/ 483123 h 494029"/>
                <a:gd name="T4" fmla="*/ 45720 w 100965"/>
                <a:gd name="T5" fmla="*/ 483123 h 494029"/>
                <a:gd name="T6" fmla="*/ 45503 w 100965"/>
                <a:gd name="T7" fmla="*/ 465998 h 494029"/>
                <a:gd name="T8" fmla="*/ 9144 w 100965"/>
                <a:gd name="T9" fmla="*/ 405399 h 494029"/>
                <a:gd name="T10" fmla="*/ 7620 w 100965"/>
                <a:gd name="T11" fmla="*/ 403875 h 494029"/>
                <a:gd name="T12" fmla="*/ 4572 w 100965"/>
                <a:gd name="T13" fmla="*/ 402351 h 494029"/>
                <a:gd name="T14" fmla="*/ 1524 w 100965"/>
                <a:gd name="T15" fmla="*/ 405399 h 494029"/>
                <a:gd name="T16" fmla="*/ 0 w 100965"/>
                <a:gd name="T17" fmla="*/ 408447 h 494029"/>
                <a:gd name="T18" fmla="*/ 1524 w 100965"/>
                <a:gd name="T19" fmla="*/ 409971 h 494029"/>
                <a:gd name="T20" fmla="*/ 50292 w 100965"/>
                <a:gd name="T21" fmla="*/ 493791 h 494029"/>
                <a:gd name="T22" fmla="*/ 56388 w 100965"/>
                <a:gd name="T23" fmla="*/ 483313 h 494029"/>
                <a:gd name="T24" fmla="*/ 56167 w 100965"/>
                <a:gd name="T25" fmla="*/ 465663 h 494029"/>
                <a:gd name="T26" fmla="*/ 50292 w 100965"/>
                <a:gd name="T27" fmla="*/ 0 h 494029"/>
                <a:gd name="T28" fmla="*/ 39624 w 100965"/>
                <a:gd name="T29" fmla="*/ 0 h 494029"/>
                <a:gd name="T30" fmla="*/ 45503 w 100965"/>
                <a:gd name="T31" fmla="*/ 465998 h 494029"/>
                <a:gd name="T32" fmla="*/ 50922 w 100965"/>
                <a:gd name="T33" fmla="*/ 475030 h 494029"/>
                <a:gd name="T34" fmla="*/ 56167 w 100965"/>
                <a:gd name="T35" fmla="*/ 465663 h 494029"/>
                <a:gd name="T36" fmla="*/ 50922 w 100965"/>
                <a:gd name="T37" fmla="*/ 475030 h 494029"/>
                <a:gd name="T38" fmla="*/ 45503 w 100965"/>
                <a:gd name="T39" fmla="*/ 465998 h 494029"/>
                <a:gd name="T40" fmla="*/ 45720 w 100965"/>
                <a:gd name="T41" fmla="*/ 483123 h 494029"/>
                <a:gd name="T42" fmla="*/ 47244 w 100965"/>
                <a:gd name="T43" fmla="*/ 483123 h 494029"/>
                <a:gd name="T44" fmla="*/ 47244 w 100965"/>
                <a:gd name="T45" fmla="*/ 481599 h 494029"/>
                <a:gd name="T46" fmla="*/ 50922 w 100965"/>
                <a:gd name="T47" fmla="*/ 475030 h 494029"/>
                <a:gd name="T48" fmla="*/ 54864 w 100965"/>
                <a:gd name="T49" fmla="*/ 481599 h 494029"/>
                <a:gd name="T50" fmla="*/ 50922 w 100965"/>
                <a:gd name="T51" fmla="*/ 475030 h 494029"/>
                <a:gd name="T52" fmla="*/ 47244 w 100965"/>
                <a:gd name="T53" fmla="*/ 481599 h 494029"/>
                <a:gd name="T54" fmla="*/ 54864 w 100965"/>
                <a:gd name="T55" fmla="*/ 481599 h 494029"/>
                <a:gd name="T56" fmla="*/ 54864 w 100965"/>
                <a:gd name="T57" fmla="*/ 483123 h 494029"/>
                <a:gd name="T58" fmla="*/ 54864 w 100965"/>
                <a:gd name="T59" fmla="*/ 481599 h 494029"/>
                <a:gd name="T60" fmla="*/ 47244 w 100965"/>
                <a:gd name="T61" fmla="*/ 481599 h 494029"/>
                <a:gd name="T62" fmla="*/ 47244 w 100965"/>
                <a:gd name="T63" fmla="*/ 483123 h 494029"/>
                <a:gd name="T64" fmla="*/ 54864 w 100965"/>
                <a:gd name="T65" fmla="*/ 483123 h 494029"/>
                <a:gd name="T66" fmla="*/ 56388 w 100965"/>
                <a:gd name="T67" fmla="*/ 483123 h 494029"/>
                <a:gd name="T68" fmla="*/ 56167 w 100965"/>
                <a:gd name="T69" fmla="*/ 465663 h 494029"/>
                <a:gd name="T70" fmla="*/ 50922 w 100965"/>
                <a:gd name="T71" fmla="*/ 475030 h 494029"/>
                <a:gd name="T72" fmla="*/ 54864 w 100965"/>
                <a:gd name="T73" fmla="*/ 481599 h 494029"/>
                <a:gd name="T74" fmla="*/ 54864 w 100965"/>
                <a:gd name="T75" fmla="*/ 483123 h 494029"/>
                <a:gd name="T76" fmla="*/ 56388 w 100965"/>
                <a:gd name="T77" fmla="*/ 483123 h 494029"/>
                <a:gd name="T78" fmla="*/ 100584 w 100965"/>
                <a:gd name="T79" fmla="*/ 406923 h 494029"/>
                <a:gd name="T80" fmla="*/ 99060 w 100965"/>
                <a:gd name="T81" fmla="*/ 403875 h 494029"/>
                <a:gd name="T82" fmla="*/ 96012 w 100965"/>
                <a:gd name="T83" fmla="*/ 402351 h 494029"/>
                <a:gd name="T84" fmla="*/ 94488 w 100965"/>
                <a:gd name="T85" fmla="*/ 400827 h 494029"/>
                <a:gd name="T86" fmla="*/ 91440 w 100965"/>
                <a:gd name="T87" fmla="*/ 402351 h 494029"/>
                <a:gd name="T88" fmla="*/ 89916 w 100965"/>
                <a:gd name="T89" fmla="*/ 405399 h 494029"/>
                <a:gd name="T90" fmla="*/ 56167 w 100965"/>
                <a:gd name="T91" fmla="*/ 465663 h 494029"/>
                <a:gd name="T92" fmla="*/ 56388 w 100965"/>
                <a:gd name="T93" fmla="*/ 483123 h 494029"/>
                <a:gd name="T94" fmla="*/ 56388 w 100965"/>
                <a:gd name="T95" fmla="*/ 483313 h 494029"/>
                <a:gd name="T96" fmla="*/ 99060 w 100965"/>
                <a:gd name="T97" fmla="*/ 409971 h 494029"/>
                <a:gd name="T98" fmla="*/ 100584 w 100965"/>
                <a:gd name="T99" fmla="*/ 406923 h 4940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0965" h="494029">
                  <a:moveTo>
                    <a:pt x="56388" y="483298"/>
                  </a:moveTo>
                  <a:lnTo>
                    <a:pt x="56388" y="483108"/>
                  </a:lnTo>
                  <a:lnTo>
                    <a:pt x="45720" y="483108"/>
                  </a:lnTo>
                  <a:lnTo>
                    <a:pt x="45503" y="465983"/>
                  </a:lnTo>
                  <a:lnTo>
                    <a:pt x="9144" y="405384"/>
                  </a:lnTo>
                  <a:lnTo>
                    <a:pt x="7620" y="403860"/>
                  </a:lnTo>
                  <a:lnTo>
                    <a:pt x="4572" y="402336"/>
                  </a:lnTo>
                  <a:lnTo>
                    <a:pt x="1524" y="405384"/>
                  </a:lnTo>
                  <a:lnTo>
                    <a:pt x="0" y="408432"/>
                  </a:lnTo>
                  <a:lnTo>
                    <a:pt x="1524" y="409956"/>
                  </a:lnTo>
                  <a:lnTo>
                    <a:pt x="50292" y="493776"/>
                  </a:lnTo>
                  <a:lnTo>
                    <a:pt x="56388" y="483298"/>
                  </a:lnTo>
                  <a:close/>
                </a:path>
                <a:path w="100965" h="494029">
                  <a:moveTo>
                    <a:pt x="56167" y="465648"/>
                  </a:moveTo>
                  <a:lnTo>
                    <a:pt x="50292" y="0"/>
                  </a:lnTo>
                  <a:lnTo>
                    <a:pt x="39624" y="0"/>
                  </a:lnTo>
                  <a:lnTo>
                    <a:pt x="45503" y="465983"/>
                  </a:lnTo>
                  <a:lnTo>
                    <a:pt x="50922" y="475015"/>
                  </a:lnTo>
                  <a:lnTo>
                    <a:pt x="56167" y="465648"/>
                  </a:lnTo>
                  <a:close/>
                </a:path>
                <a:path w="100965" h="494029">
                  <a:moveTo>
                    <a:pt x="50922" y="475015"/>
                  </a:moveTo>
                  <a:lnTo>
                    <a:pt x="45503" y="465983"/>
                  </a:lnTo>
                  <a:lnTo>
                    <a:pt x="45720" y="483108"/>
                  </a:lnTo>
                  <a:lnTo>
                    <a:pt x="47244" y="483108"/>
                  </a:lnTo>
                  <a:lnTo>
                    <a:pt x="47244" y="481584"/>
                  </a:lnTo>
                  <a:lnTo>
                    <a:pt x="50922" y="475015"/>
                  </a:lnTo>
                  <a:close/>
                </a:path>
                <a:path w="100965" h="494029">
                  <a:moveTo>
                    <a:pt x="54864" y="481584"/>
                  </a:moveTo>
                  <a:lnTo>
                    <a:pt x="50922" y="475015"/>
                  </a:lnTo>
                  <a:lnTo>
                    <a:pt x="47244" y="481584"/>
                  </a:lnTo>
                  <a:lnTo>
                    <a:pt x="54864" y="481584"/>
                  </a:lnTo>
                  <a:close/>
                </a:path>
                <a:path w="100965" h="494029">
                  <a:moveTo>
                    <a:pt x="54864" y="483108"/>
                  </a:moveTo>
                  <a:lnTo>
                    <a:pt x="54864" y="481584"/>
                  </a:lnTo>
                  <a:lnTo>
                    <a:pt x="47244" y="481584"/>
                  </a:lnTo>
                  <a:lnTo>
                    <a:pt x="47244" y="483108"/>
                  </a:lnTo>
                  <a:lnTo>
                    <a:pt x="54864" y="483108"/>
                  </a:lnTo>
                  <a:close/>
                </a:path>
                <a:path w="100965" h="494029">
                  <a:moveTo>
                    <a:pt x="56388" y="483108"/>
                  </a:moveTo>
                  <a:lnTo>
                    <a:pt x="56167" y="465648"/>
                  </a:lnTo>
                  <a:lnTo>
                    <a:pt x="50922" y="475015"/>
                  </a:lnTo>
                  <a:lnTo>
                    <a:pt x="54864" y="481584"/>
                  </a:lnTo>
                  <a:lnTo>
                    <a:pt x="54864" y="483108"/>
                  </a:lnTo>
                  <a:lnTo>
                    <a:pt x="56388" y="483108"/>
                  </a:lnTo>
                  <a:close/>
                </a:path>
                <a:path w="100965" h="494029">
                  <a:moveTo>
                    <a:pt x="100584" y="406908"/>
                  </a:moveTo>
                  <a:lnTo>
                    <a:pt x="99060" y="403860"/>
                  </a:lnTo>
                  <a:lnTo>
                    <a:pt x="96012" y="402336"/>
                  </a:lnTo>
                  <a:lnTo>
                    <a:pt x="94488" y="400812"/>
                  </a:lnTo>
                  <a:lnTo>
                    <a:pt x="91440" y="402336"/>
                  </a:lnTo>
                  <a:lnTo>
                    <a:pt x="89916" y="405384"/>
                  </a:lnTo>
                  <a:lnTo>
                    <a:pt x="56167" y="465648"/>
                  </a:lnTo>
                  <a:lnTo>
                    <a:pt x="56388" y="483108"/>
                  </a:lnTo>
                  <a:lnTo>
                    <a:pt x="56388" y="483298"/>
                  </a:lnTo>
                  <a:lnTo>
                    <a:pt x="99060" y="409956"/>
                  </a:lnTo>
                  <a:lnTo>
                    <a:pt x="100584" y="4069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4" name="object 33">
              <a:extLst>
                <a:ext uri="{FF2B5EF4-FFF2-40B4-BE49-F238E27FC236}">
                  <a16:creationId xmlns:a16="http://schemas.microsoft.com/office/drawing/2014/main" id="{74131EA1-1F96-4555-AA7A-56B7B91A98D1}"/>
                </a:ext>
              </a:extLst>
            </p:cNvPr>
            <p:cNvSpPr>
              <a:spLocks/>
            </p:cNvSpPr>
            <p:nvPr/>
          </p:nvSpPr>
          <p:spPr bwMode="auto">
            <a:xfrm>
              <a:off x="6891406" y="3200400"/>
              <a:ext cx="1134110" cy="242570"/>
            </a:xfrm>
            <a:custGeom>
              <a:avLst/>
              <a:gdLst>
                <a:gd name="T0" fmla="*/ 5334 w 1134109"/>
                <a:gd name="T1" fmla="*/ 126492 h 242570"/>
                <a:gd name="T2" fmla="*/ 12192 w 1134109"/>
                <a:gd name="T3" fmla="*/ 131064 h 242570"/>
                <a:gd name="T4" fmla="*/ 5334 w 1134109"/>
                <a:gd name="T5" fmla="*/ 126492 h 242570"/>
                <a:gd name="T6" fmla="*/ 9144 w 1134109"/>
                <a:gd name="T7" fmla="*/ 120396 h 242570"/>
                <a:gd name="T8" fmla="*/ 10668 w 1134109"/>
                <a:gd name="T9" fmla="*/ 126492 h 242570"/>
                <a:gd name="T10" fmla="*/ 32004 w 1134109"/>
                <a:gd name="T11" fmla="*/ 89916 h 242570"/>
                <a:gd name="T12" fmla="*/ 54864 w 1134109"/>
                <a:gd name="T13" fmla="*/ 77724 h 242570"/>
                <a:gd name="T14" fmla="*/ 88392 w 1134109"/>
                <a:gd name="T15" fmla="*/ 64008 h 242570"/>
                <a:gd name="T16" fmla="*/ 124968 w 1134109"/>
                <a:gd name="T17" fmla="*/ 53340 h 242570"/>
                <a:gd name="T18" fmla="*/ 161544 w 1134109"/>
                <a:gd name="T19" fmla="*/ 44196 h 242570"/>
                <a:gd name="T20" fmla="*/ 210312 w 1134109"/>
                <a:gd name="T21" fmla="*/ 35052 h 242570"/>
                <a:gd name="T22" fmla="*/ 265176 w 1134109"/>
                <a:gd name="T23" fmla="*/ 27432 h 242570"/>
                <a:gd name="T24" fmla="*/ 298704 w 1134109"/>
                <a:gd name="T25" fmla="*/ 22860 h 242570"/>
                <a:gd name="T26" fmla="*/ 341376 w 1134109"/>
                <a:gd name="T27" fmla="*/ 18288 h 242570"/>
                <a:gd name="T28" fmla="*/ 416052 w 1134109"/>
                <a:gd name="T29" fmla="*/ 13716 h 242570"/>
                <a:gd name="T30" fmla="*/ 454152 w 1134109"/>
                <a:gd name="T31" fmla="*/ 1524 h 242570"/>
                <a:gd name="T32" fmla="*/ 463296 w 1134109"/>
                <a:gd name="T33" fmla="*/ 10668 h 242570"/>
                <a:gd name="T34" fmla="*/ 568467 w 1134109"/>
                <a:gd name="T35" fmla="*/ 0 h 242570"/>
                <a:gd name="T36" fmla="*/ 606567 w 1134109"/>
                <a:gd name="T37" fmla="*/ 9144 h 242570"/>
                <a:gd name="T38" fmla="*/ 682767 w 1134109"/>
                <a:gd name="T39" fmla="*/ 1524 h 242570"/>
                <a:gd name="T40" fmla="*/ 720867 w 1134109"/>
                <a:gd name="T41" fmla="*/ 13716 h 242570"/>
                <a:gd name="T42" fmla="*/ 797067 w 1134109"/>
                <a:gd name="T43" fmla="*/ 18288 h 242570"/>
                <a:gd name="T44" fmla="*/ 810783 w 1134109"/>
                <a:gd name="T45" fmla="*/ 10668 h 242570"/>
                <a:gd name="T46" fmla="*/ 844311 w 1134109"/>
                <a:gd name="T47" fmla="*/ 15240 h 242570"/>
                <a:gd name="T48" fmla="*/ 902223 w 1134109"/>
                <a:gd name="T49" fmla="*/ 32004 h 242570"/>
                <a:gd name="T50" fmla="*/ 923559 w 1134109"/>
                <a:gd name="T51" fmla="*/ 35052 h 242570"/>
                <a:gd name="T52" fmla="*/ 963183 w 1134109"/>
                <a:gd name="T53" fmla="*/ 42672 h 242570"/>
                <a:gd name="T54" fmla="*/ 993663 w 1134109"/>
                <a:gd name="T55" fmla="*/ 50292 h 242570"/>
                <a:gd name="T56" fmla="*/ 1031763 w 1134109"/>
                <a:gd name="T57" fmla="*/ 50292 h 242570"/>
                <a:gd name="T58" fmla="*/ 1065291 w 1134109"/>
                <a:gd name="T59" fmla="*/ 71628 h 242570"/>
                <a:gd name="T60" fmla="*/ 1106439 w 1134109"/>
                <a:gd name="T61" fmla="*/ 82296 h 242570"/>
                <a:gd name="T62" fmla="*/ 1126251 w 1134109"/>
                <a:gd name="T63" fmla="*/ 100584 h 242570"/>
                <a:gd name="T64" fmla="*/ 1097295 w 1134109"/>
                <a:gd name="T65" fmla="*/ 164592 h 242570"/>
                <a:gd name="T66" fmla="*/ 1118631 w 1134109"/>
                <a:gd name="T67" fmla="*/ 135636 h 242570"/>
                <a:gd name="T68" fmla="*/ 1126251 w 1134109"/>
                <a:gd name="T69" fmla="*/ 141732 h 242570"/>
                <a:gd name="T70" fmla="*/ 1132347 w 1134109"/>
                <a:gd name="T71" fmla="*/ 114300 h 242570"/>
                <a:gd name="T72" fmla="*/ 1059195 w 1134109"/>
                <a:gd name="T73" fmla="*/ 181356 h 242570"/>
                <a:gd name="T74" fmla="*/ 1019571 w 1134109"/>
                <a:gd name="T75" fmla="*/ 184404 h 242570"/>
                <a:gd name="T76" fmla="*/ 982995 w 1134109"/>
                <a:gd name="T77" fmla="*/ 193548 h 242570"/>
                <a:gd name="T78" fmla="*/ 947943 w 1134109"/>
                <a:gd name="T79" fmla="*/ 211836 h 242570"/>
                <a:gd name="T80" fmla="*/ 925083 w 1134109"/>
                <a:gd name="T81" fmla="*/ 214884 h 242570"/>
                <a:gd name="T82" fmla="*/ 900699 w 1134109"/>
                <a:gd name="T83" fmla="*/ 219456 h 242570"/>
                <a:gd name="T84" fmla="*/ 824499 w 1134109"/>
                <a:gd name="T85" fmla="*/ 228600 h 242570"/>
                <a:gd name="T86" fmla="*/ 784875 w 1134109"/>
                <a:gd name="T87" fmla="*/ 224028 h 242570"/>
                <a:gd name="T88" fmla="*/ 733059 w 1134109"/>
                <a:gd name="T89" fmla="*/ 227076 h 242570"/>
                <a:gd name="T90" fmla="*/ 682767 w 1134109"/>
                <a:gd name="T91" fmla="*/ 239268 h 242570"/>
                <a:gd name="T92" fmla="*/ 633999 w 1134109"/>
                <a:gd name="T93" fmla="*/ 231648 h 242570"/>
                <a:gd name="T94" fmla="*/ 568467 w 1134109"/>
                <a:gd name="T95" fmla="*/ 242316 h 242570"/>
                <a:gd name="T96" fmla="*/ 519684 w 1134109"/>
                <a:gd name="T97" fmla="*/ 231648 h 242570"/>
                <a:gd name="T98" fmla="*/ 481584 w 1134109"/>
                <a:gd name="T99" fmla="*/ 240792 h 242570"/>
                <a:gd name="T100" fmla="*/ 377952 w 1134109"/>
                <a:gd name="T101" fmla="*/ 225552 h 242570"/>
                <a:gd name="T102" fmla="*/ 338328 w 1134109"/>
                <a:gd name="T103" fmla="*/ 231648 h 242570"/>
                <a:gd name="T104" fmla="*/ 323088 w 1134109"/>
                <a:gd name="T105" fmla="*/ 230124 h 242570"/>
                <a:gd name="T106" fmla="*/ 291084 w 1134109"/>
                <a:gd name="T107" fmla="*/ 227076 h 242570"/>
                <a:gd name="T108" fmla="*/ 251460 w 1134109"/>
                <a:gd name="T109" fmla="*/ 222504 h 242570"/>
                <a:gd name="T110" fmla="*/ 216408 w 1134109"/>
                <a:gd name="T111" fmla="*/ 216408 h 242570"/>
                <a:gd name="T112" fmla="*/ 143256 w 1134109"/>
                <a:gd name="T113" fmla="*/ 192024 h 242570"/>
                <a:gd name="T114" fmla="*/ 143256 w 1134109"/>
                <a:gd name="T115" fmla="*/ 192024 h 242570"/>
                <a:gd name="T116" fmla="*/ 103632 w 1134109"/>
                <a:gd name="T117" fmla="*/ 192024 h 242570"/>
                <a:gd name="T118" fmla="*/ 57912 w 1134109"/>
                <a:gd name="T119" fmla="*/ 175260 h 242570"/>
                <a:gd name="T120" fmla="*/ 12192 w 1134109"/>
                <a:gd name="T121" fmla="*/ 147828 h 2425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34109" h="242570">
                  <a:moveTo>
                    <a:pt x="16764" y="103632"/>
                  </a:moveTo>
                  <a:lnTo>
                    <a:pt x="9144" y="97536"/>
                  </a:lnTo>
                  <a:lnTo>
                    <a:pt x="7620" y="100584"/>
                  </a:lnTo>
                  <a:lnTo>
                    <a:pt x="3048" y="106680"/>
                  </a:lnTo>
                  <a:lnTo>
                    <a:pt x="1524" y="112776"/>
                  </a:lnTo>
                  <a:lnTo>
                    <a:pt x="0" y="114300"/>
                  </a:lnTo>
                  <a:lnTo>
                    <a:pt x="0" y="126492"/>
                  </a:lnTo>
                  <a:lnTo>
                    <a:pt x="5334" y="126492"/>
                  </a:lnTo>
                  <a:lnTo>
                    <a:pt x="9144" y="124968"/>
                  </a:lnTo>
                  <a:lnTo>
                    <a:pt x="9144" y="115824"/>
                  </a:lnTo>
                  <a:lnTo>
                    <a:pt x="12192" y="109728"/>
                  </a:lnTo>
                  <a:lnTo>
                    <a:pt x="12192" y="111252"/>
                  </a:lnTo>
                  <a:lnTo>
                    <a:pt x="15240" y="105156"/>
                  </a:lnTo>
                  <a:lnTo>
                    <a:pt x="15240" y="106680"/>
                  </a:lnTo>
                  <a:lnTo>
                    <a:pt x="16764" y="103632"/>
                  </a:lnTo>
                  <a:close/>
                </a:path>
                <a:path w="1134109" h="242570">
                  <a:moveTo>
                    <a:pt x="12192" y="131064"/>
                  </a:moveTo>
                  <a:lnTo>
                    <a:pt x="9906" y="126492"/>
                  </a:lnTo>
                  <a:lnTo>
                    <a:pt x="5334" y="126492"/>
                  </a:lnTo>
                  <a:lnTo>
                    <a:pt x="1524" y="128016"/>
                  </a:lnTo>
                  <a:lnTo>
                    <a:pt x="3048" y="134112"/>
                  </a:lnTo>
                  <a:lnTo>
                    <a:pt x="12192" y="131064"/>
                  </a:lnTo>
                  <a:close/>
                </a:path>
                <a:path w="1134109" h="242570">
                  <a:moveTo>
                    <a:pt x="9906" y="126492"/>
                  </a:moveTo>
                  <a:lnTo>
                    <a:pt x="9144" y="124968"/>
                  </a:lnTo>
                  <a:lnTo>
                    <a:pt x="5334" y="126492"/>
                  </a:lnTo>
                  <a:lnTo>
                    <a:pt x="9906" y="126492"/>
                  </a:lnTo>
                  <a:close/>
                </a:path>
                <a:path w="1134109" h="242570">
                  <a:moveTo>
                    <a:pt x="10668" y="115824"/>
                  </a:moveTo>
                  <a:lnTo>
                    <a:pt x="9144" y="115824"/>
                  </a:lnTo>
                  <a:lnTo>
                    <a:pt x="9144" y="120396"/>
                  </a:lnTo>
                  <a:lnTo>
                    <a:pt x="9334" y="121158"/>
                  </a:lnTo>
                  <a:lnTo>
                    <a:pt x="10668" y="115824"/>
                  </a:lnTo>
                  <a:close/>
                </a:path>
                <a:path w="1134109" h="242570">
                  <a:moveTo>
                    <a:pt x="9334" y="121158"/>
                  </a:moveTo>
                  <a:lnTo>
                    <a:pt x="9144" y="120396"/>
                  </a:lnTo>
                  <a:lnTo>
                    <a:pt x="9144" y="121920"/>
                  </a:lnTo>
                  <a:lnTo>
                    <a:pt x="9334" y="121158"/>
                  </a:lnTo>
                  <a:close/>
                </a:path>
                <a:path w="1134109" h="242570">
                  <a:moveTo>
                    <a:pt x="10668" y="126492"/>
                  </a:moveTo>
                  <a:lnTo>
                    <a:pt x="9334" y="121158"/>
                  </a:lnTo>
                  <a:lnTo>
                    <a:pt x="9144" y="121920"/>
                  </a:lnTo>
                  <a:lnTo>
                    <a:pt x="9144" y="124968"/>
                  </a:lnTo>
                  <a:lnTo>
                    <a:pt x="9906" y="126492"/>
                  </a:lnTo>
                  <a:lnTo>
                    <a:pt x="10668" y="126492"/>
                  </a:lnTo>
                  <a:close/>
                </a:path>
                <a:path w="1134109" h="242570">
                  <a:moveTo>
                    <a:pt x="45720" y="82296"/>
                  </a:moveTo>
                  <a:lnTo>
                    <a:pt x="41148" y="73152"/>
                  </a:lnTo>
                  <a:lnTo>
                    <a:pt x="27432" y="82296"/>
                  </a:lnTo>
                  <a:lnTo>
                    <a:pt x="19812" y="88392"/>
                  </a:lnTo>
                  <a:lnTo>
                    <a:pt x="16764" y="89916"/>
                  </a:lnTo>
                  <a:lnTo>
                    <a:pt x="22860" y="97536"/>
                  </a:lnTo>
                  <a:lnTo>
                    <a:pt x="25908" y="94488"/>
                  </a:lnTo>
                  <a:lnTo>
                    <a:pt x="32004" y="89916"/>
                  </a:lnTo>
                  <a:lnTo>
                    <a:pt x="41148" y="85344"/>
                  </a:lnTo>
                  <a:lnTo>
                    <a:pt x="45720" y="82296"/>
                  </a:lnTo>
                  <a:close/>
                </a:path>
                <a:path w="1134109" h="242570">
                  <a:moveTo>
                    <a:pt x="80772" y="67056"/>
                  </a:moveTo>
                  <a:lnTo>
                    <a:pt x="77724" y="57912"/>
                  </a:lnTo>
                  <a:lnTo>
                    <a:pt x="70104" y="60960"/>
                  </a:lnTo>
                  <a:lnTo>
                    <a:pt x="57912" y="65532"/>
                  </a:lnTo>
                  <a:lnTo>
                    <a:pt x="50292" y="70104"/>
                  </a:lnTo>
                  <a:lnTo>
                    <a:pt x="54864" y="77724"/>
                  </a:lnTo>
                  <a:lnTo>
                    <a:pt x="62484" y="74676"/>
                  </a:lnTo>
                  <a:lnTo>
                    <a:pt x="74676" y="70104"/>
                  </a:lnTo>
                  <a:lnTo>
                    <a:pt x="80772" y="67056"/>
                  </a:lnTo>
                  <a:close/>
                </a:path>
                <a:path w="1134109" h="242570">
                  <a:moveTo>
                    <a:pt x="115824" y="56388"/>
                  </a:moveTo>
                  <a:lnTo>
                    <a:pt x="114300" y="47244"/>
                  </a:lnTo>
                  <a:lnTo>
                    <a:pt x="99060" y="50292"/>
                  </a:lnTo>
                  <a:lnTo>
                    <a:pt x="86868" y="54864"/>
                  </a:lnTo>
                  <a:lnTo>
                    <a:pt x="88392" y="64008"/>
                  </a:lnTo>
                  <a:lnTo>
                    <a:pt x="102108" y="59436"/>
                  </a:lnTo>
                  <a:lnTo>
                    <a:pt x="115824" y="56388"/>
                  </a:lnTo>
                  <a:close/>
                </a:path>
                <a:path w="1134109" h="242570">
                  <a:moveTo>
                    <a:pt x="152400" y="47244"/>
                  </a:moveTo>
                  <a:lnTo>
                    <a:pt x="150876" y="36576"/>
                  </a:lnTo>
                  <a:lnTo>
                    <a:pt x="149352" y="38100"/>
                  </a:lnTo>
                  <a:lnTo>
                    <a:pt x="131064" y="41148"/>
                  </a:lnTo>
                  <a:lnTo>
                    <a:pt x="123444" y="44196"/>
                  </a:lnTo>
                  <a:lnTo>
                    <a:pt x="124968" y="53340"/>
                  </a:lnTo>
                  <a:lnTo>
                    <a:pt x="134112" y="50292"/>
                  </a:lnTo>
                  <a:lnTo>
                    <a:pt x="152400" y="47244"/>
                  </a:lnTo>
                  <a:close/>
                </a:path>
                <a:path w="1134109" h="242570">
                  <a:moveTo>
                    <a:pt x="190500" y="39624"/>
                  </a:moveTo>
                  <a:lnTo>
                    <a:pt x="188976" y="28956"/>
                  </a:lnTo>
                  <a:lnTo>
                    <a:pt x="187452" y="28956"/>
                  </a:lnTo>
                  <a:lnTo>
                    <a:pt x="167640" y="33528"/>
                  </a:lnTo>
                  <a:lnTo>
                    <a:pt x="160020" y="35052"/>
                  </a:lnTo>
                  <a:lnTo>
                    <a:pt x="161544" y="44196"/>
                  </a:lnTo>
                  <a:lnTo>
                    <a:pt x="188976" y="39624"/>
                  </a:lnTo>
                  <a:lnTo>
                    <a:pt x="190500" y="39624"/>
                  </a:lnTo>
                  <a:close/>
                </a:path>
                <a:path w="1134109" h="242570">
                  <a:moveTo>
                    <a:pt x="227076" y="32004"/>
                  </a:moveTo>
                  <a:lnTo>
                    <a:pt x="225552" y="22860"/>
                  </a:lnTo>
                  <a:lnTo>
                    <a:pt x="208788" y="25908"/>
                  </a:lnTo>
                  <a:lnTo>
                    <a:pt x="198120" y="27432"/>
                  </a:lnTo>
                  <a:lnTo>
                    <a:pt x="199644" y="36576"/>
                  </a:lnTo>
                  <a:lnTo>
                    <a:pt x="210312" y="35052"/>
                  </a:lnTo>
                  <a:lnTo>
                    <a:pt x="227076" y="32004"/>
                  </a:lnTo>
                  <a:close/>
                </a:path>
                <a:path w="1134109" h="242570">
                  <a:moveTo>
                    <a:pt x="265176" y="27432"/>
                  </a:moveTo>
                  <a:lnTo>
                    <a:pt x="263652" y="18288"/>
                  </a:lnTo>
                  <a:lnTo>
                    <a:pt x="251460" y="19812"/>
                  </a:lnTo>
                  <a:lnTo>
                    <a:pt x="236220" y="21336"/>
                  </a:lnTo>
                  <a:lnTo>
                    <a:pt x="236220" y="30480"/>
                  </a:lnTo>
                  <a:lnTo>
                    <a:pt x="252984" y="28956"/>
                  </a:lnTo>
                  <a:lnTo>
                    <a:pt x="265176" y="27432"/>
                  </a:lnTo>
                  <a:close/>
                </a:path>
                <a:path w="1134109" h="242570">
                  <a:moveTo>
                    <a:pt x="303276" y="22860"/>
                  </a:moveTo>
                  <a:lnTo>
                    <a:pt x="301752" y="13716"/>
                  </a:lnTo>
                  <a:lnTo>
                    <a:pt x="298704" y="13716"/>
                  </a:lnTo>
                  <a:lnTo>
                    <a:pt x="274320" y="16764"/>
                  </a:lnTo>
                  <a:lnTo>
                    <a:pt x="272796" y="16764"/>
                  </a:lnTo>
                  <a:lnTo>
                    <a:pt x="274320" y="25908"/>
                  </a:lnTo>
                  <a:lnTo>
                    <a:pt x="275844" y="25908"/>
                  </a:lnTo>
                  <a:lnTo>
                    <a:pt x="298704" y="22860"/>
                  </a:lnTo>
                  <a:lnTo>
                    <a:pt x="303276" y="22860"/>
                  </a:lnTo>
                  <a:close/>
                </a:path>
                <a:path w="1134109" h="242570">
                  <a:moveTo>
                    <a:pt x="341376" y="18288"/>
                  </a:moveTo>
                  <a:lnTo>
                    <a:pt x="339852" y="9144"/>
                  </a:lnTo>
                  <a:lnTo>
                    <a:pt x="323088" y="10668"/>
                  </a:lnTo>
                  <a:lnTo>
                    <a:pt x="310896" y="12192"/>
                  </a:lnTo>
                  <a:lnTo>
                    <a:pt x="312420" y="21336"/>
                  </a:lnTo>
                  <a:lnTo>
                    <a:pt x="323088" y="19812"/>
                  </a:lnTo>
                  <a:lnTo>
                    <a:pt x="341376" y="18288"/>
                  </a:lnTo>
                  <a:close/>
                </a:path>
                <a:path w="1134109" h="242570">
                  <a:moveTo>
                    <a:pt x="377952" y="15240"/>
                  </a:moveTo>
                  <a:lnTo>
                    <a:pt x="377952" y="6096"/>
                  </a:lnTo>
                  <a:lnTo>
                    <a:pt x="373380" y="6096"/>
                  </a:lnTo>
                  <a:lnTo>
                    <a:pt x="348996" y="7620"/>
                  </a:lnTo>
                  <a:lnTo>
                    <a:pt x="350520" y="18288"/>
                  </a:lnTo>
                  <a:lnTo>
                    <a:pt x="373380" y="15240"/>
                  </a:lnTo>
                  <a:lnTo>
                    <a:pt x="377952" y="15240"/>
                  </a:lnTo>
                  <a:close/>
                </a:path>
                <a:path w="1134109" h="242570">
                  <a:moveTo>
                    <a:pt x="416052" y="13716"/>
                  </a:moveTo>
                  <a:lnTo>
                    <a:pt x="416052" y="3048"/>
                  </a:lnTo>
                  <a:lnTo>
                    <a:pt x="399288" y="4572"/>
                  </a:lnTo>
                  <a:lnTo>
                    <a:pt x="387096" y="6096"/>
                  </a:lnTo>
                  <a:lnTo>
                    <a:pt x="388620" y="15240"/>
                  </a:lnTo>
                  <a:lnTo>
                    <a:pt x="399288" y="13716"/>
                  </a:lnTo>
                  <a:lnTo>
                    <a:pt x="416052" y="13716"/>
                  </a:lnTo>
                  <a:close/>
                </a:path>
                <a:path w="1134109" h="242570">
                  <a:moveTo>
                    <a:pt x="454152" y="10668"/>
                  </a:moveTo>
                  <a:lnTo>
                    <a:pt x="454152" y="1524"/>
                  </a:lnTo>
                  <a:lnTo>
                    <a:pt x="452628" y="1524"/>
                  </a:lnTo>
                  <a:lnTo>
                    <a:pt x="425196" y="3048"/>
                  </a:lnTo>
                  <a:lnTo>
                    <a:pt x="426720" y="12192"/>
                  </a:lnTo>
                  <a:lnTo>
                    <a:pt x="454152" y="10668"/>
                  </a:lnTo>
                  <a:close/>
                </a:path>
                <a:path w="1134109" h="242570">
                  <a:moveTo>
                    <a:pt x="492252" y="10668"/>
                  </a:moveTo>
                  <a:lnTo>
                    <a:pt x="492252" y="0"/>
                  </a:lnTo>
                  <a:lnTo>
                    <a:pt x="463296" y="1524"/>
                  </a:lnTo>
                  <a:lnTo>
                    <a:pt x="463296" y="10668"/>
                  </a:lnTo>
                  <a:lnTo>
                    <a:pt x="492252" y="10668"/>
                  </a:lnTo>
                  <a:close/>
                </a:path>
                <a:path w="1134109" h="242570">
                  <a:moveTo>
                    <a:pt x="530352" y="9144"/>
                  </a:moveTo>
                  <a:lnTo>
                    <a:pt x="530352" y="0"/>
                  </a:lnTo>
                  <a:lnTo>
                    <a:pt x="501396" y="0"/>
                  </a:lnTo>
                  <a:lnTo>
                    <a:pt x="501396" y="9144"/>
                  </a:lnTo>
                  <a:lnTo>
                    <a:pt x="530352" y="9144"/>
                  </a:lnTo>
                  <a:close/>
                </a:path>
                <a:path w="1134109" h="242570">
                  <a:moveTo>
                    <a:pt x="568452" y="9144"/>
                  </a:moveTo>
                  <a:lnTo>
                    <a:pt x="568452" y="0"/>
                  </a:lnTo>
                  <a:lnTo>
                    <a:pt x="539496" y="0"/>
                  </a:lnTo>
                  <a:lnTo>
                    <a:pt x="539496" y="9144"/>
                  </a:lnTo>
                  <a:lnTo>
                    <a:pt x="568452" y="9144"/>
                  </a:lnTo>
                  <a:close/>
                </a:path>
                <a:path w="1134109" h="242570">
                  <a:moveTo>
                    <a:pt x="606552" y="9144"/>
                  </a:moveTo>
                  <a:lnTo>
                    <a:pt x="606552" y="0"/>
                  </a:lnTo>
                  <a:lnTo>
                    <a:pt x="577596" y="0"/>
                  </a:lnTo>
                  <a:lnTo>
                    <a:pt x="577596" y="9144"/>
                  </a:lnTo>
                  <a:lnTo>
                    <a:pt x="606552" y="9144"/>
                  </a:lnTo>
                  <a:close/>
                </a:path>
                <a:path w="1134109" h="242570">
                  <a:moveTo>
                    <a:pt x="644652" y="10668"/>
                  </a:moveTo>
                  <a:lnTo>
                    <a:pt x="644652" y="0"/>
                  </a:lnTo>
                  <a:lnTo>
                    <a:pt x="615696" y="0"/>
                  </a:lnTo>
                  <a:lnTo>
                    <a:pt x="615696" y="9144"/>
                  </a:lnTo>
                  <a:lnTo>
                    <a:pt x="623316" y="9144"/>
                  </a:lnTo>
                  <a:lnTo>
                    <a:pt x="644652" y="10668"/>
                  </a:lnTo>
                  <a:close/>
                </a:path>
                <a:path w="1134109" h="242570">
                  <a:moveTo>
                    <a:pt x="682752" y="10668"/>
                  </a:moveTo>
                  <a:lnTo>
                    <a:pt x="682752" y="1524"/>
                  </a:lnTo>
                  <a:lnTo>
                    <a:pt x="653796" y="1524"/>
                  </a:lnTo>
                  <a:lnTo>
                    <a:pt x="653796" y="10668"/>
                  </a:lnTo>
                  <a:lnTo>
                    <a:pt x="682752" y="10668"/>
                  </a:lnTo>
                  <a:close/>
                </a:path>
                <a:path w="1134109" h="242570">
                  <a:moveTo>
                    <a:pt x="720852" y="13716"/>
                  </a:moveTo>
                  <a:lnTo>
                    <a:pt x="720852" y="4572"/>
                  </a:lnTo>
                  <a:lnTo>
                    <a:pt x="691896" y="3048"/>
                  </a:lnTo>
                  <a:lnTo>
                    <a:pt x="691896" y="12192"/>
                  </a:lnTo>
                  <a:lnTo>
                    <a:pt x="720852" y="13716"/>
                  </a:lnTo>
                  <a:close/>
                </a:path>
                <a:path w="1134109" h="242570">
                  <a:moveTo>
                    <a:pt x="758952" y="15240"/>
                  </a:moveTo>
                  <a:lnTo>
                    <a:pt x="758952" y="6096"/>
                  </a:lnTo>
                  <a:lnTo>
                    <a:pt x="734568" y="4572"/>
                  </a:lnTo>
                  <a:lnTo>
                    <a:pt x="729996" y="4572"/>
                  </a:lnTo>
                  <a:lnTo>
                    <a:pt x="729996" y="13716"/>
                  </a:lnTo>
                  <a:lnTo>
                    <a:pt x="734568" y="13805"/>
                  </a:lnTo>
                  <a:lnTo>
                    <a:pt x="758952" y="15240"/>
                  </a:lnTo>
                  <a:close/>
                </a:path>
                <a:path w="1134109" h="242570">
                  <a:moveTo>
                    <a:pt x="797052" y="18288"/>
                  </a:moveTo>
                  <a:lnTo>
                    <a:pt x="797052" y="9144"/>
                  </a:lnTo>
                  <a:lnTo>
                    <a:pt x="784860" y="9017"/>
                  </a:lnTo>
                  <a:lnTo>
                    <a:pt x="768096" y="7620"/>
                  </a:lnTo>
                  <a:lnTo>
                    <a:pt x="768096" y="16764"/>
                  </a:lnTo>
                  <a:lnTo>
                    <a:pt x="784860" y="18288"/>
                  </a:lnTo>
                  <a:lnTo>
                    <a:pt x="797052" y="18288"/>
                  </a:lnTo>
                  <a:close/>
                </a:path>
                <a:path w="1134109" h="242570">
                  <a:moveTo>
                    <a:pt x="835152" y="13716"/>
                  </a:moveTo>
                  <a:lnTo>
                    <a:pt x="810768" y="10668"/>
                  </a:lnTo>
                  <a:lnTo>
                    <a:pt x="806196" y="10668"/>
                  </a:lnTo>
                  <a:lnTo>
                    <a:pt x="806196" y="19812"/>
                  </a:lnTo>
                  <a:lnTo>
                    <a:pt x="809244" y="19812"/>
                  </a:lnTo>
                  <a:lnTo>
                    <a:pt x="833628" y="22860"/>
                  </a:lnTo>
                  <a:lnTo>
                    <a:pt x="835152" y="13716"/>
                  </a:lnTo>
                  <a:close/>
                </a:path>
                <a:path w="1134109" h="242570">
                  <a:moveTo>
                    <a:pt x="873252" y="18288"/>
                  </a:moveTo>
                  <a:lnTo>
                    <a:pt x="858012" y="16764"/>
                  </a:lnTo>
                  <a:lnTo>
                    <a:pt x="844296" y="15240"/>
                  </a:lnTo>
                  <a:lnTo>
                    <a:pt x="844296" y="24384"/>
                  </a:lnTo>
                  <a:lnTo>
                    <a:pt x="871728" y="27432"/>
                  </a:lnTo>
                  <a:lnTo>
                    <a:pt x="873252" y="18288"/>
                  </a:lnTo>
                  <a:close/>
                </a:path>
                <a:path w="1134109" h="242570">
                  <a:moveTo>
                    <a:pt x="911352" y="24384"/>
                  </a:moveTo>
                  <a:lnTo>
                    <a:pt x="903732" y="22860"/>
                  </a:lnTo>
                  <a:lnTo>
                    <a:pt x="882396" y="19812"/>
                  </a:lnTo>
                  <a:lnTo>
                    <a:pt x="880872" y="28956"/>
                  </a:lnTo>
                  <a:lnTo>
                    <a:pt x="902208" y="32004"/>
                  </a:lnTo>
                  <a:lnTo>
                    <a:pt x="909828" y="33528"/>
                  </a:lnTo>
                  <a:lnTo>
                    <a:pt x="911352" y="24384"/>
                  </a:lnTo>
                  <a:close/>
                </a:path>
                <a:path w="1134109" h="242570">
                  <a:moveTo>
                    <a:pt x="947928" y="30480"/>
                  </a:moveTo>
                  <a:lnTo>
                    <a:pt x="944880" y="28956"/>
                  </a:lnTo>
                  <a:lnTo>
                    <a:pt x="925068" y="25908"/>
                  </a:lnTo>
                  <a:lnTo>
                    <a:pt x="920496" y="25908"/>
                  </a:lnTo>
                  <a:lnTo>
                    <a:pt x="918972" y="35052"/>
                  </a:lnTo>
                  <a:lnTo>
                    <a:pt x="923544" y="35052"/>
                  </a:lnTo>
                  <a:lnTo>
                    <a:pt x="943356" y="39624"/>
                  </a:lnTo>
                  <a:lnTo>
                    <a:pt x="946404" y="39624"/>
                  </a:lnTo>
                  <a:lnTo>
                    <a:pt x="947928" y="30480"/>
                  </a:lnTo>
                  <a:close/>
                </a:path>
                <a:path w="1134109" h="242570">
                  <a:moveTo>
                    <a:pt x="986028" y="38100"/>
                  </a:moveTo>
                  <a:lnTo>
                    <a:pt x="982980" y="38100"/>
                  </a:lnTo>
                  <a:lnTo>
                    <a:pt x="958596" y="32004"/>
                  </a:lnTo>
                  <a:lnTo>
                    <a:pt x="955548" y="41148"/>
                  </a:lnTo>
                  <a:lnTo>
                    <a:pt x="963168" y="42672"/>
                  </a:lnTo>
                  <a:lnTo>
                    <a:pt x="981456" y="47244"/>
                  </a:lnTo>
                  <a:lnTo>
                    <a:pt x="984504" y="47244"/>
                  </a:lnTo>
                  <a:lnTo>
                    <a:pt x="986028" y="38100"/>
                  </a:lnTo>
                  <a:close/>
                </a:path>
                <a:path w="1134109" h="242570">
                  <a:moveTo>
                    <a:pt x="1022604" y="47244"/>
                  </a:moveTo>
                  <a:lnTo>
                    <a:pt x="1018032" y="45720"/>
                  </a:lnTo>
                  <a:lnTo>
                    <a:pt x="1001268" y="41148"/>
                  </a:lnTo>
                  <a:lnTo>
                    <a:pt x="995172" y="41148"/>
                  </a:lnTo>
                  <a:lnTo>
                    <a:pt x="993648" y="50292"/>
                  </a:lnTo>
                  <a:lnTo>
                    <a:pt x="999744" y="51816"/>
                  </a:lnTo>
                  <a:lnTo>
                    <a:pt x="1014984" y="54864"/>
                  </a:lnTo>
                  <a:lnTo>
                    <a:pt x="1021080" y="56388"/>
                  </a:lnTo>
                  <a:lnTo>
                    <a:pt x="1022604" y="47244"/>
                  </a:lnTo>
                  <a:close/>
                </a:path>
                <a:path w="1134109" h="242570">
                  <a:moveTo>
                    <a:pt x="1059180" y="59436"/>
                  </a:moveTo>
                  <a:lnTo>
                    <a:pt x="1048512" y="54864"/>
                  </a:lnTo>
                  <a:lnTo>
                    <a:pt x="1033272" y="50292"/>
                  </a:lnTo>
                  <a:lnTo>
                    <a:pt x="1031748" y="50292"/>
                  </a:lnTo>
                  <a:lnTo>
                    <a:pt x="1030224" y="59436"/>
                  </a:lnTo>
                  <a:lnTo>
                    <a:pt x="1031748" y="59436"/>
                  </a:lnTo>
                  <a:lnTo>
                    <a:pt x="1045464" y="64008"/>
                  </a:lnTo>
                  <a:lnTo>
                    <a:pt x="1056132" y="68580"/>
                  </a:lnTo>
                  <a:lnTo>
                    <a:pt x="1059180" y="59436"/>
                  </a:lnTo>
                  <a:close/>
                </a:path>
                <a:path w="1134109" h="242570">
                  <a:moveTo>
                    <a:pt x="1095756" y="76200"/>
                  </a:moveTo>
                  <a:lnTo>
                    <a:pt x="1068324" y="62484"/>
                  </a:lnTo>
                  <a:lnTo>
                    <a:pt x="1065276" y="71628"/>
                  </a:lnTo>
                  <a:lnTo>
                    <a:pt x="1071372" y="74676"/>
                  </a:lnTo>
                  <a:lnTo>
                    <a:pt x="1082040" y="79248"/>
                  </a:lnTo>
                  <a:lnTo>
                    <a:pt x="1091184" y="83820"/>
                  </a:lnTo>
                  <a:lnTo>
                    <a:pt x="1095756" y="76200"/>
                  </a:lnTo>
                  <a:close/>
                </a:path>
                <a:path w="1134109" h="242570">
                  <a:moveTo>
                    <a:pt x="1126236" y="100584"/>
                  </a:moveTo>
                  <a:lnTo>
                    <a:pt x="1120140" y="92964"/>
                  </a:lnTo>
                  <a:lnTo>
                    <a:pt x="1114044" y="88392"/>
                  </a:lnTo>
                  <a:lnTo>
                    <a:pt x="1106424" y="82296"/>
                  </a:lnTo>
                  <a:lnTo>
                    <a:pt x="1103376" y="80772"/>
                  </a:lnTo>
                  <a:lnTo>
                    <a:pt x="1098804" y="88392"/>
                  </a:lnTo>
                  <a:lnTo>
                    <a:pt x="1100328" y="89916"/>
                  </a:lnTo>
                  <a:lnTo>
                    <a:pt x="1107948" y="96012"/>
                  </a:lnTo>
                  <a:lnTo>
                    <a:pt x="1114044" y="100584"/>
                  </a:lnTo>
                  <a:lnTo>
                    <a:pt x="1118616" y="106680"/>
                  </a:lnTo>
                  <a:lnTo>
                    <a:pt x="1118616" y="105156"/>
                  </a:lnTo>
                  <a:lnTo>
                    <a:pt x="1126236" y="100584"/>
                  </a:lnTo>
                  <a:close/>
                </a:path>
                <a:path w="1134109" h="242570">
                  <a:moveTo>
                    <a:pt x="1118616" y="149352"/>
                  </a:moveTo>
                  <a:lnTo>
                    <a:pt x="1112520" y="141732"/>
                  </a:lnTo>
                  <a:lnTo>
                    <a:pt x="1107948" y="146304"/>
                  </a:lnTo>
                  <a:lnTo>
                    <a:pt x="1100328" y="150876"/>
                  </a:lnTo>
                  <a:lnTo>
                    <a:pt x="1092708" y="156972"/>
                  </a:lnTo>
                  <a:lnTo>
                    <a:pt x="1089660" y="156972"/>
                  </a:lnTo>
                  <a:lnTo>
                    <a:pt x="1094232" y="166116"/>
                  </a:lnTo>
                  <a:lnTo>
                    <a:pt x="1097280" y="164592"/>
                  </a:lnTo>
                  <a:lnTo>
                    <a:pt x="1106424" y="158496"/>
                  </a:lnTo>
                  <a:lnTo>
                    <a:pt x="1114044" y="153924"/>
                  </a:lnTo>
                  <a:lnTo>
                    <a:pt x="1118616" y="149352"/>
                  </a:lnTo>
                  <a:close/>
                </a:path>
                <a:path w="1134109" h="242570">
                  <a:moveTo>
                    <a:pt x="1123188" y="139293"/>
                  </a:moveTo>
                  <a:lnTo>
                    <a:pt x="1123188" y="124968"/>
                  </a:lnTo>
                  <a:lnTo>
                    <a:pt x="1121664" y="131064"/>
                  </a:lnTo>
                  <a:lnTo>
                    <a:pt x="1121664" y="129540"/>
                  </a:lnTo>
                  <a:lnTo>
                    <a:pt x="1118616" y="135636"/>
                  </a:lnTo>
                  <a:lnTo>
                    <a:pt x="1123188" y="139293"/>
                  </a:lnTo>
                  <a:close/>
                </a:path>
                <a:path w="1134109" h="242570">
                  <a:moveTo>
                    <a:pt x="1132332" y="128016"/>
                  </a:moveTo>
                  <a:lnTo>
                    <a:pt x="1132332" y="112776"/>
                  </a:lnTo>
                  <a:lnTo>
                    <a:pt x="1130808" y="109728"/>
                  </a:lnTo>
                  <a:lnTo>
                    <a:pt x="1121664" y="112776"/>
                  </a:lnTo>
                  <a:lnTo>
                    <a:pt x="1123188" y="115824"/>
                  </a:lnTo>
                  <a:lnTo>
                    <a:pt x="1123188" y="139293"/>
                  </a:lnTo>
                  <a:lnTo>
                    <a:pt x="1126236" y="141732"/>
                  </a:lnTo>
                  <a:lnTo>
                    <a:pt x="1126236" y="140208"/>
                  </a:lnTo>
                  <a:lnTo>
                    <a:pt x="1129284" y="135636"/>
                  </a:lnTo>
                  <a:lnTo>
                    <a:pt x="1129284" y="134112"/>
                  </a:lnTo>
                  <a:lnTo>
                    <a:pt x="1130808" y="134112"/>
                  </a:lnTo>
                  <a:lnTo>
                    <a:pt x="1132332" y="128016"/>
                  </a:lnTo>
                  <a:close/>
                </a:path>
                <a:path w="1134109" h="242570">
                  <a:moveTo>
                    <a:pt x="1133856" y="121920"/>
                  </a:moveTo>
                  <a:lnTo>
                    <a:pt x="1133856" y="120396"/>
                  </a:lnTo>
                  <a:lnTo>
                    <a:pt x="1132332" y="114300"/>
                  </a:lnTo>
                  <a:lnTo>
                    <a:pt x="1132332" y="126492"/>
                  </a:lnTo>
                  <a:lnTo>
                    <a:pt x="1133856" y="121920"/>
                  </a:lnTo>
                  <a:close/>
                </a:path>
                <a:path w="1134109" h="242570">
                  <a:moveTo>
                    <a:pt x="1085088" y="170688"/>
                  </a:moveTo>
                  <a:lnTo>
                    <a:pt x="1082040" y="161544"/>
                  </a:lnTo>
                  <a:lnTo>
                    <a:pt x="1071372" y="167640"/>
                  </a:lnTo>
                  <a:lnTo>
                    <a:pt x="1059180" y="172212"/>
                  </a:lnTo>
                  <a:lnTo>
                    <a:pt x="1056132" y="172212"/>
                  </a:lnTo>
                  <a:lnTo>
                    <a:pt x="1059180" y="181356"/>
                  </a:lnTo>
                  <a:lnTo>
                    <a:pt x="1062228" y="179832"/>
                  </a:lnTo>
                  <a:lnTo>
                    <a:pt x="1074420" y="175260"/>
                  </a:lnTo>
                  <a:lnTo>
                    <a:pt x="1085088" y="170688"/>
                  </a:lnTo>
                  <a:close/>
                </a:path>
                <a:path w="1134109" h="242570">
                  <a:moveTo>
                    <a:pt x="1050036" y="184404"/>
                  </a:moveTo>
                  <a:lnTo>
                    <a:pt x="1046988" y="176784"/>
                  </a:lnTo>
                  <a:lnTo>
                    <a:pt x="1045464" y="176784"/>
                  </a:lnTo>
                  <a:lnTo>
                    <a:pt x="1031748" y="181356"/>
                  </a:lnTo>
                  <a:lnTo>
                    <a:pt x="1019556" y="184404"/>
                  </a:lnTo>
                  <a:lnTo>
                    <a:pt x="1022604" y="193548"/>
                  </a:lnTo>
                  <a:lnTo>
                    <a:pt x="1033272" y="190500"/>
                  </a:lnTo>
                  <a:lnTo>
                    <a:pt x="1048512" y="185928"/>
                  </a:lnTo>
                  <a:lnTo>
                    <a:pt x="1050036" y="184404"/>
                  </a:lnTo>
                  <a:close/>
                </a:path>
                <a:path w="1134109" h="242570">
                  <a:moveTo>
                    <a:pt x="1013460" y="196596"/>
                  </a:moveTo>
                  <a:lnTo>
                    <a:pt x="1010412" y="187452"/>
                  </a:lnTo>
                  <a:lnTo>
                    <a:pt x="999744" y="190500"/>
                  </a:lnTo>
                  <a:lnTo>
                    <a:pt x="982980" y="193548"/>
                  </a:lnTo>
                  <a:lnTo>
                    <a:pt x="986028" y="202692"/>
                  </a:lnTo>
                  <a:lnTo>
                    <a:pt x="1001268" y="199644"/>
                  </a:lnTo>
                  <a:lnTo>
                    <a:pt x="1013460" y="196596"/>
                  </a:lnTo>
                  <a:close/>
                </a:path>
                <a:path w="1134109" h="242570">
                  <a:moveTo>
                    <a:pt x="975360" y="205740"/>
                  </a:moveTo>
                  <a:lnTo>
                    <a:pt x="973836" y="196596"/>
                  </a:lnTo>
                  <a:lnTo>
                    <a:pt x="963168" y="198120"/>
                  </a:lnTo>
                  <a:lnTo>
                    <a:pt x="946404" y="201168"/>
                  </a:lnTo>
                  <a:lnTo>
                    <a:pt x="947928" y="211836"/>
                  </a:lnTo>
                  <a:lnTo>
                    <a:pt x="964692" y="207264"/>
                  </a:lnTo>
                  <a:lnTo>
                    <a:pt x="975360" y="205740"/>
                  </a:lnTo>
                  <a:close/>
                </a:path>
                <a:path w="1134109" h="242570">
                  <a:moveTo>
                    <a:pt x="938784" y="213360"/>
                  </a:moveTo>
                  <a:lnTo>
                    <a:pt x="937260" y="204216"/>
                  </a:lnTo>
                  <a:lnTo>
                    <a:pt x="923544" y="205740"/>
                  </a:lnTo>
                  <a:lnTo>
                    <a:pt x="908304" y="208788"/>
                  </a:lnTo>
                  <a:lnTo>
                    <a:pt x="909828" y="217932"/>
                  </a:lnTo>
                  <a:lnTo>
                    <a:pt x="925068" y="214884"/>
                  </a:lnTo>
                  <a:lnTo>
                    <a:pt x="938784" y="213360"/>
                  </a:lnTo>
                  <a:close/>
                </a:path>
                <a:path w="1134109" h="242570">
                  <a:moveTo>
                    <a:pt x="900684" y="219456"/>
                  </a:moveTo>
                  <a:lnTo>
                    <a:pt x="899160" y="210312"/>
                  </a:lnTo>
                  <a:lnTo>
                    <a:pt x="880872" y="213360"/>
                  </a:lnTo>
                  <a:lnTo>
                    <a:pt x="871728" y="213360"/>
                  </a:lnTo>
                  <a:lnTo>
                    <a:pt x="871728" y="222504"/>
                  </a:lnTo>
                  <a:lnTo>
                    <a:pt x="880872" y="222504"/>
                  </a:lnTo>
                  <a:lnTo>
                    <a:pt x="900684" y="219456"/>
                  </a:lnTo>
                  <a:close/>
                </a:path>
                <a:path w="1134109" h="242570">
                  <a:moveTo>
                    <a:pt x="862584" y="224028"/>
                  </a:moveTo>
                  <a:lnTo>
                    <a:pt x="861060" y="214884"/>
                  </a:lnTo>
                  <a:lnTo>
                    <a:pt x="858012" y="214884"/>
                  </a:lnTo>
                  <a:lnTo>
                    <a:pt x="833628" y="217932"/>
                  </a:lnTo>
                  <a:lnTo>
                    <a:pt x="835152" y="228600"/>
                  </a:lnTo>
                  <a:lnTo>
                    <a:pt x="858012" y="225552"/>
                  </a:lnTo>
                  <a:lnTo>
                    <a:pt x="862584" y="224028"/>
                  </a:lnTo>
                  <a:close/>
                </a:path>
                <a:path w="1134109" h="242570">
                  <a:moveTo>
                    <a:pt x="824484" y="228600"/>
                  </a:moveTo>
                  <a:lnTo>
                    <a:pt x="824484" y="219456"/>
                  </a:lnTo>
                  <a:lnTo>
                    <a:pt x="809244" y="220980"/>
                  </a:lnTo>
                  <a:lnTo>
                    <a:pt x="795528" y="222504"/>
                  </a:lnTo>
                  <a:lnTo>
                    <a:pt x="797052" y="231648"/>
                  </a:lnTo>
                  <a:lnTo>
                    <a:pt x="824484" y="228600"/>
                  </a:lnTo>
                  <a:close/>
                </a:path>
                <a:path w="1134109" h="242570">
                  <a:moveTo>
                    <a:pt x="786384" y="233172"/>
                  </a:moveTo>
                  <a:lnTo>
                    <a:pt x="786384" y="222504"/>
                  </a:lnTo>
                  <a:lnTo>
                    <a:pt x="784860" y="224028"/>
                  </a:lnTo>
                  <a:lnTo>
                    <a:pt x="760476" y="225462"/>
                  </a:lnTo>
                  <a:lnTo>
                    <a:pt x="757428" y="225552"/>
                  </a:lnTo>
                  <a:lnTo>
                    <a:pt x="758952" y="234696"/>
                  </a:lnTo>
                  <a:lnTo>
                    <a:pt x="760476" y="234696"/>
                  </a:lnTo>
                  <a:lnTo>
                    <a:pt x="786384" y="233172"/>
                  </a:lnTo>
                  <a:close/>
                </a:path>
                <a:path w="1134109" h="242570">
                  <a:moveTo>
                    <a:pt x="748284" y="236220"/>
                  </a:moveTo>
                  <a:lnTo>
                    <a:pt x="748284" y="225552"/>
                  </a:lnTo>
                  <a:lnTo>
                    <a:pt x="733044" y="227076"/>
                  </a:lnTo>
                  <a:lnTo>
                    <a:pt x="719328" y="228600"/>
                  </a:lnTo>
                  <a:lnTo>
                    <a:pt x="720852" y="237744"/>
                  </a:lnTo>
                  <a:lnTo>
                    <a:pt x="734568" y="236220"/>
                  </a:lnTo>
                  <a:lnTo>
                    <a:pt x="748284" y="236220"/>
                  </a:lnTo>
                  <a:close/>
                </a:path>
                <a:path w="1134109" h="242570">
                  <a:moveTo>
                    <a:pt x="710184" y="237744"/>
                  </a:moveTo>
                  <a:lnTo>
                    <a:pt x="710184" y="228600"/>
                  </a:lnTo>
                  <a:lnTo>
                    <a:pt x="681228" y="230124"/>
                  </a:lnTo>
                  <a:lnTo>
                    <a:pt x="682752" y="239268"/>
                  </a:lnTo>
                  <a:lnTo>
                    <a:pt x="710184" y="237744"/>
                  </a:lnTo>
                  <a:close/>
                </a:path>
                <a:path w="1134109" h="242570">
                  <a:moveTo>
                    <a:pt x="672084" y="239268"/>
                  </a:moveTo>
                  <a:lnTo>
                    <a:pt x="672084" y="230124"/>
                  </a:lnTo>
                  <a:lnTo>
                    <a:pt x="643128" y="231648"/>
                  </a:lnTo>
                  <a:lnTo>
                    <a:pt x="644652" y="240792"/>
                  </a:lnTo>
                  <a:lnTo>
                    <a:pt x="672084" y="239268"/>
                  </a:lnTo>
                  <a:close/>
                </a:path>
                <a:path w="1134109" h="242570">
                  <a:moveTo>
                    <a:pt x="633984" y="240792"/>
                  </a:moveTo>
                  <a:lnTo>
                    <a:pt x="633984" y="231648"/>
                  </a:lnTo>
                  <a:lnTo>
                    <a:pt x="605028" y="231648"/>
                  </a:lnTo>
                  <a:lnTo>
                    <a:pt x="606552" y="242316"/>
                  </a:lnTo>
                  <a:lnTo>
                    <a:pt x="624840" y="240792"/>
                  </a:lnTo>
                  <a:lnTo>
                    <a:pt x="633984" y="240792"/>
                  </a:lnTo>
                  <a:close/>
                </a:path>
                <a:path w="1134109" h="242570">
                  <a:moveTo>
                    <a:pt x="595884" y="242316"/>
                  </a:moveTo>
                  <a:lnTo>
                    <a:pt x="595884" y="231648"/>
                  </a:lnTo>
                  <a:lnTo>
                    <a:pt x="566928" y="233172"/>
                  </a:lnTo>
                  <a:lnTo>
                    <a:pt x="568452" y="242316"/>
                  </a:lnTo>
                  <a:lnTo>
                    <a:pt x="595884" y="242316"/>
                  </a:lnTo>
                  <a:close/>
                </a:path>
                <a:path w="1134109" h="242570">
                  <a:moveTo>
                    <a:pt x="557784" y="242316"/>
                  </a:moveTo>
                  <a:lnTo>
                    <a:pt x="557784" y="231648"/>
                  </a:lnTo>
                  <a:lnTo>
                    <a:pt x="530352" y="231648"/>
                  </a:lnTo>
                  <a:lnTo>
                    <a:pt x="530352" y="242316"/>
                  </a:lnTo>
                  <a:lnTo>
                    <a:pt x="557784" y="242316"/>
                  </a:lnTo>
                  <a:close/>
                </a:path>
                <a:path w="1134109" h="242570">
                  <a:moveTo>
                    <a:pt x="519684" y="240792"/>
                  </a:moveTo>
                  <a:lnTo>
                    <a:pt x="519684" y="231648"/>
                  </a:lnTo>
                  <a:lnTo>
                    <a:pt x="492252" y="231648"/>
                  </a:lnTo>
                  <a:lnTo>
                    <a:pt x="490728" y="240792"/>
                  </a:lnTo>
                  <a:lnTo>
                    <a:pt x="519684" y="240792"/>
                  </a:lnTo>
                  <a:close/>
                </a:path>
                <a:path w="1134109" h="242570">
                  <a:moveTo>
                    <a:pt x="481584" y="240792"/>
                  </a:moveTo>
                  <a:lnTo>
                    <a:pt x="481584" y="231648"/>
                  </a:lnTo>
                  <a:lnTo>
                    <a:pt x="454152" y="230124"/>
                  </a:lnTo>
                  <a:lnTo>
                    <a:pt x="452628" y="239268"/>
                  </a:lnTo>
                  <a:lnTo>
                    <a:pt x="481584" y="240792"/>
                  </a:lnTo>
                  <a:close/>
                </a:path>
                <a:path w="1134109" h="242570">
                  <a:moveTo>
                    <a:pt x="443484" y="239268"/>
                  </a:moveTo>
                  <a:lnTo>
                    <a:pt x="443484" y="230124"/>
                  </a:lnTo>
                  <a:lnTo>
                    <a:pt x="416052" y="228600"/>
                  </a:lnTo>
                  <a:lnTo>
                    <a:pt x="414528" y="237744"/>
                  </a:lnTo>
                  <a:lnTo>
                    <a:pt x="443484" y="239268"/>
                  </a:lnTo>
                  <a:close/>
                </a:path>
                <a:path w="1134109" h="242570">
                  <a:moveTo>
                    <a:pt x="406908" y="227076"/>
                  </a:moveTo>
                  <a:lnTo>
                    <a:pt x="399288" y="227076"/>
                  </a:lnTo>
                  <a:lnTo>
                    <a:pt x="377952" y="225552"/>
                  </a:lnTo>
                  <a:lnTo>
                    <a:pt x="376428" y="234696"/>
                  </a:lnTo>
                  <a:lnTo>
                    <a:pt x="399288" y="236220"/>
                  </a:lnTo>
                  <a:lnTo>
                    <a:pt x="405384" y="237744"/>
                  </a:lnTo>
                  <a:lnTo>
                    <a:pt x="406908" y="227076"/>
                  </a:lnTo>
                  <a:close/>
                </a:path>
                <a:path w="1134109" h="242570">
                  <a:moveTo>
                    <a:pt x="368808" y="225552"/>
                  </a:moveTo>
                  <a:lnTo>
                    <a:pt x="347472" y="224028"/>
                  </a:lnTo>
                  <a:lnTo>
                    <a:pt x="339852" y="222504"/>
                  </a:lnTo>
                  <a:lnTo>
                    <a:pt x="338328" y="231648"/>
                  </a:lnTo>
                  <a:lnTo>
                    <a:pt x="347472" y="233172"/>
                  </a:lnTo>
                  <a:lnTo>
                    <a:pt x="367284" y="234696"/>
                  </a:lnTo>
                  <a:lnTo>
                    <a:pt x="368808" y="225552"/>
                  </a:lnTo>
                  <a:close/>
                </a:path>
                <a:path w="1134109" h="242570">
                  <a:moveTo>
                    <a:pt x="330708" y="220980"/>
                  </a:moveTo>
                  <a:lnTo>
                    <a:pt x="323088" y="220980"/>
                  </a:lnTo>
                  <a:lnTo>
                    <a:pt x="301752" y="217932"/>
                  </a:lnTo>
                  <a:lnTo>
                    <a:pt x="301752" y="228600"/>
                  </a:lnTo>
                  <a:lnTo>
                    <a:pt x="323088" y="230124"/>
                  </a:lnTo>
                  <a:lnTo>
                    <a:pt x="329184" y="231648"/>
                  </a:lnTo>
                  <a:lnTo>
                    <a:pt x="330708" y="220980"/>
                  </a:lnTo>
                  <a:close/>
                </a:path>
                <a:path w="1134109" h="242570">
                  <a:moveTo>
                    <a:pt x="292608" y="217932"/>
                  </a:moveTo>
                  <a:lnTo>
                    <a:pt x="275844" y="214884"/>
                  </a:lnTo>
                  <a:lnTo>
                    <a:pt x="263652" y="213360"/>
                  </a:lnTo>
                  <a:lnTo>
                    <a:pt x="263652" y="224028"/>
                  </a:lnTo>
                  <a:lnTo>
                    <a:pt x="274320" y="225552"/>
                  </a:lnTo>
                  <a:lnTo>
                    <a:pt x="291084" y="227076"/>
                  </a:lnTo>
                  <a:lnTo>
                    <a:pt x="292608" y="217932"/>
                  </a:lnTo>
                  <a:close/>
                </a:path>
                <a:path w="1134109" h="242570">
                  <a:moveTo>
                    <a:pt x="254508" y="213360"/>
                  </a:moveTo>
                  <a:lnTo>
                    <a:pt x="252984" y="211836"/>
                  </a:lnTo>
                  <a:lnTo>
                    <a:pt x="231648" y="208788"/>
                  </a:lnTo>
                  <a:lnTo>
                    <a:pt x="227076" y="208788"/>
                  </a:lnTo>
                  <a:lnTo>
                    <a:pt x="225552" y="217932"/>
                  </a:lnTo>
                  <a:lnTo>
                    <a:pt x="230124" y="219456"/>
                  </a:lnTo>
                  <a:lnTo>
                    <a:pt x="251460" y="222504"/>
                  </a:lnTo>
                  <a:lnTo>
                    <a:pt x="252984" y="222504"/>
                  </a:lnTo>
                  <a:lnTo>
                    <a:pt x="254508" y="213360"/>
                  </a:lnTo>
                  <a:close/>
                </a:path>
                <a:path w="1134109" h="242570">
                  <a:moveTo>
                    <a:pt x="217932" y="207264"/>
                  </a:moveTo>
                  <a:lnTo>
                    <a:pt x="210312" y="205740"/>
                  </a:lnTo>
                  <a:lnTo>
                    <a:pt x="188976" y="202692"/>
                  </a:lnTo>
                  <a:lnTo>
                    <a:pt x="187452" y="211836"/>
                  </a:lnTo>
                  <a:lnTo>
                    <a:pt x="208788" y="214884"/>
                  </a:lnTo>
                  <a:lnTo>
                    <a:pt x="216408" y="216408"/>
                  </a:lnTo>
                  <a:lnTo>
                    <a:pt x="217932" y="207264"/>
                  </a:lnTo>
                  <a:close/>
                </a:path>
                <a:path w="1134109" h="242570">
                  <a:moveTo>
                    <a:pt x="179832" y="199644"/>
                  </a:moveTo>
                  <a:lnTo>
                    <a:pt x="152400" y="195072"/>
                  </a:lnTo>
                  <a:lnTo>
                    <a:pt x="150876" y="204216"/>
                  </a:lnTo>
                  <a:lnTo>
                    <a:pt x="167640" y="207264"/>
                  </a:lnTo>
                  <a:lnTo>
                    <a:pt x="178308" y="210312"/>
                  </a:lnTo>
                  <a:lnTo>
                    <a:pt x="179832" y="199644"/>
                  </a:lnTo>
                  <a:close/>
                </a:path>
                <a:path w="1134109" h="242570">
                  <a:moveTo>
                    <a:pt x="143256" y="192024"/>
                  </a:moveTo>
                  <a:lnTo>
                    <a:pt x="134112" y="190500"/>
                  </a:lnTo>
                  <a:lnTo>
                    <a:pt x="117348" y="185928"/>
                  </a:lnTo>
                  <a:lnTo>
                    <a:pt x="115824" y="185928"/>
                  </a:lnTo>
                  <a:lnTo>
                    <a:pt x="112776" y="195072"/>
                  </a:lnTo>
                  <a:lnTo>
                    <a:pt x="114300" y="195072"/>
                  </a:lnTo>
                  <a:lnTo>
                    <a:pt x="131064" y="199644"/>
                  </a:lnTo>
                  <a:lnTo>
                    <a:pt x="140208" y="201168"/>
                  </a:lnTo>
                  <a:lnTo>
                    <a:pt x="143256" y="192024"/>
                  </a:lnTo>
                  <a:close/>
                </a:path>
                <a:path w="1134109" h="242570">
                  <a:moveTo>
                    <a:pt x="106680" y="182880"/>
                  </a:moveTo>
                  <a:lnTo>
                    <a:pt x="102108" y="181356"/>
                  </a:lnTo>
                  <a:lnTo>
                    <a:pt x="86868" y="176784"/>
                  </a:lnTo>
                  <a:lnTo>
                    <a:pt x="79248" y="173736"/>
                  </a:lnTo>
                  <a:lnTo>
                    <a:pt x="76200" y="182880"/>
                  </a:lnTo>
                  <a:lnTo>
                    <a:pt x="83820" y="185928"/>
                  </a:lnTo>
                  <a:lnTo>
                    <a:pt x="99060" y="190500"/>
                  </a:lnTo>
                  <a:lnTo>
                    <a:pt x="103632" y="192024"/>
                  </a:lnTo>
                  <a:lnTo>
                    <a:pt x="106680" y="182880"/>
                  </a:lnTo>
                  <a:close/>
                </a:path>
                <a:path w="1134109" h="242570">
                  <a:moveTo>
                    <a:pt x="70104" y="170688"/>
                  </a:moveTo>
                  <a:lnTo>
                    <a:pt x="62484" y="166116"/>
                  </a:lnTo>
                  <a:lnTo>
                    <a:pt x="50292" y="161544"/>
                  </a:lnTo>
                  <a:lnTo>
                    <a:pt x="45720" y="158496"/>
                  </a:lnTo>
                  <a:lnTo>
                    <a:pt x="41148" y="167640"/>
                  </a:lnTo>
                  <a:lnTo>
                    <a:pt x="47244" y="170688"/>
                  </a:lnTo>
                  <a:lnTo>
                    <a:pt x="57912" y="175260"/>
                  </a:lnTo>
                  <a:lnTo>
                    <a:pt x="67056" y="179832"/>
                  </a:lnTo>
                  <a:lnTo>
                    <a:pt x="70104" y="170688"/>
                  </a:lnTo>
                  <a:close/>
                </a:path>
                <a:path w="1134109" h="242570">
                  <a:moveTo>
                    <a:pt x="36576" y="153924"/>
                  </a:moveTo>
                  <a:lnTo>
                    <a:pt x="32004" y="150876"/>
                  </a:lnTo>
                  <a:lnTo>
                    <a:pt x="25908" y="146304"/>
                  </a:lnTo>
                  <a:lnTo>
                    <a:pt x="16764" y="137160"/>
                  </a:lnTo>
                  <a:lnTo>
                    <a:pt x="9144" y="143256"/>
                  </a:lnTo>
                  <a:lnTo>
                    <a:pt x="12192" y="147828"/>
                  </a:lnTo>
                  <a:lnTo>
                    <a:pt x="27432" y="160020"/>
                  </a:lnTo>
                  <a:lnTo>
                    <a:pt x="32004" y="163068"/>
                  </a:lnTo>
                  <a:lnTo>
                    <a:pt x="36576" y="153924"/>
                  </a:lnTo>
                  <a:close/>
                </a:path>
              </a:pathLst>
            </a:custGeom>
            <a:solidFill>
              <a:srgbClr val="B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grpSp>
      <p:sp>
        <p:nvSpPr>
          <p:cNvPr id="65" name="object 34">
            <a:extLst>
              <a:ext uri="{FF2B5EF4-FFF2-40B4-BE49-F238E27FC236}">
                <a16:creationId xmlns:a16="http://schemas.microsoft.com/office/drawing/2014/main" id="{1021DD15-3A8D-4B90-960C-364D3BC81C11}"/>
              </a:ext>
            </a:extLst>
          </p:cNvPr>
          <p:cNvSpPr txBox="1">
            <a:spLocks noChangeArrowheads="1"/>
          </p:cNvSpPr>
          <p:nvPr/>
        </p:nvSpPr>
        <p:spPr bwMode="auto">
          <a:xfrm>
            <a:off x="7444976" y="3366910"/>
            <a:ext cx="34131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2700" marR="0" lvl="0" indent="0" algn="l" defTabSz="914400" rtl="0" eaLnBrk="1" fontAlgn="base" latinLnBrk="0" hangingPunct="1">
              <a:lnSpc>
                <a:spcPct val="100000"/>
              </a:lnSpc>
              <a:spcBef>
                <a:spcPts val="100"/>
              </a:spcBef>
              <a:spcAft>
                <a:spcPct val="0"/>
              </a:spcAft>
              <a:buClrTx/>
              <a:buSzTx/>
              <a:buFontTx/>
              <a:buNone/>
              <a:tabLst/>
              <a:defRPr/>
            </a:pPr>
            <a:r>
              <a:rPr kumimoji="0" lang="fr-FR" altLang="fr-FR" sz="1100" b="0" i="0" u="none" strike="noStrike" kern="1200" cap="none" spc="0" normalizeH="0" baseline="0" noProof="0">
                <a:ln>
                  <a:noFill/>
                </a:ln>
                <a:solidFill>
                  <a:prstClr val="black"/>
                </a:solidFill>
                <a:effectLst/>
                <a:uLnTx/>
                <a:uFillTx/>
                <a:latin typeface="Times" panose="02020603050405020304" pitchFamily="18" charset="0"/>
                <a:ea typeface="+mn-ea"/>
                <a:cs typeface="Arial" panose="020B0604020202020204" pitchFamily="34" charset="0"/>
              </a:rPr>
              <a:t>100%</a:t>
            </a:r>
          </a:p>
        </p:txBody>
      </p:sp>
      <p:sp>
        <p:nvSpPr>
          <p:cNvPr id="66" name="object 35">
            <a:extLst>
              <a:ext uri="{FF2B5EF4-FFF2-40B4-BE49-F238E27FC236}">
                <a16:creationId xmlns:a16="http://schemas.microsoft.com/office/drawing/2014/main" id="{FEC671B0-A450-4491-B1BB-6D62E6A532D8}"/>
              </a:ext>
            </a:extLst>
          </p:cNvPr>
          <p:cNvSpPr txBox="1">
            <a:spLocks noChangeArrowheads="1"/>
          </p:cNvSpPr>
          <p:nvPr/>
        </p:nvSpPr>
        <p:spPr bwMode="auto">
          <a:xfrm>
            <a:off x="6522639" y="2463622"/>
            <a:ext cx="3397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2700" marR="0" lvl="0" indent="0" algn="l" defTabSz="914400" rtl="0" eaLnBrk="1" fontAlgn="base" latinLnBrk="0" hangingPunct="1">
              <a:lnSpc>
                <a:spcPct val="100000"/>
              </a:lnSpc>
              <a:spcBef>
                <a:spcPts val="100"/>
              </a:spcBef>
              <a:spcAft>
                <a:spcPct val="0"/>
              </a:spcAft>
              <a:buClrTx/>
              <a:buSzTx/>
              <a:buFontTx/>
              <a:buNone/>
              <a:tabLst/>
              <a:defRPr/>
            </a:pPr>
            <a:r>
              <a:rPr kumimoji="0" lang="fr-FR" altLang="fr-FR" sz="1100" b="0" i="0" u="none" strike="noStrike" kern="1200" cap="none" spc="0" normalizeH="0" baseline="0" noProof="0" dirty="0">
                <a:ln>
                  <a:noFill/>
                </a:ln>
                <a:solidFill>
                  <a:prstClr val="black"/>
                </a:solidFill>
                <a:effectLst/>
                <a:uLnTx/>
                <a:uFillTx/>
                <a:latin typeface="Times" panose="02020603050405020304" pitchFamily="18" charset="0"/>
                <a:ea typeface="+mn-ea"/>
                <a:cs typeface="Arial" panose="020B0604020202020204" pitchFamily="34" charset="0"/>
              </a:rPr>
              <a:t>100%</a:t>
            </a:r>
          </a:p>
        </p:txBody>
      </p:sp>
      <p:sp>
        <p:nvSpPr>
          <p:cNvPr id="67" name="object 37">
            <a:extLst>
              <a:ext uri="{FF2B5EF4-FFF2-40B4-BE49-F238E27FC236}">
                <a16:creationId xmlns:a16="http://schemas.microsoft.com/office/drawing/2014/main" id="{B1759D1E-F9E2-4CBE-B930-6F235C95D06F}"/>
              </a:ext>
            </a:extLst>
          </p:cNvPr>
          <p:cNvSpPr txBox="1">
            <a:spLocks noChangeArrowheads="1"/>
          </p:cNvSpPr>
          <p:nvPr/>
        </p:nvSpPr>
        <p:spPr bwMode="auto">
          <a:xfrm>
            <a:off x="5932089" y="2816047"/>
            <a:ext cx="1093787" cy="384175"/>
          </a:xfrm>
          <a:prstGeom prst="rect">
            <a:avLst/>
          </a:prstGeom>
          <a:solidFill>
            <a:srgbClr val="FDEAD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44450" rIns="0" bIns="0">
            <a:spAutoFit/>
          </a:bodyPr>
          <a:lstStyle>
            <a:lvl1pPr marL="239713" indent="-128588">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239713" marR="0" lvl="0" indent="-128588" algn="l" defTabSz="914400" rtl="0" eaLnBrk="1" fontAlgn="base" latinLnBrk="0" hangingPunct="1">
              <a:lnSpc>
                <a:spcPct val="100000"/>
              </a:lnSpc>
              <a:spcBef>
                <a:spcPts val="350"/>
              </a:spcBef>
              <a:spcAft>
                <a:spcPct val="0"/>
              </a:spcAft>
              <a:buClrTx/>
              <a:buSzTx/>
              <a:buFontTx/>
              <a:buNone/>
              <a:tabLst/>
              <a:defRPr/>
            </a:pPr>
            <a:r>
              <a:rPr kumimoji="0" lang="fr-FR" altLang="fr-FR" sz="1100" b="0" i="0" u="none" strike="noStrike" kern="1200" cap="none" spc="0" normalizeH="0" baseline="0" noProof="0" dirty="0">
                <a:ln>
                  <a:noFill/>
                </a:ln>
                <a:solidFill>
                  <a:prstClr val="black"/>
                </a:solidFill>
                <a:effectLst/>
                <a:uLnTx/>
                <a:uFillTx/>
                <a:latin typeface="Times" panose="02020603050405020304" pitchFamily="18" charset="0"/>
                <a:ea typeface="+mn-ea"/>
                <a:cs typeface="Arial" panose="020B0604020202020204" pitchFamily="34" charset="0"/>
              </a:rPr>
              <a:t>Société holding  animatrice</a:t>
            </a:r>
          </a:p>
        </p:txBody>
      </p:sp>
      <p:sp>
        <p:nvSpPr>
          <p:cNvPr id="68" name="object 38">
            <a:extLst>
              <a:ext uri="{FF2B5EF4-FFF2-40B4-BE49-F238E27FC236}">
                <a16:creationId xmlns:a16="http://schemas.microsoft.com/office/drawing/2014/main" id="{EA6F0D6F-4FCA-499B-AEF9-FB654B4473C8}"/>
              </a:ext>
            </a:extLst>
          </p:cNvPr>
          <p:cNvSpPr txBox="1">
            <a:spLocks noChangeArrowheads="1"/>
          </p:cNvSpPr>
          <p:nvPr/>
        </p:nvSpPr>
        <p:spPr bwMode="auto">
          <a:xfrm>
            <a:off x="7230664" y="2111197"/>
            <a:ext cx="1223962" cy="56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4127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1275" marR="0" lvl="0" indent="0" algn="ctr" defTabSz="914400" rtl="0" eaLnBrk="1" fontAlgn="base" latinLnBrk="0" hangingPunct="1">
              <a:lnSpc>
                <a:spcPct val="100000"/>
              </a:lnSpc>
              <a:spcBef>
                <a:spcPts val="100"/>
              </a:spcBef>
              <a:spcAft>
                <a:spcPct val="0"/>
              </a:spcAft>
              <a:buClrTx/>
              <a:buSzTx/>
              <a:buFontTx/>
              <a:buNone/>
              <a:tabLst/>
              <a:defRPr/>
            </a:pPr>
            <a:r>
              <a:rPr kumimoji="0" lang="fr-FR" altLang="fr-FR" sz="900" b="0" i="1" u="none" strike="noStrike" kern="1200" cap="none" spc="0" normalizeH="0" baseline="0" noProof="0" dirty="0">
                <a:ln>
                  <a:noFill/>
                </a:ln>
                <a:solidFill>
                  <a:srgbClr val="002060"/>
                </a:solidFill>
                <a:effectLst/>
                <a:uLnTx/>
                <a:uFillTx/>
                <a:latin typeface="Times" panose="02020603050405020304" pitchFamily="18" charset="0"/>
                <a:ea typeface="+mn-ea"/>
                <a:cs typeface="Arial" panose="020B0604020202020204" pitchFamily="34" charset="0"/>
              </a:rPr>
              <a:t>ECC de  2 ans</a:t>
            </a:r>
            <a:endParaRPr kumimoji="0" lang="fr-FR" altLang="fr-FR" sz="900" b="0" i="0" u="none" strike="noStrike" kern="1200" cap="none" spc="0" normalizeH="0" baseline="0" noProof="0" dirty="0">
              <a:ln>
                <a:noFill/>
              </a:ln>
              <a:solidFill>
                <a:srgbClr val="002060"/>
              </a:solidFill>
              <a:effectLst/>
              <a:uLnTx/>
              <a:uFillTx/>
              <a:latin typeface="Times" panose="02020603050405020304" pitchFamily="18" charset="0"/>
              <a:ea typeface="+mn-ea"/>
              <a:cs typeface="Arial" panose="020B0604020202020204" pitchFamily="34" charset="0"/>
            </a:endParaRPr>
          </a:p>
          <a:p>
            <a:pPr marL="41275"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900" b="0" i="1" u="none" strike="noStrike" kern="1200" cap="none" spc="0" normalizeH="0" baseline="0" noProof="0" dirty="0">
                <a:ln>
                  <a:noFill/>
                </a:ln>
                <a:solidFill>
                  <a:srgbClr val="002060"/>
                </a:solidFill>
                <a:effectLst/>
                <a:uLnTx/>
                <a:uFillTx/>
                <a:latin typeface="Times" panose="02020603050405020304" pitchFamily="18" charset="0"/>
                <a:ea typeface="+mn-ea"/>
                <a:cs typeface="Arial" panose="020B0604020202020204" pitchFamily="34" charset="0"/>
              </a:rPr>
              <a:t>+</a:t>
            </a:r>
            <a:endParaRPr kumimoji="0" lang="fr-FR" altLang="fr-FR" sz="900" b="0" i="0" u="none" strike="noStrike" kern="1200" cap="none" spc="0" normalizeH="0" baseline="0" noProof="0" dirty="0">
              <a:ln>
                <a:noFill/>
              </a:ln>
              <a:solidFill>
                <a:srgbClr val="002060"/>
              </a:solidFill>
              <a:effectLst/>
              <a:uLnTx/>
              <a:uFillTx/>
              <a:latin typeface="Times" panose="02020603050405020304" pitchFamily="18" charset="0"/>
              <a:ea typeface="+mn-ea"/>
              <a:cs typeface="Arial" panose="020B0604020202020204" pitchFamily="34" charset="0"/>
            </a:endParaRPr>
          </a:p>
          <a:p>
            <a:pPr marL="41275"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900" b="0" i="1" u="none" strike="noStrike" kern="1200" cap="none" spc="0" normalizeH="0" baseline="0" noProof="0" dirty="0">
                <a:ln>
                  <a:noFill/>
                </a:ln>
                <a:solidFill>
                  <a:srgbClr val="002060"/>
                </a:solidFill>
                <a:effectLst/>
                <a:uLnTx/>
                <a:uFillTx/>
                <a:latin typeface="Times" panose="02020603050405020304" pitchFamily="18" charset="0"/>
                <a:ea typeface="+mn-ea"/>
                <a:cs typeface="Arial" panose="020B0604020202020204" pitchFamily="34" charset="0"/>
              </a:rPr>
              <a:t>EIC de 4 ans pris  par le donataire</a:t>
            </a:r>
            <a:endParaRPr kumimoji="0" lang="fr-FR" altLang="fr-FR" sz="900" b="0" i="0" u="none" strike="noStrike" kern="1200" cap="none" spc="0" normalizeH="0" baseline="0" noProof="0" dirty="0">
              <a:ln>
                <a:noFill/>
              </a:ln>
              <a:solidFill>
                <a:srgbClr val="002060"/>
              </a:solidFill>
              <a:effectLst/>
              <a:uLnTx/>
              <a:uFillTx/>
              <a:latin typeface="Times" panose="02020603050405020304" pitchFamily="18" charset="0"/>
              <a:ea typeface="+mn-ea"/>
              <a:cs typeface="Arial" panose="020B0604020202020204" pitchFamily="34" charset="0"/>
            </a:endParaRPr>
          </a:p>
        </p:txBody>
      </p:sp>
      <p:sp>
        <p:nvSpPr>
          <p:cNvPr id="69" name="object 39">
            <a:extLst>
              <a:ext uri="{FF2B5EF4-FFF2-40B4-BE49-F238E27FC236}">
                <a16:creationId xmlns:a16="http://schemas.microsoft.com/office/drawing/2014/main" id="{E5A34730-0710-434F-BDF5-E45FB9B22BE2}"/>
              </a:ext>
            </a:extLst>
          </p:cNvPr>
          <p:cNvSpPr txBox="1">
            <a:spLocks noChangeArrowheads="1"/>
          </p:cNvSpPr>
          <p:nvPr/>
        </p:nvSpPr>
        <p:spPr bwMode="auto">
          <a:xfrm>
            <a:off x="6497239" y="3398660"/>
            <a:ext cx="3413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2700" marR="0" lvl="0" indent="0" algn="l" defTabSz="914400" rtl="0" eaLnBrk="1" fontAlgn="base" latinLnBrk="0" hangingPunct="1">
              <a:lnSpc>
                <a:spcPct val="100000"/>
              </a:lnSpc>
              <a:spcBef>
                <a:spcPts val="100"/>
              </a:spcBef>
              <a:spcAft>
                <a:spcPct val="0"/>
              </a:spcAft>
              <a:buClrTx/>
              <a:buSzTx/>
              <a:buFontTx/>
              <a:buNone/>
              <a:tabLst/>
              <a:defRPr/>
            </a:pPr>
            <a:r>
              <a:rPr kumimoji="0" lang="fr-FR" altLang="fr-FR" sz="1100" b="0" i="0" u="none" strike="noStrike" kern="1200" cap="none" spc="0" normalizeH="0" baseline="0" noProof="0" dirty="0">
                <a:ln>
                  <a:noFill/>
                </a:ln>
                <a:solidFill>
                  <a:prstClr val="black"/>
                </a:solidFill>
                <a:effectLst/>
                <a:uLnTx/>
                <a:uFillTx/>
                <a:latin typeface="Times" panose="02020603050405020304" pitchFamily="18" charset="0"/>
                <a:ea typeface="+mn-ea"/>
                <a:cs typeface="Arial" panose="020B0604020202020204" pitchFamily="34" charset="0"/>
              </a:rPr>
              <a:t>100%</a:t>
            </a:r>
          </a:p>
        </p:txBody>
      </p:sp>
      <p:sp>
        <p:nvSpPr>
          <p:cNvPr id="70" name="object 40">
            <a:extLst>
              <a:ext uri="{FF2B5EF4-FFF2-40B4-BE49-F238E27FC236}">
                <a16:creationId xmlns:a16="http://schemas.microsoft.com/office/drawing/2014/main" id="{887DD8CA-D569-46ED-873E-3D61876A8AB3}"/>
              </a:ext>
            </a:extLst>
          </p:cNvPr>
          <p:cNvSpPr>
            <a:spLocks/>
          </p:cNvSpPr>
          <p:nvPr/>
        </p:nvSpPr>
        <p:spPr bwMode="auto">
          <a:xfrm>
            <a:off x="6432151" y="3257372"/>
            <a:ext cx="101600" cy="446088"/>
          </a:xfrm>
          <a:custGeom>
            <a:avLst/>
            <a:gdLst>
              <a:gd name="T0" fmla="*/ 50218 w 100965"/>
              <a:gd name="T1" fmla="*/ 449191 h 445135"/>
              <a:gd name="T2" fmla="*/ 50012 w 100965"/>
              <a:gd name="T3" fmla="*/ 430622 h 445135"/>
              <a:gd name="T4" fmla="*/ 11720 w 100965"/>
              <a:gd name="T5" fmla="*/ 369812 h 445135"/>
              <a:gd name="T6" fmla="*/ 10046 w 100965"/>
              <a:gd name="T7" fmla="*/ 366663 h 445135"/>
              <a:gd name="T8" fmla="*/ 6698 w 100965"/>
              <a:gd name="T9" fmla="*/ 366663 h 445135"/>
              <a:gd name="T10" fmla="*/ 3349 w 100965"/>
              <a:gd name="T11" fmla="*/ 368238 h 445135"/>
              <a:gd name="T12" fmla="*/ 1674 w 100965"/>
              <a:gd name="T13" fmla="*/ 369812 h 445135"/>
              <a:gd name="T14" fmla="*/ 0 w 100965"/>
              <a:gd name="T15" fmla="*/ 372958 h 445135"/>
              <a:gd name="T16" fmla="*/ 1674 w 100965"/>
              <a:gd name="T17" fmla="*/ 374532 h 445135"/>
              <a:gd name="T18" fmla="*/ 50218 w 100965"/>
              <a:gd name="T19" fmla="*/ 449191 h 445135"/>
              <a:gd name="T20" fmla="*/ 61741 w 100965"/>
              <a:gd name="T21" fmla="*/ 431647 h 445135"/>
              <a:gd name="T22" fmla="*/ 56926 w 100965"/>
              <a:gd name="T23" fmla="*/ 0 h 445135"/>
              <a:gd name="T24" fmla="*/ 45206 w 100965"/>
              <a:gd name="T25" fmla="*/ 0 h 445135"/>
              <a:gd name="T26" fmla="*/ 50012 w 100965"/>
              <a:gd name="T27" fmla="*/ 430622 h 445135"/>
              <a:gd name="T28" fmla="*/ 56408 w 100965"/>
              <a:gd name="T29" fmla="*/ 440785 h 445135"/>
              <a:gd name="T30" fmla="*/ 61741 w 100965"/>
              <a:gd name="T31" fmla="*/ 431647 h 445135"/>
              <a:gd name="T32" fmla="*/ 56408 w 100965"/>
              <a:gd name="T33" fmla="*/ 440785 h 445135"/>
              <a:gd name="T34" fmla="*/ 50012 w 100965"/>
              <a:gd name="T35" fmla="*/ 430622 h 445135"/>
              <a:gd name="T36" fmla="*/ 50228 w 100965"/>
              <a:gd name="T37" fmla="*/ 449206 h 445135"/>
              <a:gd name="T38" fmla="*/ 50787 w 100965"/>
              <a:gd name="T39" fmla="*/ 450064 h 445135"/>
              <a:gd name="T40" fmla="*/ 51901 w 100965"/>
              <a:gd name="T41" fmla="*/ 450064 h 445135"/>
              <a:gd name="T42" fmla="*/ 51901 w 100965"/>
              <a:gd name="T43" fmla="*/ 448495 h 445135"/>
              <a:gd name="T44" fmla="*/ 56408 w 100965"/>
              <a:gd name="T45" fmla="*/ 440785 h 445135"/>
              <a:gd name="T46" fmla="*/ 50787 w 100965"/>
              <a:gd name="T47" fmla="*/ 450064 h 445135"/>
              <a:gd name="T48" fmla="*/ 50218 w 100965"/>
              <a:gd name="T49" fmla="*/ 449191 h 445135"/>
              <a:gd name="T50" fmla="*/ 50228 w 100965"/>
              <a:gd name="T51" fmla="*/ 450064 h 445135"/>
              <a:gd name="T52" fmla="*/ 50787 w 100965"/>
              <a:gd name="T53" fmla="*/ 450064 h 445135"/>
              <a:gd name="T54" fmla="*/ 61949 w 100965"/>
              <a:gd name="T55" fmla="*/ 451132 h 445135"/>
              <a:gd name="T56" fmla="*/ 61949 w 100965"/>
              <a:gd name="T57" fmla="*/ 450064 h 445135"/>
              <a:gd name="T58" fmla="*/ 50787 w 100965"/>
              <a:gd name="T59" fmla="*/ 450064 h 445135"/>
              <a:gd name="T60" fmla="*/ 56926 w 100965"/>
              <a:gd name="T61" fmla="*/ 459510 h 445135"/>
              <a:gd name="T62" fmla="*/ 61949 w 100965"/>
              <a:gd name="T63" fmla="*/ 451132 h 445135"/>
              <a:gd name="T64" fmla="*/ 60274 w 100965"/>
              <a:gd name="T65" fmla="*/ 446926 h 445135"/>
              <a:gd name="T66" fmla="*/ 56408 w 100965"/>
              <a:gd name="T67" fmla="*/ 440785 h 445135"/>
              <a:gd name="T68" fmla="*/ 51901 w 100965"/>
              <a:gd name="T69" fmla="*/ 448495 h 445135"/>
              <a:gd name="T70" fmla="*/ 60274 w 100965"/>
              <a:gd name="T71" fmla="*/ 446926 h 445135"/>
              <a:gd name="T72" fmla="*/ 60274 w 100965"/>
              <a:gd name="T73" fmla="*/ 450064 h 445135"/>
              <a:gd name="T74" fmla="*/ 60274 w 100965"/>
              <a:gd name="T75" fmla="*/ 446926 h 445135"/>
              <a:gd name="T76" fmla="*/ 51901 w 100965"/>
              <a:gd name="T77" fmla="*/ 448495 h 445135"/>
              <a:gd name="T78" fmla="*/ 51901 w 100965"/>
              <a:gd name="T79" fmla="*/ 450064 h 445135"/>
              <a:gd name="T80" fmla="*/ 60274 w 100965"/>
              <a:gd name="T81" fmla="*/ 450064 h 445135"/>
              <a:gd name="T82" fmla="*/ 61949 w 100965"/>
              <a:gd name="T83" fmla="*/ 450064 h 445135"/>
              <a:gd name="T84" fmla="*/ 61741 w 100965"/>
              <a:gd name="T85" fmla="*/ 431647 h 445135"/>
              <a:gd name="T86" fmla="*/ 56408 w 100965"/>
              <a:gd name="T87" fmla="*/ 440785 h 445135"/>
              <a:gd name="T88" fmla="*/ 60274 w 100965"/>
              <a:gd name="T89" fmla="*/ 446926 h 445135"/>
              <a:gd name="T90" fmla="*/ 60274 w 100965"/>
              <a:gd name="T91" fmla="*/ 450064 h 445135"/>
              <a:gd name="T92" fmla="*/ 61949 w 100965"/>
              <a:gd name="T93" fmla="*/ 450064 h 445135"/>
              <a:gd name="T94" fmla="*/ 110505 w 100965"/>
              <a:gd name="T95" fmla="*/ 371384 h 445135"/>
              <a:gd name="T96" fmla="*/ 108829 w 100965"/>
              <a:gd name="T97" fmla="*/ 368238 h 445135"/>
              <a:gd name="T98" fmla="*/ 107153 w 100965"/>
              <a:gd name="T99" fmla="*/ 366663 h 445135"/>
              <a:gd name="T100" fmla="*/ 103807 w 100965"/>
              <a:gd name="T101" fmla="*/ 365090 h 445135"/>
              <a:gd name="T102" fmla="*/ 100456 w 100965"/>
              <a:gd name="T103" fmla="*/ 366663 h 445135"/>
              <a:gd name="T104" fmla="*/ 98784 w 100965"/>
              <a:gd name="T105" fmla="*/ 368238 h 445135"/>
              <a:gd name="T106" fmla="*/ 61741 w 100965"/>
              <a:gd name="T107" fmla="*/ 431647 h 445135"/>
              <a:gd name="T108" fmla="*/ 61949 w 100965"/>
              <a:gd name="T109" fmla="*/ 450064 h 445135"/>
              <a:gd name="T110" fmla="*/ 61949 w 100965"/>
              <a:gd name="T111" fmla="*/ 451132 h 445135"/>
              <a:gd name="T112" fmla="*/ 108829 w 100965"/>
              <a:gd name="T113" fmla="*/ 372958 h 445135"/>
              <a:gd name="T114" fmla="*/ 110505 w 100965"/>
              <a:gd name="T115" fmla="*/ 371384 h 4451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0965" h="445135">
                <a:moveTo>
                  <a:pt x="45711" y="435018"/>
                </a:moveTo>
                <a:lnTo>
                  <a:pt x="45522" y="417032"/>
                </a:lnTo>
                <a:lnTo>
                  <a:pt x="10668" y="358140"/>
                </a:lnTo>
                <a:lnTo>
                  <a:pt x="9144" y="355092"/>
                </a:lnTo>
                <a:lnTo>
                  <a:pt x="6096" y="355092"/>
                </a:lnTo>
                <a:lnTo>
                  <a:pt x="3048" y="356616"/>
                </a:lnTo>
                <a:lnTo>
                  <a:pt x="1524" y="358140"/>
                </a:lnTo>
                <a:lnTo>
                  <a:pt x="0" y="361188"/>
                </a:lnTo>
                <a:lnTo>
                  <a:pt x="1524" y="362712"/>
                </a:lnTo>
                <a:lnTo>
                  <a:pt x="45711" y="435018"/>
                </a:lnTo>
                <a:close/>
              </a:path>
              <a:path w="100965" h="445135">
                <a:moveTo>
                  <a:pt x="56200" y="418025"/>
                </a:moveTo>
                <a:lnTo>
                  <a:pt x="51816" y="0"/>
                </a:lnTo>
                <a:lnTo>
                  <a:pt x="41148" y="0"/>
                </a:lnTo>
                <a:lnTo>
                  <a:pt x="45522" y="417032"/>
                </a:lnTo>
                <a:lnTo>
                  <a:pt x="51345" y="426870"/>
                </a:lnTo>
                <a:lnTo>
                  <a:pt x="56200" y="418025"/>
                </a:lnTo>
                <a:close/>
              </a:path>
              <a:path w="100965" h="445135">
                <a:moveTo>
                  <a:pt x="51345" y="426870"/>
                </a:moveTo>
                <a:lnTo>
                  <a:pt x="45522" y="417032"/>
                </a:lnTo>
                <a:lnTo>
                  <a:pt x="45720" y="435032"/>
                </a:lnTo>
                <a:lnTo>
                  <a:pt x="46228" y="435864"/>
                </a:lnTo>
                <a:lnTo>
                  <a:pt x="47244" y="435864"/>
                </a:lnTo>
                <a:lnTo>
                  <a:pt x="47244" y="434340"/>
                </a:lnTo>
                <a:lnTo>
                  <a:pt x="51345" y="426870"/>
                </a:lnTo>
                <a:close/>
              </a:path>
              <a:path w="100965" h="445135">
                <a:moveTo>
                  <a:pt x="46228" y="435864"/>
                </a:moveTo>
                <a:lnTo>
                  <a:pt x="45711" y="435018"/>
                </a:lnTo>
                <a:lnTo>
                  <a:pt x="45720" y="435864"/>
                </a:lnTo>
                <a:lnTo>
                  <a:pt x="46228" y="435864"/>
                </a:lnTo>
                <a:close/>
              </a:path>
              <a:path w="100965" h="445135">
                <a:moveTo>
                  <a:pt x="56388" y="436896"/>
                </a:moveTo>
                <a:lnTo>
                  <a:pt x="56388" y="435864"/>
                </a:lnTo>
                <a:lnTo>
                  <a:pt x="46228" y="435864"/>
                </a:lnTo>
                <a:lnTo>
                  <a:pt x="51816" y="445008"/>
                </a:lnTo>
                <a:lnTo>
                  <a:pt x="56388" y="436896"/>
                </a:lnTo>
                <a:close/>
              </a:path>
              <a:path w="100965" h="445135">
                <a:moveTo>
                  <a:pt x="54864" y="432816"/>
                </a:moveTo>
                <a:lnTo>
                  <a:pt x="51345" y="426870"/>
                </a:lnTo>
                <a:lnTo>
                  <a:pt x="47244" y="434340"/>
                </a:lnTo>
                <a:lnTo>
                  <a:pt x="54864" y="432816"/>
                </a:lnTo>
                <a:close/>
              </a:path>
              <a:path w="100965" h="445135">
                <a:moveTo>
                  <a:pt x="54864" y="435864"/>
                </a:moveTo>
                <a:lnTo>
                  <a:pt x="54864" y="432816"/>
                </a:lnTo>
                <a:lnTo>
                  <a:pt x="47244" y="434340"/>
                </a:lnTo>
                <a:lnTo>
                  <a:pt x="47244" y="435864"/>
                </a:lnTo>
                <a:lnTo>
                  <a:pt x="54864" y="435864"/>
                </a:lnTo>
                <a:close/>
              </a:path>
              <a:path w="100965" h="445135">
                <a:moveTo>
                  <a:pt x="56388" y="435864"/>
                </a:moveTo>
                <a:lnTo>
                  <a:pt x="56200" y="418025"/>
                </a:lnTo>
                <a:lnTo>
                  <a:pt x="51345" y="426870"/>
                </a:lnTo>
                <a:lnTo>
                  <a:pt x="54864" y="432816"/>
                </a:lnTo>
                <a:lnTo>
                  <a:pt x="54864" y="435864"/>
                </a:lnTo>
                <a:lnTo>
                  <a:pt x="56388" y="435864"/>
                </a:lnTo>
                <a:close/>
              </a:path>
              <a:path w="100965" h="445135">
                <a:moveTo>
                  <a:pt x="100584" y="359664"/>
                </a:moveTo>
                <a:lnTo>
                  <a:pt x="99060" y="356616"/>
                </a:lnTo>
                <a:lnTo>
                  <a:pt x="97536" y="355092"/>
                </a:lnTo>
                <a:lnTo>
                  <a:pt x="94488" y="353568"/>
                </a:lnTo>
                <a:lnTo>
                  <a:pt x="91440" y="355092"/>
                </a:lnTo>
                <a:lnTo>
                  <a:pt x="89916" y="356616"/>
                </a:lnTo>
                <a:lnTo>
                  <a:pt x="56200" y="418025"/>
                </a:lnTo>
                <a:lnTo>
                  <a:pt x="56388" y="435864"/>
                </a:lnTo>
                <a:lnTo>
                  <a:pt x="56388" y="436896"/>
                </a:lnTo>
                <a:lnTo>
                  <a:pt x="99060" y="361188"/>
                </a:lnTo>
                <a:lnTo>
                  <a:pt x="100584" y="3596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71" name="object 26">
            <a:extLst>
              <a:ext uri="{FF2B5EF4-FFF2-40B4-BE49-F238E27FC236}">
                <a16:creationId xmlns:a16="http://schemas.microsoft.com/office/drawing/2014/main" id="{CB679272-4943-430E-A82A-89F220347C1D}"/>
              </a:ext>
            </a:extLst>
          </p:cNvPr>
          <p:cNvSpPr txBox="1"/>
          <p:nvPr/>
        </p:nvSpPr>
        <p:spPr>
          <a:xfrm>
            <a:off x="6032101" y="1939747"/>
            <a:ext cx="914400" cy="382588"/>
          </a:xfrm>
          <a:prstGeom prst="rect">
            <a:avLst/>
          </a:prstGeom>
        </p:spPr>
        <p:txBody>
          <a:bodyPr lIns="0" tIns="12700" rIns="0" bIns="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fr-FR" sz="1200" b="0" i="0" u="none" strike="noStrike" kern="1200" cap="none" spc="5" normalizeH="0" baseline="0" noProof="0" dirty="0">
                <a:ln>
                  <a:noFill/>
                </a:ln>
                <a:solidFill>
                  <a:srgbClr val="002060"/>
                </a:solidFill>
                <a:effectLst/>
                <a:uLnTx/>
                <a:uFillTx/>
                <a:latin typeface="Times" panose="02020603050405020304" pitchFamily="18" charset="0"/>
                <a:ea typeface="+mn-ea"/>
                <a:cs typeface="Times" panose="02020603050405020304" pitchFamily="18" charset="0"/>
              </a:rPr>
              <a:t>Personne physique</a:t>
            </a:r>
            <a:endParaRPr kumimoji="0" sz="1200" b="0" i="0" u="none" strike="noStrike" kern="1200" cap="none" spc="0" normalizeH="0" baseline="0" noProof="0" dirty="0">
              <a:ln>
                <a:noFill/>
              </a:ln>
              <a:solidFill>
                <a:srgbClr val="002060"/>
              </a:solidFill>
              <a:effectLst/>
              <a:uLnTx/>
              <a:uFillTx/>
              <a:latin typeface="Times" panose="02020603050405020304" pitchFamily="18" charset="0"/>
              <a:ea typeface="+mn-ea"/>
              <a:cs typeface="Times" panose="02020603050405020304" pitchFamily="18" charset="0"/>
            </a:endParaRPr>
          </a:p>
        </p:txBody>
      </p:sp>
      <p:sp>
        <p:nvSpPr>
          <p:cNvPr id="72" name="object 32">
            <a:extLst>
              <a:ext uri="{FF2B5EF4-FFF2-40B4-BE49-F238E27FC236}">
                <a16:creationId xmlns:a16="http://schemas.microsoft.com/office/drawing/2014/main" id="{45B8EE69-01FC-4208-83D4-71B5C999818E}"/>
              </a:ext>
            </a:extLst>
          </p:cNvPr>
          <p:cNvSpPr>
            <a:spLocks/>
          </p:cNvSpPr>
          <p:nvPr/>
        </p:nvSpPr>
        <p:spPr bwMode="auto">
          <a:xfrm>
            <a:off x="1677934" y="2306380"/>
            <a:ext cx="100908" cy="493712"/>
          </a:xfrm>
          <a:custGeom>
            <a:avLst/>
            <a:gdLst>
              <a:gd name="T0" fmla="*/ 56388 w 100965"/>
              <a:gd name="T1" fmla="*/ 483313 h 494029"/>
              <a:gd name="T2" fmla="*/ 56388 w 100965"/>
              <a:gd name="T3" fmla="*/ 483123 h 494029"/>
              <a:gd name="T4" fmla="*/ 45720 w 100965"/>
              <a:gd name="T5" fmla="*/ 483123 h 494029"/>
              <a:gd name="T6" fmla="*/ 45503 w 100965"/>
              <a:gd name="T7" fmla="*/ 465998 h 494029"/>
              <a:gd name="T8" fmla="*/ 9144 w 100965"/>
              <a:gd name="T9" fmla="*/ 405399 h 494029"/>
              <a:gd name="T10" fmla="*/ 7620 w 100965"/>
              <a:gd name="T11" fmla="*/ 403875 h 494029"/>
              <a:gd name="T12" fmla="*/ 4572 w 100965"/>
              <a:gd name="T13" fmla="*/ 402351 h 494029"/>
              <a:gd name="T14" fmla="*/ 1524 w 100965"/>
              <a:gd name="T15" fmla="*/ 405399 h 494029"/>
              <a:gd name="T16" fmla="*/ 0 w 100965"/>
              <a:gd name="T17" fmla="*/ 408447 h 494029"/>
              <a:gd name="T18" fmla="*/ 1524 w 100965"/>
              <a:gd name="T19" fmla="*/ 409971 h 494029"/>
              <a:gd name="T20" fmla="*/ 50292 w 100965"/>
              <a:gd name="T21" fmla="*/ 493791 h 494029"/>
              <a:gd name="T22" fmla="*/ 56388 w 100965"/>
              <a:gd name="T23" fmla="*/ 483313 h 494029"/>
              <a:gd name="T24" fmla="*/ 56167 w 100965"/>
              <a:gd name="T25" fmla="*/ 465663 h 494029"/>
              <a:gd name="T26" fmla="*/ 50292 w 100965"/>
              <a:gd name="T27" fmla="*/ 0 h 494029"/>
              <a:gd name="T28" fmla="*/ 39624 w 100965"/>
              <a:gd name="T29" fmla="*/ 0 h 494029"/>
              <a:gd name="T30" fmla="*/ 45503 w 100965"/>
              <a:gd name="T31" fmla="*/ 465998 h 494029"/>
              <a:gd name="T32" fmla="*/ 50922 w 100965"/>
              <a:gd name="T33" fmla="*/ 475030 h 494029"/>
              <a:gd name="T34" fmla="*/ 56167 w 100965"/>
              <a:gd name="T35" fmla="*/ 465663 h 494029"/>
              <a:gd name="T36" fmla="*/ 50922 w 100965"/>
              <a:gd name="T37" fmla="*/ 475030 h 494029"/>
              <a:gd name="T38" fmla="*/ 45503 w 100965"/>
              <a:gd name="T39" fmla="*/ 465998 h 494029"/>
              <a:gd name="T40" fmla="*/ 45720 w 100965"/>
              <a:gd name="T41" fmla="*/ 483123 h 494029"/>
              <a:gd name="T42" fmla="*/ 47244 w 100965"/>
              <a:gd name="T43" fmla="*/ 483123 h 494029"/>
              <a:gd name="T44" fmla="*/ 47244 w 100965"/>
              <a:gd name="T45" fmla="*/ 481599 h 494029"/>
              <a:gd name="T46" fmla="*/ 50922 w 100965"/>
              <a:gd name="T47" fmla="*/ 475030 h 494029"/>
              <a:gd name="T48" fmla="*/ 54864 w 100965"/>
              <a:gd name="T49" fmla="*/ 481599 h 494029"/>
              <a:gd name="T50" fmla="*/ 50922 w 100965"/>
              <a:gd name="T51" fmla="*/ 475030 h 494029"/>
              <a:gd name="T52" fmla="*/ 47244 w 100965"/>
              <a:gd name="T53" fmla="*/ 481599 h 494029"/>
              <a:gd name="T54" fmla="*/ 54864 w 100965"/>
              <a:gd name="T55" fmla="*/ 481599 h 494029"/>
              <a:gd name="T56" fmla="*/ 54864 w 100965"/>
              <a:gd name="T57" fmla="*/ 483123 h 494029"/>
              <a:gd name="T58" fmla="*/ 54864 w 100965"/>
              <a:gd name="T59" fmla="*/ 481599 h 494029"/>
              <a:gd name="T60" fmla="*/ 47244 w 100965"/>
              <a:gd name="T61" fmla="*/ 481599 h 494029"/>
              <a:gd name="T62" fmla="*/ 47244 w 100965"/>
              <a:gd name="T63" fmla="*/ 483123 h 494029"/>
              <a:gd name="T64" fmla="*/ 54864 w 100965"/>
              <a:gd name="T65" fmla="*/ 483123 h 494029"/>
              <a:gd name="T66" fmla="*/ 56388 w 100965"/>
              <a:gd name="T67" fmla="*/ 483123 h 494029"/>
              <a:gd name="T68" fmla="*/ 56167 w 100965"/>
              <a:gd name="T69" fmla="*/ 465663 h 494029"/>
              <a:gd name="T70" fmla="*/ 50922 w 100965"/>
              <a:gd name="T71" fmla="*/ 475030 h 494029"/>
              <a:gd name="T72" fmla="*/ 54864 w 100965"/>
              <a:gd name="T73" fmla="*/ 481599 h 494029"/>
              <a:gd name="T74" fmla="*/ 54864 w 100965"/>
              <a:gd name="T75" fmla="*/ 483123 h 494029"/>
              <a:gd name="T76" fmla="*/ 56388 w 100965"/>
              <a:gd name="T77" fmla="*/ 483123 h 494029"/>
              <a:gd name="T78" fmla="*/ 100584 w 100965"/>
              <a:gd name="T79" fmla="*/ 406923 h 494029"/>
              <a:gd name="T80" fmla="*/ 99060 w 100965"/>
              <a:gd name="T81" fmla="*/ 403875 h 494029"/>
              <a:gd name="T82" fmla="*/ 96012 w 100965"/>
              <a:gd name="T83" fmla="*/ 402351 h 494029"/>
              <a:gd name="T84" fmla="*/ 94488 w 100965"/>
              <a:gd name="T85" fmla="*/ 400827 h 494029"/>
              <a:gd name="T86" fmla="*/ 91440 w 100965"/>
              <a:gd name="T87" fmla="*/ 402351 h 494029"/>
              <a:gd name="T88" fmla="*/ 89916 w 100965"/>
              <a:gd name="T89" fmla="*/ 405399 h 494029"/>
              <a:gd name="T90" fmla="*/ 56167 w 100965"/>
              <a:gd name="T91" fmla="*/ 465663 h 494029"/>
              <a:gd name="T92" fmla="*/ 56388 w 100965"/>
              <a:gd name="T93" fmla="*/ 483123 h 494029"/>
              <a:gd name="T94" fmla="*/ 56388 w 100965"/>
              <a:gd name="T95" fmla="*/ 483313 h 494029"/>
              <a:gd name="T96" fmla="*/ 99060 w 100965"/>
              <a:gd name="T97" fmla="*/ 409971 h 494029"/>
              <a:gd name="T98" fmla="*/ 100584 w 100965"/>
              <a:gd name="T99" fmla="*/ 406923 h 4940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0965" h="494029">
                <a:moveTo>
                  <a:pt x="56388" y="483298"/>
                </a:moveTo>
                <a:lnTo>
                  <a:pt x="56388" y="483108"/>
                </a:lnTo>
                <a:lnTo>
                  <a:pt x="45720" y="483108"/>
                </a:lnTo>
                <a:lnTo>
                  <a:pt x="45503" y="465983"/>
                </a:lnTo>
                <a:lnTo>
                  <a:pt x="9144" y="405384"/>
                </a:lnTo>
                <a:lnTo>
                  <a:pt x="7620" y="403860"/>
                </a:lnTo>
                <a:lnTo>
                  <a:pt x="4572" y="402336"/>
                </a:lnTo>
                <a:lnTo>
                  <a:pt x="1524" y="405384"/>
                </a:lnTo>
                <a:lnTo>
                  <a:pt x="0" y="408432"/>
                </a:lnTo>
                <a:lnTo>
                  <a:pt x="1524" y="409956"/>
                </a:lnTo>
                <a:lnTo>
                  <a:pt x="50292" y="493776"/>
                </a:lnTo>
                <a:lnTo>
                  <a:pt x="56388" y="483298"/>
                </a:lnTo>
                <a:close/>
              </a:path>
              <a:path w="100965" h="494029">
                <a:moveTo>
                  <a:pt x="56167" y="465648"/>
                </a:moveTo>
                <a:lnTo>
                  <a:pt x="50292" y="0"/>
                </a:lnTo>
                <a:lnTo>
                  <a:pt x="39624" y="0"/>
                </a:lnTo>
                <a:lnTo>
                  <a:pt x="45503" y="465983"/>
                </a:lnTo>
                <a:lnTo>
                  <a:pt x="50922" y="475015"/>
                </a:lnTo>
                <a:lnTo>
                  <a:pt x="56167" y="465648"/>
                </a:lnTo>
                <a:close/>
              </a:path>
              <a:path w="100965" h="494029">
                <a:moveTo>
                  <a:pt x="50922" y="475015"/>
                </a:moveTo>
                <a:lnTo>
                  <a:pt x="45503" y="465983"/>
                </a:lnTo>
                <a:lnTo>
                  <a:pt x="45720" y="483108"/>
                </a:lnTo>
                <a:lnTo>
                  <a:pt x="47244" y="483108"/>
                </a:lnTo>
                <a:lnTo>
                  <a:pt x="47244" y="481584"/>
                </a:lnTo>
                <a:lnTo>
                  <a:pt x="50922" y="475015"/>
                </a:lnTo>
                <a:close/>
              </a:path>
              <a:path w="100965" h="494029">
                <a:moveTo>
                  <a:pt x="54864" y="481584"/>
                </a:moveTo>
                <a:lnTo>
                  <a:pt x="50922" y="475015"/>
                </a:lnTo>
                <a:lnTo>
                  <a:pt x="47244" y="481584"/>
                </a:lnTo>
                <a:lnTo>
                  <a:pt x="54864" y="481584"/>
                </a:lnTo>
                <a:close/>
              </a:path>
              <a:path w="100965" h="494029">
                <a:moveTo>
                  <a:pt x="54864" y="483108"/>
                </a:moveTo>
                <a:lnTo>
                  <a:pt x="54864" y="481584"/>
                </a:lnTo>
                <a:lnTo>
                  <a:pt x="47244" y="481584"/>
                </a:lnTo>
                <a:lnTo>
                  <a:pt x="47244" y="483108"/>
                </a:lnTo>
                <a:lnTo>
                  <a:pt x="54864" y="483108"/>
                </a:lnTo>
                <a:close/>
              </a:path>
              <a:path w="100965" h="494029">
                <a:moveTo>
                  <a:pt x="56388" y="483108"/>
                </a:moveTo>
                <a:lnTo>
                  <a:pt x="56167" y="465648"/>
                </a:lnTo>
                <a:lnTo>
                  <a:pt x="50922" y="475015"/>
                </a:lnTo>
                <a:lnTo>
                  <a:pt x="54864" y="481584"/>
                </a:lnTo>
                <a:lnTo>
                  <a:pt x="54864" y="483108"/>
                </a:lnTo>
                <a:lnTo>
                  <a:pt x="56388" y="483108"/>
                </a:lnTo>
                <a:close/>
              </a:path>
              <a:path w="100965" h="494029">
                <a:moveTo>
                  <a:pt x="100584" y="406908"/>
                </a:moveTo>
                <a:lnTo>
                  <a:pt x="99060" y="403860"/>
                </a:lnTo>
                <a:lnTo>
                  <a:pt x="96012" y="402336"/>
                </a:lnTo>
                <a:lnTo>
                  <a:pt x="94488" y="400812"/>
                </a:lnTo>
                <a:lnTo>
                  <a:pt x="91440" y="402336"/>
                </a:lnTo>
                <a:lnTo>
                  <a:pt x="89916" y="405384"/>
                </a:lnTo>
                <a:lnTo>
                  <a:pt x="56167" y="465648"/>
                </a:lnTo>
                <a:lnTo>
                  <a:pt x="56388" y="483108"/>
                </a:lnTo>
                <a:lnTo>
                  <a:pt x="56388" y="483298"/>
                </a:lnTo>
                <a:lnTo>
                  <a:pt x="99060" y="409956"/>
                </a:lnTo>
                <a:lnTo>
                  <a:pt x="100584" y="4069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1" name="object 6">
            <a:extLst>
              <a:ext uri="{FF2B5EF4-FFF2-40B4-BE49-F238E27FC236}">
                <a16:creationId xmlns:a16="http://schemas.microsoft.com/office/drawing/2014/main" id="{051E0D4E-52A7-4A72-B518-5CDA881DB669}"/>
              </a:ext>
            </a:extLst>
          </p:cNvPr>
          <p:cNvSpPr txBox="1"/>
          <p:nvPr/>
        </p:nvSpPr>
        <p:spPr>
          <a:xfrm>
            <a:off x="7305623" y="3713807"/>
            <a:ext cx="1062038" cy="338554"/>
          </a:xfrm>
          <a:prstGeom prst="rect">
            <a:avLst/>
          </a:prstGeom>
          <a:solidFill>
            <a:srgbClr val="F79646">
              <a:lumMod val="75000"/>
            </a:srgbClr>
          </a:solidFill>
        </p:spPr>
        <p:txBody>
          <a:bodyPr wrap="square" lIns="0" tIns="0" rIns="0" bIns="0" anchor="ctr" anchorCtr="0">
            <a:spAutoFit/>
          </a:bodyPr>
          <a:lstStyle/>
          <a:p>
            <a:pPr marL="95885"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Société opérationnelle</a:t>
            </a:r>
          </a:p>
        </p:txBody>
      </p:sp>
    </p:spTree>
    <p:extLst>
      <p:ext uri="{BB962C8B-B14F-4D97-AF65-F5344CB8AC3E}">
        <p14:creationId xmlns:p14="http://schemas.microsoft.com/office/powerpoint/2010/main" val="4101584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a:extLst>
              <a:ext uri="{FF2B5EF4-FFF2-40B4-BE49-F238E27FC236}">
                <a16:creationId xmlns:a16="http://schemas.microsoft.com/office/drawing/2014/main" id="{881BA81F-FEDD-4AB0-97F1-7DC6296CEB83}"/>
              </a:ext>
            </a:extLst>
          </p:cNvPr>
          <p:cNvSpPr txBox="1">
            <a:spLocks/>
          </p:cNvSpPr>
          <p:nvPr/>
        </p:nvSpPr>
        <p:spPr>
          <a:xfrm>
            <a:off x="633412" y="1133475"/>
            <a:ext cx="7538987" cy="5327650"/>
          </a:xfrm>
          <a:prstGeom prst="rect">
            <a:avLst/>
          </a:prstGeom>
        </p:spPr>
        <p:txBody>
          <a:bodyPr>
            <a:no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342900" marR="0" lvl="0" indent="-342900" algn="just" defTabSz="914400" rtl="0" eaLnBrk="1" fontAlgn="auto" latinLnBrk="0" hangingPunct="1">
              <a:lnSpc>
                <a:spcPct val="100000"/>
              </a:lnSpc>
              <a:spcBef>
                <a:spcPts val="600"/>
              </a:spcBef>
              <a:spcAft>
                <a:spcPts val="0"/>
              </a:spcAft>
              <a:buClr>
                <a:srgbClr val="FC6E04"/>
              </a:buClr>
              <a:buSzPct val="70000"/>
              <a:buFont typeface="+mj-lt"/>
              <a:buAutoNum type="arabicPeriod" startAt="4"/>
              <a:tabLst/>
              <a:defRPr/>
            </a:pPr>
            <a:r>
              <a:rPr kumimoji="0" lang="fr-FR" sz="1200" b="1" i="0" u="sng" strike="noStrike" kern="1200" cap="none" spc="0" normalizeH="0" baseline="0" noProof="0" dirty="0">
                <a:ln>
                  <a:noFill/>
                </a:ln>
                <a:solidFill>
                  <a:srgbClr val="002060"/>
                </a:solidFill>
                <a:effectLst/>
                <a:uLnTx/>
                <a:uFill>
                  <a:solidFill>
                    <a:srgbClr val="FC6E04"/>
                  </a:solidFill>
                </a:uFill>
                <a:latin typeface="Calibri" panose="020F0502020204030204" pitchFamily="34" charset="0"/>
                <a:ea typeface="+mn-ea"/>
                <a:cs typeface="Calibri" panose="020F0502020204030204" pitchFamily="34" charset="0"/>
              </a:rPr>
              <a:t>Engagements de conservation</a:t>
            </a: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2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2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200" b="0" i="0" u="none" strike="noStrike" kern="1200" cap="none" spc="0" normalizeH="0" baseline="0" noProof="0" dirty="0">
              <a:ln>
                <a:noFill/>
              </a:ln>
              <a:solidFill>
                <a:srgbClr val="002060"/>
              </a:solidFill>
              <a:effectLst/>
              <a:uLnTx/>
              <a:uFillTx/>
              <a:latin typeface="Century Schoolbook"/>
              <a:ea typeface="+mn-ea"/>
              <a:cs typeface="+mn-cs"/>
            </a:endParaRPr>
          </a:p>
          <a:p>
            <a:pPr marL="273050" marR="0" lvl="0" indent="-2730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
              <a:tabLst/>
              <a:defRPr/>
            </a:pPr>
            <a:endParaRPr kumimoji="0" lang="fr-FR" sz="1200" b="0" i="0" u="none" strike="noStrike" kern="1200" cap="none" spc="0" normalizeH="0" baseline="0" noProof="0" dirty="0">
              <a:ln>
                <a:noFill/>
              </a:ln>
              <a:solidFill>
                <a:srgbClr val="002060"/>
              </a:solidFill>
              <a:effectLst/>
              <a:uLnTx/>
              <a:uFillTx/>
              <a:latin typeface="Century Schoolbook"/>
              <a:ea typeface="+mn-ea"/>
              <a:cs typeface="+mn-cs"/>
            </a:endParaRPr>
          </a:p>
        </p:txBody>
      </p:sp>
      <p:sp>
        <p:nvSpPr>
          <p:cNvPr id="6" name="Espace réservé du contenu 2">
            <a:extLst>
              <a:ext uri="{FF2B5EF4-FFF2-40B4-BE49-F238E27FC236}">
                <a16:creationId xmlns:a16="http://schemas.microsoft.com/office/drawing/2014/main" id="{C7C4C57B-F04A-45DE-921C-C102E25F0954}"/>
              </a:ext>
            </a:extLst>
          </p:cNvPr>
          <p:cNvSpPr txBox="1">
            <a:spLocks/>
          </p:cNvSpPr>
          <p:nvPr/>
        </p:nvSpPr>
        <p:spPr>
          <a:xfrm>
            <a:off x="633413" y="1133475"/>
            <a:ext cx="7467600" cy="5327650"/>
          </a:xfrm>
          <a:prstGeom prst="rect">
            <a:avLst/>
          </a:prstGeom>
        </p:spPr>
        <p:txBody>
          <a:bodyPr>
            <a:norm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3050" marR="0" lvl="0" indent="-273050"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a:p>
            <a:pPr marL="273050" marR="0" lvl="0" indent="-2730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p:txBody>
      </p:sp>
      <p:sp>
        <p:nvSpPr>
          <p:cNvPr id="2" name="Titre 1">
            <a:extLst>
              <a:ext uri="{FF2B5EF4-FFF2-40B4-BE49-F238E27FC236}">
                <a16:creationId xmlns:a16="http://schemas.microsoft.com/office/drawing/2014/main" id="{25676F90-38A2-4F4A-B580-21D3E5BF3953}"/>
              </a:ext>
            </a:extLst>
          </p:cNvPr>
          <p:cNvSpPr>
            <a:spLocks noGrp="1"/>
          </p:cNvSpPr>
          <p:nvPr>
            <p:ph type="title"/>
          </p:nvPr>
        </p:nvSpPr>
        <p:spPr>
          <a:xfrm>
            <a:off x="633413" y="387350"/>
            <a:ext cx="7467600" cy="441325"/>
          </a:xfrm>
        </p:spPr>
        <p:txBody>
          <a:bodyPr>
            <a:normAutofit/>
          </a:bodyPr>
          <a:lstStyle/>
          <a:p>
            <a:pPr algn="ctr" eaLnBrk="1" fontAlgn="auto" hangingPunct="1">
              <a:spcAft>
                <a:spcPts val="0"/>
              </a:spcAft>
              <a:defRPr/>
            </a:pPr>
            <a:r>
              <a:rPr lang="fr-FR" sz="2000" u="sng" dirty="0">
                <a:uFill>
                  <a:solidFill>
                    <a:schemeClr val="bg2"/>
                  </a:solidFill>
                </a:uFill>
                <a:latin typeface="Calibri" panose="020F0502020204030204" pitchFamily="34" charset="0"/>
                <a:cs typeface="Calibri" panose="020F0502020204030204" pitchFamily="34" charset="0"/>
              </a:rPr>
              <a:t>TRANSMISSION DUTREIL</a:t>
            </a:r>
            <a:endParaRPr lang="fr-FR" sz="2000" dirty="0">
              <a:latin typeface="Calibri" panose="020F0502020204030204" pitchFamily="34" charset="0"/>
              <a:cs typeface="Calibri" panose="020F0502020204030204" pitchFamily="34" charset="0"/>
            </a:endParaRPr>
          </a:p>
        </p:txBody>
      </p:sp>
      <p:sp>
        <p:nvSpPr>
          <p:cNvPr id="19459" name="Espace réservé du numéro de diapositive 2">
            <a:extLst>
              <a:ext uri="{FF2B5EF4-FFF2-40B4-BE49-F238E27FC236}">
                <a16:creationId xmlns:a16="http://schemas.microsoft.com/office/drawing/2014/main" id="{86D1F5E1-B714-4CBB-B974-53CF8403CF75}"/>
              </a:ext>
            </a:extLst>
          </p:cNvPr>
          <p:cNvSpPr>
            <a:spLocks noGrp="1"/>
          </p:cNvSpPr>
          <p:nvPr/>
        </p:nvSpPr>
        <p:spPr bwMode="auto">
          <a:xfrm>
            <a:off x="8101013" y="5732463"/>
            <a:ext cx="609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001B54"/>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AAABB6"/>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0F8EE2F9-C8A1-430F-BCED-A331199743F8}" type="slidenum">
              <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base" latinLnBrk="0" hangingPunct="1">
                <a:lnSpc>
                  <a:spcPct val="100000"/>
                </a:lnSpc>
                <a:spcBef>
                  <a:spcPct val="0"/>
                </a:spcBef>
                <a:spcAft>
                  <a:spcPct val="0"/>
                </a:spcAft>
                <a:buClrTx/>
                <a:buSzTx/>
                <a:buFontTx/>
                <a:buNone/>
                <a:tabLst/>
                <a:defRPr/>
              </a:pPr>
              <a:t>19</a:t>
            </a:fld>
            <a:endPar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1" name="object 3">
            <a:extLst>
              <a:ext uri="{FF2B5EF4-FFF2-40B4-BE49-F238E27FC236}">
                <a16:creationId xmlns:a16="http://schemas.microsoft.com/office/drawing/2014/main" id="{91CFF538-DF81-4C9A-B766-266AAF5FFBE3}"/>
              </a:ext>
            </a:extLst>
          </p:cNvPr>
          <p:cNvGrpSpPr>
            <a:grpSpLocks/>
          </p:cNvGrpSpPr>
          <p:nvPr/>
        </p:nvGrpSpPr>
        <p:grpSpPr bwMode="auto">
          <a:xfrm>
            <a:off x="630168" y="1628800"/>
            <a:ext cx="3633927" cy="329064"/>
            <a:chOff x="1237369" y="2328672"/>
            <a:chExt cx="4041775" cy="334010"/>
          </a:xfrm>
        </p:grpSpPr>
        <p:sp>
          <p:nvSpPr>
            <p:cNvPr id="73" name="object 4">
              <a:extLst>
                <a:ext uri="{FF2B5EF4-FFF2-40B4-BE49-F238E27FC236}">
                  <a16:creationId xmlns:a16="http://schemas.microsoft.com/office/drawing/2014/main" id="{351D93E8-CD64-42C9-A09C-1678D1119CE1}"/>
                </a:ext>
              </a:extLst>
            </p:cNvPr>
            <p:cNvSpPr>
              <a:spLocks/>
            </p:cNvSpPr>
            <p:nvPr/>
          </p:nvSpPr>
          <p:spPr bwMode="auto">
            <a:xfrm>
              <a:off x="1241941" y="2333243"/>
              <a:ext cx="4032885" cy="325120"/>
            </a:xfrm>
            <a:custGeom>
              <a:avLst/>
              <a:gdLst>
                <a:gd name="T0" fmla="*/ 4032503 w 4032885"/>
                <a:gd name="T1" fmla="*/ 324626 h 325119"/>
                <a:gd name="T2" fmla="*/ 4032503 w 4032885"/>
                <a:gd name="T3" fmla="*/ 0 h 325119"/>
                <a:gd name="T4" fmla="*/ 0 w 4032885"/>
                <a:gd name="T5" fmla="*/ 0 h 325119"/>
                <a:gd name="T6" fmla="*/ 0 w 4032885"/>
                <a:gd name="T7" fmla="*/ 324626 h 325119"/>
                <a:gd name="T8" fmla="*/ 4032503 w 4032885"/>
                <a:gd name="T9" fmla="*/ 324626 h 325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32885" h="325119">
                  <a:moveTo>
                    <a:pt x="4032503" y="324611"/>
                  </a:moveTo>
                  <a:lnTo>
                    <a:pt x="4032503" y="0"/>
                  </a:lnTo>
                  <a:lnTo>
                    <a:pt x="0" y="0"/>
                  </a:lnTo>
                  <a:lnTo>
                    <a:pt x="0" y="324611"/>
                  </a:lnTo>
                  <a:lnTo>
                    <a:pt x="4032503" y="324611"/>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74" name="object 5">
              <a:extLst>
                <a:ext uri="{FF2B5EF4-FFF2-40B4-BE49-F238E27FC236}">
                  <a16:creationId xmlns:a16="http://schemas.microsoft.com/office/drawing/2014/main" id="{4E637A71-2291-4CBA-918F-91F1FBDA9986}"/>
                </a:ext>
              </a:extLst>
            </p:cNvPr>
            <p:cNvSpPr>
              <a:spLocks/>
            </p:cNvSpPr>
            <p:nvPr/>
          </p:nvSpPr>
          <p:spPr bwMode="auto">
            <a:xfrm>
              <a:off x="1237369" y="2328672"/>
              <a:ext cx="4041775" cy="334010"/>
            </a:xfrm>
            <a:custGeom>
              <a:avLst/>
              <a:gdLst>
                <a:gd name="T0" fmla="*/ 4041645 w 4041775"/>
                <a:gd name="T1" fmla="*/ 330708 h 334010"/>
                <a:gd name="T2" fmla="*/ 4041645 w 4041775"/>
                <a:gd name="T3" fmla="*/ 1524 h 334010"/>
                <a:gd name="T4" fmla="*/ 4040121 w 4041775"/>
                <a:gd name="T5" fmla="*/ 0 h 334010"/>
                <a:gd name="T6" fmla="*/ 3048 w 4041775"/>
                <a:gd name="T7" fmla="*/ 0 h 334010"/>
                <a:gd name="T8" fmla="*/ 0 w 4041775"/>
                <a:gd name="T9" fmla="*/ 1524 h 334010"/>
                <a:gd name="T10" fmla="*/ 0 w 4041775"/>
                <a:gd name="T11" fmla="*/ 330708 h 334010"/>
                <a:gd name="T12" fmla="*/ 3048 w 4041775"/>
                <a:gd name="T13" fmla="*/ 333756 h 334010"/>
                <a:gd name="T14" fmla="*/ 4572 w 4041775"/>
                <a:gd name="T15" fmla="*/ 333756 h 334010"/>
                <a:gd name="T16" fmla="*/ 4572 w 4041775"/>
                <a:gd name="T17" fmla="*/ 9144 h 334010"/>
                <a:gd name="T18" fmla="*/ 9144 w 4041775"/>
                <a:gd name="T19" fmla="*/ 4572 h 334010"/>
                <a:gd name="T20" fmla="*/ 9144 w 4041775"/>
                <a:gd name="T21" fmla="*/ 9144 h 334010"/>
                <a:gd name="T22" fmla="*/ 4032501 w 4041775"/>
                <a:gd name="T23" fmla="*/ 9144 h 334010"/>
                <a:gd name="T24" fmla="*/ 4032501 w 4041775"/>
                <a:gd name="T25" fmla="*/ 4572 h 334010"/>
                <a:gd name="T26" fmla="*/ 4037073 w 4041775"/>
                <a:gd name="T27" fmla="*/ 9144 h 334010"/>
                <a:gd name="T28" fmla="*/ 4037073 w 4041775"/>
                <a:gd name="T29" fmla="*/ 333756 h 334010"/>
                <a:gd name="T30" fmla="*/ 4040121 w 4041775"/>
                <a:gd name="T31" fmla="*/ 333756 h 334010"/>
                <a:gd name="T32" fmla="*/ 4041645 w 4041775"/>
                <a:gd name="T33" fmla="*/ 330708 h 334010"/>
                <a:gd name="T34" fmla="*/ 9144 w 4041775"/>
                <a:gd name="T35" fmla="*/ 9144 h 334010"/>
                <a:gd name="T36" fmla="*/ 9144 w 4041775"/>
                <a:gd name="T37" fmla="*/ 4572 h 334010"/>
                <a:gd name="T38" fmla="*/ 4572 w 4041775"/>
                <a:gd name="T39" fmla="*/ 9144 h 334010"/>
                <a:gd name="T40" fmla="*/ 9144 w 4041775"/>
                <a:gd name="T41" fmla="*/ 9144 h 334010"/>
                <a:gd name="T42" fmla="*/ 9144 w 4041775"/>
                <a:gd name="T43" fmla="*/ 323088 h 334010"/>
                <a:gd name="T44" fmla="*/ 9144 w 4041775"/>
                <a:gd name="T45" fmla="*/ 9144 h 334010"/>
                <a:gd name="T46" fmla="*/ 4572 w 4041775"/>
                <a:gd name="T47" fmla="*/ 9144 h 334010"/>
                <a:gd name="T48" fmla="*/ 4572 w 4041775"/>
                <a:gd name="T49" fmla="*/ 323088 h 334010"/>
                <a:gd name="T50" fmla="*/ 9144 w 4041775"/>
                <a:gd name="T51" fmla="*/ 323088 h 334010"/>
                <a:gd name="T52" fmla="*/ 4037073 w 4041775"/>
                <a:gd name="T53" fmla="*/ 323088 h 334010"/>
                <a:gd name="T54" fmla="*/ 4572 w 4041775"/>
                <a:gd name="T55" fmla="*/ 323088 h 334010"/>
                <a:gd name="T56" fmla="*/ 9144 w 4041775"/>
                <a:gd name="T57" fmla="*/ 329184 h 334010"/>
                <a:gd name="T58" fmla="*/ 9144 w 4041775"/>
                <a:gd name="T59" fmla="*/ 333756 h 334010"/>
                <a:gd name="T60" fmla="*/ 4032501 w 4041775"/>
                <a:gd name="T61" fmla="*/ 333756 h 334010"/>
                <a:gd name="T62" fmla="*/ 4032501 w 4041775"/>
                <a:gd name="T63" fmla="*/ 329184 h 334010"/>
                <a:gd name="T64" fmla="*/ 4037073 w 4041775"/>
                <a:gd name="T65" fmla="*/ 323088 h 334010"/>
                <a:gd name="T66" fmla="*/ 9144 w 4041775"/>
                <a:gd name="T67" fmla="*/ 333756 h 334010"/>
                <a:gd name="T68" fmla="*/ 9144 w 4041775"/>
                <a:gd name="T69" fmla="*/ 329184 h 334010"/>
                <a:gd name="T70" fmla="*/ 4572 w 4041775"/>
                <a:gd name="T71" fmla="*/ 323088 h 334010"/>
                <a:gd name="T72" fmla="*/ 4572 w 4041775"/>
                <a:gd name="T73" fmla="*/ 333756 h 334010"/>
                <a:gd name="T74" fmla="*/ 9144 w 4041775"/>
                <a:gd name="T75" fmla="*/ 333756 h 334010"/>
                <a:gd name="T76" fmla="*/ 4037073 w 4041775"/>
                <a:gd name="T77" fmla="*/ 9144 h 334010"/>
                <a:gd name="T78" fmla="*/ 4032501 w 4041775"/>
                <a:gd name="T79" fmla="*/ 4572 h 334010"/>
                <a:gd name="T80" fmla="*/ 4032501 w 4041775"/>
                <a:gd name="T81" fmla="*/ 9144 h 334010"/>
                <a:gd name="T82" fmla="*/ 4037073 w 4041775"/>
                <a:gd name="T83" fmla="*/ 9144 h 334010"/>
                <a:gd name="T84" fmla="*/ 4037073 w 4041775"/>
                <a:gd name="T85" fmla="*/ 323088 h 334010"/>
                <a:gd name="T86" fmla="*/ 4037073 w 4041775"/>
                <a:gd name="T87" fmla="*/ 9144 h 334010"/>
                <a:gd name="T88" fmla="*/ 4032501 w 4041775"/>
                <a:gd name="T89" fmla="*/ 9144 h 334010"/>
                <a:gd name="T90" fmla="*/ 4032501 w 4041775"/>
                <a:gd name="T91" fmla="*/ 323088 h 334010"/>
                <a:gd name="T92" fmla="*/ 4037073 w 4041775"/>
                <a:gd name="T93" fmla="*/ 323088 h 334010"/>
                <a:gd name="T94" fmla="*/ 4037073 w 4041775"/>
                <a:gd name="T95" fmla="*/ 333756 h 334010"/>
                <a:gd name="T96" fmla="*/ 4037073 w 4041775"/>
                <a:gd name="T97" fmla="*/ 323088 h 334010"/>
                <a:gd name="T98" fmla="*/ 4032501 w 4041775"/>
                <a:gd name="T99" fmla="*/ 329184 h 334010"/>
                <a:gd name="T100" fmla="*/ 4032501 w 4041775"/>
                <a:gd name="T101" fmla="*/ 333756 h 334010"/>
                <a:gd name="T102" fmla="*/ 4037073 w 4041775"/>
                <a:gd name="T103" fmla="*/ 333756 h 3340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041775" h="334010">
                  <a:moveTo>
                    <a:pt x="4041645" y="330708"/>
                  </a:moveTo>
                  <a:lnTo>
                    <a:pt x="4041645" y="1524"/>
                  </a:lnTo>
                  <a:lnTo>
                    <a:pt x="4040121" y="0"/>
                  </a:lnTo>
                  <a:lnTo>
                    <a:pt x="3048" y="0"/>
                  </a:lnTo>
                  <a:lnTo>
                    <a:pt x="0" y="1524"/>
                  </a:lnTo>
                  <a:lnTo>
                    <a:pt x="0" y="330708"/>
                  </a:lnTo>
                  <a:lnTo>
                    <a:pt x="3048" y="333756"/>
                  </a:lnTo>
                  <a:lnTo>
                    <a:pt x="4572" y="333756"/>
                  </a:lnTo>
                  <a:lnTo>
                    <a:pt x="4572" y="9144"/>
                  </a:lnTo>
                  <a:lnTo>
                    <a:pt x="9144" y="4572"/>
                  </a:lnTo>
                  <a:lnTo>
                    <a:pt x="9144" y="9144"/>
                  </a:lnTo>
                  <a:lnTo>
                    <a:pt x="4032501" y="9144"/>
                  </a:lnTo>
                  <a:lnTo>
                    <a:pt x="4032501" y="4572"/>
                  </a:lnTo>
                  <a:lnTo>
                    <a:pt x="4037073" y="9144"/>
                  </a:lnTo>
                  <a:lnTo>
                    <a:pt x="4037073" y="333756"/>
                  </a:lnTo>
                  <a:lnTo>
                    <a:pt x="4040121" y="333756"/>
                  </a:lnTo>
                  <a:lnTo>
                    <a:pt x="4041645" y="330708"/>
                  </a:lnTo>
                  <a:close/>
                </a:path>
                <a:path w="4041775" h="334010">
                  <a:moveTo>
                    <a:pt x="9144" y="9144"/>
                  </a:moveTo>
                  <a:lnTo>
                    <a:pt x="9144" y="4572"/>
                  </a:lnTo>
                  <a:lnTo>
                    <a:pt x="4572" y="9144"/>
                  </a:lnTo>
                  <a:lnTo>
                    <a:pt x="9144" y="9144"/>
                  </a:lnTo>
                  <a:close/>
                </a:path>
                <a:path w="4041775" h="334010">
                  <a:moveTo>
                    <a:pt x="9144" y="323088"/>
                  </a:moveTo>
                  <a:lnTo>
                    <a:pt x="9144" y="9144"/>
                  </a:lnTo>
                  <a:lnTo>
                    <a:pt x="4572" y="9144"/>
                  </a:lnTo>
                  <a:lnTo>
                    <a:pt x="4572" y="323088"/>
                  </a:lnTo>
                  <a:lnTo>
                    <a:pt x="9144" y="323088"/>
                  </a:lnTo>
                  <a:close/>
                </a:path>
                <a:path w="4041775" h="334010">
                  <a:moveTo>
                    <a:pt x="4037073" y="323088"/>
                  </a:moveTo>
                  <a:lnTo>
                    <a:pt x="4572" y="323088"/>
                  </a:lnTo>
                  <a:lnTo>
                    <a:pt x="9144" y="329184"/>
                  </a:lnTo>
                  <a:lnTo>
                    <a:pt x="9144" y="333756"/>
                  </a:lnTo>
                  <a:lnTo>
                    <a:pt x="4032501" y="333756"/>
                  </a:lnTo>
                  <a:lnTo>
                    <a:pt x="4032501" y="329184"/>
                  </a:lnTo>
                  <a:lnTo>
                    <a:pt x="4037073" y="323088"/>
                  </a:lnTo>
                  <a:close/>
                </a:path>
                <a:path w="4041775" h="334010">
                  <a:moveTo>
                    <a:pt x="9144" y="333756"/>
                  </a:moveTo>
                  <a:lnTo>
                    <a:pt x="9144" y="329184"/>
                  </a:lnTo>
                  <a:lnTo>
                    <a:pt x="4572" y="323088"/>
                  </a:lnTo>
                  <a:lnTo>
                    <a:pt x="4572" y="333756"/>
                  </a:lnTo>
                  <a:lnTo>
                    <a:pt x="9144" y="333756"/>
                  </a:lnTo>
                  <a:close/>
                </a:path>
                <a:path w="4041775" h="334010">
                  <a:moveTo>
                    <a:pt x="4037073" y="9144"/>
                  </a:moveTo>
                  <a:lnTo>
                    <a:pt x="4032501" y="4572"/>
                  </a:lnTo>
                  <a:lnTo>
                    <a:pt x="4032501" y="9144"/>
                  </a:lnTo>
                  <a:lnTo>
                    <a:pt x="4037073" y="9144"/>
                  </a:lnTo>
                  <a:close/>
                </a:path>
                <a:path w="4041775" h="334010">
                  <a:moveTo>
                    <a:pt x="4037073" y="323088"/>
                  </a:moveTo>
                  <a:lnTo>
                    <a:pt x="4037073" y="9144"/>
                  </a:lnTo>
                  <a:lnTo>
                    <a:pt x="4032501" y="9144"/>
                  </a:lnTo>
                  <a:lnTo>
                    <a:pt x="4032501" y="323088"/>
                  </a:lnTo>
                  <a:lnTo>
                    <a:pt x="4037073" y="323088"/>
                  </a:lnTo>
                  <a:close/>
                </a:path>
                <a:path w="4041775" h="334010">
                  <a:moveTo>
                    <a:pt x="4037073" y="333756"/>
                  </a:moveTo>
                  <a:lnTo>
                    <a:pt x="4037073" y="323088"/>
                  </a:lnTo>
                  <a:lnTo>
                    <a:pt x="4032501" y="329184"/>
                  </a:lnTo>
                  <a:lnTo>
                    <a:pt x="4032501" y="333756"/>
                  </a:lnTo>
                  <a:lnTo>
                    <a:pt x="4037073" y="333756"/>
                  </a:lnTo>
                  <a:close/>
                </a:path>
              </a:pathLst>
            </a:custGeom>
            <a:solidFill>
              <a:srgbClr val="45747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grpSp>
      <p:sp>
        <p:nvSpPr>
          <p:cNvPr id="75" name="object 6">
            <a:extLst>
              <a:ext uri="{FF2B5EF4-FFF2-40B4-BE49-F238E27FC236}">
                <a16:creationId xmlns:a16="http://schemas.microsoft.com/office/drawing/2014/main" id="{FAD31BBD-7BAB-48DD-902F-0999E81B3BAD}"/>
              </a:ext>
            </a:extLst>
          </p:cNvPr>
          <p:cNvSpPr txBox="1"/>
          <p:nvPr/>
        </p:nvSpPr>
        <p:spPr>
          <a:xfrm>
            <a:off x="227082" y="1633563"/>
            <a:ext cx="4033838" cy="250825"/>
          </a:xfrm>
          <a:prstGeom prst="rect">
            <a:avLst/>
          </a:prstGeom>
        </p:spPr>
        <p:txBody>
          <a:bodyPr lIns="0" tIns="65405" rIns="0" bIns="0">
            <a:spAutoFit/>
          </a:bodyPr>
          <a:lstStyle/>
          <a:p>
            <a:pPr marL="0" marR="0" lvl="0" indent="0" algn="ctr" defTabSz="914400" rtl="0" eaLnBrk="1" fontAlgn="auto" latinLnBrk="0" hangingPunct="1">
              <a:lnSpc>
                <a:spcPct val="100000"/>
              </a:lnSpc>
              <a:spcBef>
                <a:spcPts val="515"/>
              </a:spcBef>
              <a:spcAft>
                <a:spcPts val="0"/>
              </a:spcAft>
              <a:buClrTx/>
              <a:buSzTx/>
              <a:buFontTx/>
              <a:buNone/>
              <a:tabLst/>
              <a:defRPr/>
            </a:pPr>
            <a:r>
              <a:rPr kumimoji="0" sz="1200" b="1" i="0" u="none" strike="noStrike" kern="1200" cap="none" spc="-5"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Schéma</a:t>
            </a:r>
            <a:endParaRPr kumimoji="0"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76" name="object 7">
            <a:extLst>
              <a:ext uri="{FF2B5EF4-FFF2-40B4-BE49-F238E27FC236}">
                <a16:creationId xmlns:a16="http://schemas.microsoft.com/office/drawing/2014/main" id="{EDD64C08-4DEF-45D6-898D-F2D9D55C45E1}"/>
              </a:ext>
            </a:extLst>
          </p:cNvPr>
          <p:cNvGrpSpPr>
            <a:grpSpLocks/>
          </p:cNvGrpSpPr>
          <p:nvPr/>
        </p:nvGrpSpPr>
        <p:grpSpPr bwMode="auto">
          <a:xfrm>
            <a:off x="4472057" y="1628800"/>
            <a:ext cx="4041775" cy="333375"/>
            <a:chOff x="5486278" y="2328672"/>
            <a:chExt cx="4041775" cy="334010"/>
          </a:xfrm>
        </p:grpSpPr>
        <p:sp>
          <p:nvSpPr>
            <p:cNvPr id="77" name="object 8">
              <a:extLst>
                <a:ext uri="{FF2B5EF4-FFF2-40B4-BE49-F238E27FC236}">
                  <a16:creationId xmlns:a16="http://schemas.microsoft.com/office/drawing/2014/main" id="{432ADCDB-23CD-4292-B5EA-96CD5502CEDE}"/>
                </a:ext>
              </a:extLst>
            </p:cNvPr>
            <p:cNvSpPr>
              <a:spLocks/>
            </p:cNvSpPr>
            <p:nvPr/>
          </p:nvSpPr>
          <p:spPr bwMode="auto">
            <a:xfrm>
              <a:off x="5490850" y="2333243"/>
              <a:ext cx="4032885" cy="325120"/>
            </a:xfrm>
            <a:custGeom>
              <a:avLst/>
              <a:gdLst>
                <a:gd name="T0" fmla="*/ 4032518 w 4032884"/>
                <a:gd name="T1" fmla="*/ 324626 h 325119"/>
                <a:gd name="T2" fmla="*/ 4032518 w 4032884"/>
                <a:gd name="T3" fmla="*/ 0 h 325119"/>
                <a:gd name="T4" fmla="*/ 0 w 4032884"/>
                <a:gd name="T5" fmla="*/ 0 h 325119"/>
                <a:gd name="T6" fmla="*/ 0 w 4032884"/>
                <a:gd name="T7" fmla="*/ 324626 h 325119"/>
                <a:gd name="T8" fmla="*/ 4032518 w 4032884"/>
                <a:gd name="T9" fmla="*/ 324626 h 325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32884" h="325119">
                  <a:moveTo>
                    <a:pt x="4032503" y="324611"/>
                  </a:moveTo>
                  <a:lnTo>
                    <a:pt x="4032503" y="0"/>
                  </a:lnTo>
                  <a:lnTo>
                    <a:pt x="0" y="0"/>
                  </a:lnTo>
                  <a:lnTo>
                    <a:pt x="0" y="324611"/>
                  </a:lnTo>
                  <a:lnTo>
                    <a:pt x="4032503" y="324611"/>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78" name="object 9">
              <a:extLst>
                <a:ext uri="{FF2B5EF4-FFF2-40B4-BE49-F238E27FC236}">
                  <a16:creationId xmlns:a16="http://schemas.microsoft.com/office/drawing/2014/main" id="{1F64F552-E891-4E95-B05C-3199AAB15049}"/>
                </a:ext>
              </a:extLst>
            </p:cNvPr>
            <p:cNvSpPr>
              <a:spLocks/>
            </p:cNvSpPr>
            <p:nvPr/>
          </p:nvSpPr>
          <p:spPr bwMode="auto">
            <a:xfrm>
              <a:off x="5486278" y="2328672"/>
              <a:ext cx="4041775" cy="334010"/>
            </a:xfrm>
            <a:custGeom>
              <a:avLst/>
              <a:gdLst>
                <a:gd name="T0" fmla="*/ 4041648 w 4041775"/>
                <a:gd name="T1" fmla="*/ 330708 h 334010"/>
                <a:gd name="T2" fmla="*/ 4041648 w 4041775"/>
                <a:gd name="T3" fmla="*/ 1524 h 334010"/>
                <a:gd name="T4" fmla="*/ 4038600 w 4041775"/>
                <a:gd name="T5" fmla="*/ 0 h 334010"/>
                <a:gd name="T6" fmla="*/ 1524 w 4041775"/>
                <a:gd name="T7" fmla="*/ 0 h 334010"/>
                <a:gd name="T8" fmla="*/ 0 w 4041775"/>
                <a:gd name="T9" fmla="*/ 1524 h 334010"/>
                <a:gd name="T10" fmla="*/ 0 w 4041775"/>
                <a:gd name="T11" fmla="*/ 330708 h 334010"/>
                <a:gd name="T12" fmla="*/ 1524 w 4041775"/>
                <a:gd name="T13" fmla="*/ 333756 h 334010"/>
                <a:gd name="T14" fmla="*/ 4572 w 4041775"/>
                <a:gd name="T15" fmla="*/ 333756 h 334010"/>
                <a:gd name="T16" fmla="*/ 4572 w 4041775"/>
                <a:gd name="T17" fmla="*/ 9144 h 334010"/>
                <a:gd name="T18" fmla="*/ 9144 w 4041775"/>
                <a:gd name="T19" fmla="*/ 4572 h 334010"/>
                <a:gd name="T20" fmla="*/ 9144 w 4041775"/>
                <a:gd name="T21" fmla="*/ 9144 h 334010"/>
                <a:gd name="T22" fmla="*/ 4032504 w 4041775"/>
                <a:gd name="T23" fmla="*/ 9144 h 334010"/>
                <a:gd name="T24" fmla="*/ 4032504 w 4041775"/>
                <a:gd name="T25" fmla="*/ 4572 h 334010"/>
                <a:gd name="T26" fmla="*/ 4037076 w 4041775"/>
                <a:gd name="T27" fmla="*/ 9144 h 334010"/>
                <a:gd name="T28" fmla="*/ 4037076 w 4041775"/>
                <a:gd name="T29" fmla="*/ 333756 h 334010"/>
                <a:gd name="T30" fmla="*/ 4038600 w 4041775"/>
                <a:gd name="T31" fmla="*/ 333756 h 334010"/>
                <a:gd name="T32" fmla="*/ 4041648 w 4041775"/>
                <a:gd name="T33" fmla="*/ 330708 h 334010"/>
                <a:gd name="T34" fmla="*/ 9144 w 4041775"/>
                <a:gd name="T35" fmla="*/ 9144 h 334010"/>
                <a:gd name="T36" fmla="*/ 9144 w 4041775"/>
                <a:gd name="T37" fmla="*/ 4572 h 334010"/>
                <a:gd name="T38" fmla="*/ 4572 w 4041775"/>
                <a:gd name="T39" fmla="*/ 9144 h 334010"/>
                <a:gd name="T40" fmla="*/ 9144 w 4041775"/>
                <a:gd name="T41" fmla="*/ 9144 h 334010"/>
                <a:gd name="T42" fmla="*/ 9144 w 4041775"/>
                <a:gd name="T43" fmla="*/ 323088 h 334010"/>
                <a:gd name="T44" fmla="*/ 9144 w 4041775"/>
                <a:gd name="T45" fmla="*/ 9144 h 334010"/>
                <a:gd name="T46" fmla="*/ 4572 w 4041775"/>
                <a:gd name="T47" fmla="*/ 9144 h 334010"/>
                <a:gd name="T48" fmla="*/ 4572 w 4041775"/>
                <a:gd name="T49" fmla="*/ 323088 h 334010"/>
                <a:gd name="T50" fmla="*/ 9144 w 4041775"/>
                <a:gd name="T51" fmla="*/ 323088 h 334010"/>
                <a:gd name="T52" fmla="*/ 4037076 w 4041775"/>
                <a:gd name="T53" fmla="*/ 323088 h 334010"/>
                <a:gd name="T54" fmla="*/ 4572 w 4041775"/>
                <a:gd name="T55" fmla="*/ 323088 h 334010"/>
                <a:gd name="T56" fmla="*/ 9144 w 4041775"/>
                <a:gd name="T57" fmla="*/ 329184 h 334010"/>
                <a:gd name="T58" fmla="*/ 9144 w 4041775"/>
                <a:gd name="T59" fmla="*/ 333756 h 334010"/>
                <a:gd name="T60" fmla="*/ 4032504 w 4041775"/>
                <a:gd name="T61" fmla="*/ 333756 h 334010"/>
                <a:gd name="T62" fmla="*/ 4032504 w 4041775"/>
                <a:gd name="T63" fmla="*/ 329184 h 334010"/>
                <a:gd name="T64" fmla="*/ 4037076 w 4041775"/>
                <a:gd name="T65" fmla="*/ 323088 h 334010"/>
                <a:gd name="T66" fmla="*/ 9144 w 4041775"/>
                <a:gd name="T67" fmla="*/ 333756 h 334010"/>
                <a:gd name="T68" fmla="*/ 9144 w 4041775"/>
                <a:gd name="T69" fmla="*/ 329184 h 334010"/>
                <a:gd name="T70" fmla="*/ 4572 w 4041775"/>
                <a:gd name="T71" fmla="*/ 323088 h 334010"/>
                <a:gd name="T72" fmla="*/ 4572 w 4041775"/>
                <a:gd name="T73" fmla="*/ 333756 h 334010"/>
                <a:gd name="T74" fmla="*/ 9144 w 4041775"/>
                <a:gd name="T75" fmla="*/ 333756 h 334010"/>
                <a:gd name="T76" fmla="*/ 4037076 w 4041775"/>
                <a:gd name="T77" fmla="*/ 9144 h 334010"/>
                <a:gd name="T78" fmla="*/ 4032504 w 4041775"/>
                <a:gd name="T79" fmla="*/ 4572 h 334010"/>
                <a:gd name="T80" fmla="*/ 4032504 w 4041775"/>
                <a:gd name="T81" fmla="*/ 9144 h 334010"/>
                <a:gd name="T82" fmla="*/ 4037076 w 4041775"/>
                <a:gd name="T83" fmla="*/ 9144 h 334010"/>
                <a:gd name="T84" fmla="*/ 4037076 w 4041775"/>
                <a:gd name="T85" fmla="*/ 323088 h 334010"/>
                <a:gd name="T86" fmla="*/ 4037076 w 4041775"/>
                <a:gd name="T87" fmla="*/ 9144 h 334010"/>
                <a:gd name="T88" fmla="*/ 4032504 w 4041775"/>
                <a:gd name="T89" fmla="*/ 9144 h 334010"/>
                <a:gd name="T90" fmla="*/ 4032504 w 4041775"/>
                <a:gd name="T91" fmla="*/ 323088 h 334010"/>
                <a:gd name="T92" fmla="*/ 4037076 w 4041775"/>
                <a:gd name="T93" fmla="*/ 323088 h 334010"/>
                <a:gd name="T94" fmla="*/ 4037076 w 4041775"/>
                <a:gd name="T95" fmla="*/ 333756 h 334010"/>
                <a:gd name="T96" fmla="*/ 4037076 w 4041775"/>
                <a:gd name="T97" fmla="*/ 323088 h 334010"/>
                <a:gd name="T98" fmla="*/ 4032504 w 4041775"/>
                <a:gd name="T99" fmla="*/ 329184 h 334010"/>
                <a:gd name="T100" fmla="*/ 4032504 w 4041775"/>
                <a:gd name="T101" fmla="*/ 333756 h 334010"/>
                <a:gd name="T102" fmla="*/ 4037076 w 4041775"/>
                <a:gd name="T103" fmla="*/ 333756 h 3340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041775" h="334010">
                  <a:moveTo>
                    <a:pt x="4041648" y="330708"/>
                  </a:moveTo>
                  <a:lnTo>
                    <a:pt x="4041648" y="1524"/>
                  </a:lnTo>
                  <a:lnTo>
                    <a:pt x="4038600" y="0"/>
                  </a:lnTo>
                  <a:lnTo>
                    <a:pt x="1524" y="0"/>
                  </a:lnTo>
                  <a:lnTo>
                    <a:pt x="0" y="1524"/>
                  </a:lnTo>
                  <a:lnTo>
                    <a:pt x="0" y="330708"/>
                  </a:lnTo>
                  <a:lnTo>
                    <a:pt x="1524" y="333756"/>
                  </a:lnTo>
                  <a:lnTo>
                    <a:pt x="4572" y="333756"/>
                  </a:lnTo>
                  <a:lnTo>
                    <a:pt x="4572" y="9144"/>
                  </a:lnTo>
                  <a:lnTo>
                    <a:pt x="9144" y="4572"/>
                  </a:lnTo>
                  <a:lnTo>
                    <a:pt x="9144" y="9144"/>
                  </a:lnTo>
                  <a:lnTo>
                    <a:pt x="4032504" y="9144"/>
                  </a:lnTo>
                  <a:lnTo>
                    <a:pt x="4032504" y="4572"/>
                  </a:lnTo>
                  <a:lnTo>
                    <a:pt x="4037076" y="9144"/>
                  </a:lnTo>
                  <a:lnTo>
                    <a:pt x="4037076" y="333756"/>
                  </a:lnTo>
                  <a:lnTo>
                    <a:pt x="4038600" y="333756"/>
                  </a:lnTo>
                  <a:lnTo>
                    <a:pt x="4041648" y="330708"/>
                  </a:lnTo>
                  <a:close/>
                </a:path>
                <a:path w="4041775" h="334010">
                  <a:moveTo>
                    <a:pt x="9144" y="9144"/>
                  </a:moveTo>
                  <a:lnTo>
                    <a:pt x="9144" y="4572"/>
                  </a:lnTo>
                  <a:lnTo>
                    <a:pt x="4572" y="9144"/>
                  </a:lnTo>
                  <a:lnTo>
                    <a:pt x="9144" y="9144"/>
                  </a:lnTo>
                  <a:close/>
                </a:path>
                <a:path w="4041775" h="334010">
                  <a:moveTo>
                    <a:pt x="9144" y="323088"/>
                  </a:moveTo>
                  <a:lnTo>
                    <a:pt x="9144" y="9144"/>
                  </a:lnTo>
                  <a:lnTo>
                    <a:pt x="4572" y="9144"/>
                  </a:lnTo>
                  <a:lnTo>
                    <a:pt x="4572" y="323088"/>
                  </a:lnTo>
                  <a:lnTo>
                    <a:pt x="9144" y="323088"/>
                  </a:lnTo>
                  <a:close/>
                </a:path>
                <a:path w="4041775" h="334010">
                  <a:moveTo>
                    <a:pt x="4037076" y="323088"/>
                  </a:moveTo>
                  <a:lnTo>
                    <a:pt x="4572" y="323088"/>
                  </a:lnTo>
                  <a:lnTo>
                    <a:pt x="9144" y="329184"/>
                  </a:lnTo>
                  <a:lnTo>
                    <a:pt x="9144" y="333756"/>
                  </a:lnTo>
                  <a:lnTo>
                    <a:pt x="4032504" y="333756"/>
                  </a:lnTo>
                  <a:lnTo>
                    <a:pt x="4032504" y="329184"/>
                  </a:lnTo>
                  <a:lnTo>
                    <a:pt x="4037076" y="323088"/>
                  </a:lnTo>
                  <a:close/>
                </a:path>
                <a:path w="4041775" h="334010">
                  <a:moveTo>
                    <a:pt x="9144" y="333756"/>
                  </a:moveTo>
                  <a:lnTo>
                    <a:pt x="9144" y="329184"/>
                  </a:lnTo>
                  <a:lnTo>
                    <a:pt x="4572" y="323088"/>
                  </a:lnTo>
                  <a:lnTo>
                    <a:pt x="4572" y="333756"/>
                  </a:lnTo>
                  <a:lnTo>
                    <a:pt x="9144" y="333756"/>
                  </a:lnTo>
                  <a:close/>
                </a:path>
                <a:path w="4041775" h="334010">
                  <a:moveTo>
                    <a:pt x="4037076" y="9144"/>
                  </a:moveTo>
                  <a:lnTo>
                    <a:pt x="4032504" y="4572"/>
                  </a:lnTo>
                  <a:lnTo>
                    <a:pt x="4032504" y="9144"/>
                  </a:lnTo>
                  <a:lnTo>
                    <a:pt x="4037076" y="9144"/>
                  </a:lnTo>
                  <a:close/>
                </a:path>
                <a:path w="4041775" h="334010">
                  <a:moveTo>
                    <a:pt x="4037076" y="323088"/>
                  </a:moveTo>
                  <a:lnTo>
                    <a:pt x="4037076" y="9144"/>
                  </a:lnTo>
                  <a:lnTo>
                    <a:pt x="4032504" y="9144"/>
                  </a:lnTo>
                  <a:lnTo>
                    <a:pt x="4032504" y="323088"/>
                  </a:lnTo>
                  <a:lnTo>
                    <a:pt x="4037076" y="323088"/>
                  </a:lnTo>
                  <a:close/>
                </a:path>
                <a:path w="4041775" h="334010">
                  <a:moveTo>
                    <a:pt x="4037076" y="333756"/>
                  </a:moveTo>
                  <a:lnTo>
                    <a:pt x="4037076" y="323088"/>
                  </a:lnTo>
                  <a:lnTo>
                    <a:pt x="4032504" y="329184"/>
                  </a:lnTo>
                  <a:lnTo>
                    <a:pt x="4032504" y="333756"/>
                  </a:lnTo>
                  <a:lnTo>
                    <a:pt x="4037076" y="333756"/>
                  </a:lnTo>
                  <a:close/>
                </a:path>
              </a:pathLst>
            </a:custGeom>
            <a:solidFill>
              <a:srgbClr val="45747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grpSp>
      <p:sp>
        <p:nvSpPr>
          <p:cNvPr id="79" name="object 10">
            <a:extLst>
              <a:ext uri="{FF2B5EF4-FFF2-40B4-BE49-F238E27FC236}">
                <a16:creationId xmlns:a16="http://schemas.microsoft.com/office/drawing/2014/main" id="{CF554BEC-2093-4C8E-8678-97AE1154D108}"/>
              </a:ext>
            </a:extLst>
          </p:cNvPr>
          <p:cNvSpPr txBox="1"/>
          <p:nvPr/>
        </p:nvSpPr>
        <p:spPr>
          <a:xfrm>
            <a:off x="4476820" y="1633563"/>
            <a:ext cx="4032250" cy="250825"/>
          </a:xfrm>
          <a:prstGeom prst="rect">
            <a:avLst/>
          </a:prstGeom>
        </p:spPr>
        <p:txBody>
          <a:bodyPr lIns="0" tIns="65405" rIns="0" bIns="0">
            <a:spAutoFit/>
          </a:bodyPr>
          <a:lstStyle/>
          <a:p>
            <a:pPr marL="0" marR="0" lvl="0" indent="0" algn="ctr" defTabSz="914400" rtl="0" eaLnBrk="1" fontAlgn="auto" latinLnBrk="0" hangingPunct="1">
              <a:lnSpc>
                <a:spcPct val="100000"/>
              </a:lnSpc>
              <a:spcBef>
                <a:spcPts val="515"/>
              </a:spcBef>
              <a:spcAft>
                <a:spcPts val="0"/>
              </a:spcAft>
              <a:buClrTx/>
              <a:buSzTx/>
              <a:buFontTx/>
              <a:buNone/>
              <a:tabLst/>
              <a:defRPr/>
            </a:pPr>
            <a:r>
              <a:rPr kumimoji="0" sz="1200" b="1" i="0" u="none" strike="noStrike" kern="1200" cap="none" spc="-5"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Commentaires</a:t>
            </a:r>
            <a:endParaRPr kumimoji="0"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0" name="object 11">
            <a:extLst>
              <a:ext uri="{FF2B5EF4-FFF2-40B4-BE49-F238E27FC236}">
                <a16:creationId xmlns:a16="http://schemas.microsoft.com/office/drawing/2014/main" id="{0D8E8ACA-721F-410B-9BD2-9B6E226EA74F}"/>
              </a:ext>
            </a:extLst>
          </p:cNvPr>
          <p:cNvSpPr txBox="1">
            <a:spLocks noChangeArrowheads="1"/>
          </p:cNvSpPr>
          <p:nvPr/>
        </p:nvSpPr>
        <p:spPr bwMode="auto">
          <a:xfrm>
            <a:off x="4554607" y="2062188"/>
            <a:ext cx="3903593" cy="1166986"/>
          </a:xfrm>
          <a:prstGeom prst="rect">
            <a:avLst/>
          </a:prstGeom>
          <a:noFill/>
          <a:ln>
            <a:noFill/>
          </a:ln>
        </p:spPr>
        <p:txBody>
          <a:bodyPr wrap="square" lIns="0" tIns="35560" rIns="0" bIns="0">
            <a:spAutoFit/>
          </a:bodyPr>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2700" marR="0" lvl="0" indent="0" algn="just" defTabSz="914400" rtl="0" eaLnBrk="1" fontAlgn="base" latinLnBrk="0" hangingPunct="1">
              <a:lnSpc>
                <a:spcPct val="100000"/>
              </a:lnSpc>
              <a:spcBef>
                <a:spcPts val="275"/>
              </a:spcBef>
              <a:spcAft>
                <a:spcPct val="0"/>
              </a:spcAft>
              <a:buClrTx/>
              <a:buSzTx/>
              <a:buFontTx/>
              <a:buNone/>
              <a:tabLst/>
              <a:defRPr/>
            </a:pPr>
            <a:r>
              <a:rPr kumimoji="0" lang="fr-FR" altLang="fr-FR" sz="11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Un ECC de 2 ans</a:t>
            </a:r>
            <a:endPar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180975" marR="0" lvl="0" indent="-180975" algn="just" defTabSz="914400" rtl="0" eaLnBrk="1" fontAlgn="base" latinLnBrk="0" hangingPunct="1">
              <a:lnSpc>
                <a:spcPts val="1075"/>
              </a:lnSpc>
              <a:spcBef>
                <a:spcPts val="313"/>
              </a:spcBef>
              <a:spcAft>
                <a:spcPct val="0"/>
              </a:spcAft>
              <a:buClrTx/>
              <a:buSzTx/>
              <a:buFontTx/>
              <a:buNone/>
              <a:tabLst/>
              <a:defRPr/>
            </a:pPr>
            <a:r>
              <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En cours au jour de la transmission,</a:t>
            </a:r>
            <a:endParaRPr kumimoji="0" lang="fr-FR" altLang="fr-FR" sz="1100" b="0" i="0" u="none" strike="noStrike" kern="1200" cap="none" spc="0" normalizeH="0" baseline="0" noProof="0" dirty="0">
              <a:ln>
                <a:noFill/>
              </a:ln>
              <a:solidFill>
                <a:srgbClr val="002060"/>
              </a:solidFill>
              <a:effectLst/>
              <a:highlight>
                <a:srgbClr val="FFFF00"/>
              </a:highlight>
              <a:uLnTx/>
              <a:uFillTx/>
              <a:latin typeface="Calibri" panose="020F0502020204030204" pitchFamily="34" charset="0"/>
              <a:ea typeface="+mn-ea"/>
              <a:cs typeface="Calibri" panose="020F0502020204030204" pitchFamily="34" charset="0"/>
            </a:endParaRPr>
          </a:p>
          <a:p>
            <a:pPr marL="184150" marR="0" lvl="0" indent="-171450" algn="just" defTabSz="914400" rtl="0" eaLnBrk="1" fontAlgn="base" latinLnBrk="0" hangingPunct="1">
              <a:lnSpc>
                <a:spcPts val="1075"/>
              </a:lnSpc>
              <a:spcBef>
                <a:spcPts val="300"/>
              </a:spcBef>
              <a:spcAft>
                <a:spcPct val="0"/>
              </a:spcAft>
              <a:buClrTx/>
              <a:buSzTx/>
              <a:buFontTx/>
              <a:buChar char="-"/>
              <a:tabLst/>
              <a:defRPr/>
            </a:pPr>
            <a:r>
              <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Sur au moins 10 % des droits financiers et 20% des droits de vote pour une société cotée ou 17% des droits financiers et 34% des droits de vote  pour une société non cotée (la transmission peut porter sur une quote-part du capital  plus faible) </a:t>
            </a:r>
            <a:endParaRPr kumimoji="0" lang="fr-FR" altLang="fr-FR" sz="1100" b="0" i="0" u="sng"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184150" marR="0" lvl="0" indent="-171450" algn="just" defTabSz="914400" rtl="0" eaLnBrk="1" fontAlgn="base" latinLnBrk="0" hangingPunct="1">
              <a:lnSpc>
                <a:spcPts val="1075"/>
              </a:lnSpc>
              <a:spcBef>
                <a:spcPts val="300"/>
              </a:spcBef>
              <a:spcAft>
                <a:spcPct val="0"/>
              </a:spcAft>
              <a:buClrTx/>
              <a:buSzTx/>
              <a:buFontTx/>
              <a:buChar char="-"/>
              <a:tabLst/>
              <a:defRPr/>
            </a:pPr>
            <a:endParaRPr kumimoji="0" lang="fr-FR" altLang="fr-FR" sz="1100" b="0" i="0" u="none" strike="noStrike" kern="1200" cap="none" spc="0" normalizeH="0" baseline="0" noProof="0" dirty="0">
              <a:ln>
                <a:noFill/>
              </a:ln>
              <a:solidFill>
                <a:srgbClr val="002060"/>
              </a:solidFill>
              <a:effectLst/>
              <a:uLnTx/>
              <a:uFillTx/>
              <a:latin typeface="Times" panose="02020603050405020304" pitchFamily="18" charset="0"/>
              <a:ea typeface="+mn-ea"/>
              <a:cs typeface="Arial" panose="020B0604020202020204" pitchFamily="34" charset="0"/>
            </a:endParaRPr>
          </a:p>
        </p:txBody>
      </p:sp>
      <p:sp>
        <p:nvSpPr>
          <p:cNvPr id="81" name="object 12">
            <a:extLst>
              <a:ext uri="{FF2B5EF4-FFF2-40B4-BE49-F238E27FC236}">
                <a16:creationId xmlns:a16="http://schemas.microsoft.com/office/drawing/2014/main" id="{2D09A06D-D614-4F28-8213-BADCCAA92D92}"/>
              </a:ext>
            </a:extLst>
          </p:cNvPr>
          <p:cNvSpPr txBox="1">
            <a:spLocks noChangeArrowheads="1"/>
          </p:cNvSpPr>
          <p:nvPr/>
        </p:nvSpPr>
        <p:spPr bwMode="auto">
          <a:xfrm>
            <a:off x="4576797" y="3132175"/>
            <a:ext cx="3876675" cy="1336263"/>
          </a:xfrm>
          <a:prstGeom prst="rect">
            <a:avLst/>
          </a:prstGeom>
          <a:noFill/>
          <a:ln>
            <a:noFill/>
          </a:ln>
        </p:spPr>
        <p:txBody>
          <a:bodyPr lIns="0" tIns="35560" rIns="0" bIns="0">
            <a:spAutoFit/>
          </a:bodyPr>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2700" marR="0" lvl="0" indent="0" algn="just" defTabSz="914400" rtl="0" eaLnBrk="1" fontAlgn="base" latinLnBrk="0" hangingPunct="1">
              <a:lnSpc>
                <a:spcPct val="100000"/>
              </a:lnSpc>
              <a:spcBef>
                <a:spcPts val="275"/>
              </a:spcBef>
              <a:spcAft>
                <a:spcPct val="0"/>
              </a:spcAft>
              <a:buClrTx/>
              <a:buSzTx/>
              <a:buFontTx/>
              <a:buNone/>
              <a:tabLst/>
              <a:defRPr/>
            </a:pPr>
            <a:r>
              <a:rPr kumimoji="0" lang="fr-FR" altLang="fr-FR" sz="11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Un EIC de 4 ans</a:t>
            </a:r>
          </a:p>
          <a:p>
            <a:pPr marL="12700" marR="0" lvl="0" indent="0" algn="just" defTabSz="914400" rtl="0" eaLnBrk="1" fontAlgn="base" latinLnBrk="0" hangingPunct="1">
              <a:lnSpc>
                <a:spcPct val="100000"/>
              </a:lnSpc>
              <a:spcBef>
                <a:spcPts val="275"/>
              </a:spcBef>
              <a:spcAft>
                <a:spcPct val="0"/>
              </a:spcAft>
              <a:buClrTx/>
              <a:buSzTx/>
              <a:buFontTx/>
              <a:buNone/>
              <a:tabLst/>
              <a:defRPr/>
            </a:pPr>
            <a:endPar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180975" marR="0" lvl="0" indent="-180975" algn="just" defTabSz="914400" rtl="0" eaLnBrk="1" fontAlgn="base" latinLnBrk="0" hangingPunct="1">
              <a:lnSpc>
                <a:spcPts val="1075"/>
              </a:lnSpc>
              <a:spcBef>
                <a:spcPts val="313"/>
              </a:spcBef>
              <a:spcAft>
                <a:spcPct val="0"/>
              </a:spcAft>
              <a:buClrTx/>
              <a:buSzTx/>
              <a:buFontTx/>
              <a:buNone/>
              <a:tabLst/>
              <a:defRPr/>
            </a:pPr>
            <a:r>
              <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Les donataires prennent l’engagement de </a:t>
            </a:r>
            <a:r>
              <a:rPr kumimoji="0" lang="fr-FR" altLang="fr-FR" sz="1100" b="0" i="0" u="sng"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conserver les titres transmis  pendant 4 ans</a:t>
            </a:r>
            <a:r>
              <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à compter de l’expiration de l’ECC</a:t>
            </a:r>
          </a:p>
          <a:p>
            <a:pPr marL="180975" marR="0" lvl="0" indent="-180975" algn="just" defTabSz="914400" rtl="0" eaLnBrk="1" fontAlgn="base" latinLnBrk="0" hangingPunct="1">
              <a:lnSpc>
                <a:spcPts val="1075"/>
              </a:lnSpc>
              <a:spcBef>
                <a:spcPts val="300"/>
              </a:spcBef>
              <a:spcAft>
                <a:spcPct val="0"/>
              </a:spcAft>
              <a:buClrTx/>
              <a:buSzTx/>
              <a:buFontTx/>
              <a:buNone/>
              <a:tabLst/>
              <a:defRPr/>
            </a:pPr>
            <a:r>
              <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En cas de société interposée, principe de </a:t>
            </a:r>
            <a:r>
              <a:rPr kumimoji="0" lang="fr-FR" altLang="fr-FR" sz="1100" b="0" i="0" u="sng"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maintien des  participations inchangées</a:t>
            </a:r>
            <a:r>
              <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 la société dont les titres sont transmis  doit conserver les titres des sociétés opérationnelles pendant  toute la durée des engagements</a:t>
            </a:r>
          </a:p>
        </p:txBody>
      </p:sp>
      <p:sp>
        <p:nvSpPr>
          <p:cNvPr id="82" name="object 13">
            <a:extLst>
              <a:ext uri="{FF2B5EF4-FFF2-40B4-BE49-F238E27FC236}">
                <a16:creationId xmlns:a16="http://schemas.microsoft.com/office/drawing/2014/main" id="{3E82E656-4211-4CB9-8FE2-5E054489FD2E}"/>
              </a:ext>
            </a:extLst>
          </p:cNvPr>
          <p:cNvSpPr txBox="1">
            <a:spLocks noChangeArrowheads="1"/>
          </p:cNvSpPr>
          <p:nvPr/>
        </p:nvSpPr>
        <p:spPr bwMode="auto">
          <a:xfrm>
            <a:off x="4572000" y="4726666"/>
            <a:ext cx="3857625" cy="811760"/>
          </a:xfrm>
          <a:prstGeom prst="rect">
            <a:avLst/>
          </a:prstGeom>
          <a:noFill/>
          <a:ln>
            <a:noFill/>
          </a:ln>
        </p:spPr>
        <p:txBody>
          <a:bodyPr wrap="square" lIns="0" tIns="29209" rIns="0" bIns="0">
            <a:spAutoFit/>
          </a:bodyPr>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2700" marR="0" lvl="0" indent="0" algn="just" defTabSz="914400" rtl="0" eaLnBrk="1" fontAlgn="base" latinLnBrk="0" hangingPunct="1">
              <a:lnSpc>
                <a:spcPts val="1075"/>
              </a:lnSpc>
              <a:spcBef>
                <a:spcPts val="225"/>
              </a:spcBef>
              <a:spcAft>
                <a:spcPct val="0"/>
              </a:spcAft>
              <a:buClrTx/>
              <a:buSzTx/>
              <a:buFontTx/>
              <a:buNone/>
              <a:tabLst/>
              <a:defRPr/>
            </a:pPr>
            <a:r>
              <a:rPr kumimoji="0" lang="fr-FR" altLang="fr-FR" sz="11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En cas de non respect des délais de conservation, remise en  cause de l’exonération Dutreil :</a:t>
            </a:r>
            <a:endPar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ts val="1075"/>
              </a:lnSpc>
              <a:spcBef>
                <a:spcPts val="313"/>
              </a:spcBef>
              <a:spcAft>
                <a:spcPct val="0"/>
              </a:spcAft>
              <a:buClrTx/>
              <a:buSzTx/>
              <a:buFontTx/>
              <a:buNone/>
              <a:tabLst/>
              <a:defRPr/>
            </a:pPr>
            <a:endPar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ts val="1075"/>
              </a:lnSpc>
              <a:spcBef>
                <a:spcPts val="313"/>
              </a:spcBef>
              <a:spcAft>
                <a:spcPct val="0"/>
              </a:spcAft>
              <a:buClrTx/>
              <a:buSzTx/>
              <a:buFontTx/>
              <a:buNone/>
              <a:tabLst/>
              <a:defRPr/>
            </a:pPr>
            <a:r>
              <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Wingdings" panose="05000000000000000000" pitchFamily="2" charset="2"/>
              </a:rPr>
              <a:t> C</a:t>
            </a:r>
            <a:r>
              <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omplément de DMTG à verser sur la base des valeurs déclarées au moment de la transmission</a:t>
            </a:r>
          </a:p>
        </p:txBody>
      </p:sp>
      <p:grpSp>
        <p:nvGrpSpPr>
          <p:cNvPr id="83" name="object 15">
            <a:extLst>
              <a:ext uri="{FF2B5EF4-FFF2-40B4-BE49-F238E27FC236}">
                <a16:creationId xmlns:a16="http://schemas.microsoft.com/office/drawing/2014/main" id="{F21D5494-78A6-4169-B32E-7EF37FC2FB0C}"/>
              </a:ext>
            </a:extLst>
          </p:cNvPr>
          <p:cNvGrpSpPr>
            <a:grpSpLocks/>
          </p:cNvGrpSpPr>
          <p:nvPr/>
        </p:nvGrpSpPr>
        <p:grpSpPr bwMode="auto">
          <a:xfrm>
            <a:off x="843032" y="3132163"/>
            <a:ext cx="2928938" cy="698500"/>
            <a:chOff x="1857634" y="3832860"/>
            <a:chExt cx="2929255" cy="698500"/>
          </a:xfrm>
        </p:grpSpPr>
        <p:sp>
          <p:nvSpPr>
            <p:cNvPr id="84" name="object 16">
              <a:extLst>
                <a:ext uri="{FF2B5EF4-FFF2-40B4-BE49-F238E27FC236}">
                  <a16:creationId xmlns:a16="http://schemas.microsoft.com/office/drawing/2014/main" id="{474A3594-59CB-469D-AA73-853B19B3BB65}"/>
                </a:ext>
              </a:extLst>
            </p:cNvPr>
            <p:cNvSpPr>
              <a:spLocks/>
            </p:cNvSpPr>
            <p:nvPr/>
          </p:nvSpPr>
          <p:spPr bwMode="auto">
            <a:xfrm>
              <a:off x="1860677" y="3832872"/>
              <a:ext cx="2926080" cy="375285"/>
            </a:xfrm>
            <a:custGeom>
              <a:avLst/>
              <a:gdLst>
                <a:gd name="T0" fmla="*/ 2926095 w 2926079"/>
                <a:gd name="T1" fmla="*/ 187452 h 375285"/>
                <a:gd name="T2" fmla="*/ 2738643 w 2926079"/>
                <a:gd name="T3" fmla="*/ 0 h 375285"/>
                <a:gd name="T4" fmla="*/ 2738643 w 2926079"/>
                <a:gd name="T5" fmla="*/ 96012 h 375285"/>
                <a:gd name="T6" fmla="*/ 0 w 2926079"/>
                <a:gd name="T7" fmla="*/ 96012 h 375285"/>
                <a:gd name="T8" fmla="*/ 0 w 2926079"/>
                <a:gd name="T9" fmla="*/ 278892 h 375285"/>
                <a:gd name="T10" fmla="*/ 12192 w 2926079"/>
                <a:gd name="T11" fmla="*/ 278892 h 375285"/>
                <a:gd name="T12" fmla="*/ 25908 w 2926079"/>
                <a:gd name="T13" fmla="*/ 278892 h 375285"/>
                <a:gd name="T14" fmla="*/ 2738643 w 2926079"/>
                <a:gd name="T15" fmla="*/ 278892 h 375285"/>
                <a:gd name="T16" fmla="*/ 2738643 w 2926079"/>
                <a:gd name="T17" fmla="*/ 374904 h 375285"/>
                <a:gd name="T18" fmla="*/ 2741691 w 2926079"/>
                <a:gd name="T19" fmla="*/ 371856 h 375285"/>
                <a:gd name="T20" fmla="*/ 2763027 w 2926079"/>
                <a:gd name="T21" fmla="*/ 350520 h 375285"/>
                <a:gd name="T22" fmla="*/ 2898663 w 2926079"/>
                <a:gd name="T23" fmla="*/ 214884 h 375285"/>
                <a:gd name="T24" fmla="*/ 2926095 w 2926079"/>
                <a:gd name="T25" fmla="*/ 187452 h 375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26079" h="375285">
                  <a:moveTo>
                    <a:pt x="2926080" y="187452"/>
                  </a:moveTo>
                  <a:lnTo>
                    <a:pt x="2738628" y="0"/>
                  </a:lnTo>
                  <a:lnTo>
                    <a:pt x="2738628" y="96012"/>
                  </a:lnTo>
                  <a:lnTo>
                    <a:pt x="0" y="96012"/>
                  </a:lnTo>
                  <a:lnTo>
                    <a:pt x="0" y="278892"/>
                  </a:lnTo>
                  <a:lnTo>
                    <a:pt x="12192" y="278892"/>
                  </a:lnTo>
                  <a:lnTo>
                    <a:pt x="25908" y="278892"/>
                  </a:lnTo>
                  <a:lnTo>
                    <a:pt x="2738628" y="278892"/>
                  </a:lnTo>
                  <a:lnTo>
                    <a:pt x="2738628" y="374904"/>
                  </a:lnTo>
                  <a:lnTo>
                    <a:pt x="2741676" y="371856"/>
                  </a:lnTo>
                  <a:lnTo>
                    <a:pt x="2763012" y="350520"/>
                  </a:lnTo>
                  <a:lnTo>
                    <a:pt x="2898648" y="214884"/>
                  </a:lnTo>
                  <a:lnTo>
                    <a:pt x="2926080" y="187452"/>
                  </a:lnTo>
                  <a:close/>
                </a:path>
              </a:pathLst>
            </a:custGeom>
            <a:solidFill>
              <a:srgbClr val="4F80B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85" name="object 17">
              <a:extLst>
                <a:ext uri="{FF2B5EF4-FFF2-40B4-BE49-F238E27FC236}">
                  <a16:creationId xmlns:a16="http://schemas.microsoft.com/office/drawing/2014/main" id="{3418FCAC-473E-473E-AF5B-664D60DE5522}"/>
                </a:ext>
              </a:extLst>
            </p:cNvPr>
            <p:cNvSpPr>
              <a:spLocks/>
            </p:cNvSpPr>
            <p:nvPr/>
          </p:nvSpPr>
          <p:spPr bwMode="auto">
            <a:xfrm>
              <a:off x="1857629" y="4265688"/>
              <a:ext cx="914400" cy="265430"/>
            </a:xfrm>
            <a:custGeom>
              <a:avLst/>
              <a:gdLst>
                <a:gd name="T0" fmla="*/ 914400 w 914400"/>
                <a:gd name="T1" fmla="*/ 128016 h 265429"/>
                <a:gd name="T2" fmla="*/ 909828 w 914400"/>
                <a:gd name="T3" fmla="*/ 123444 h 265429"/>
                <a:gd name="T4" fmla="*/ 789432 w 914400"/>
                <a:gd name="T5" fmla="*/ 4572 h 265429"/>
                <a:gd name="T6" fmla="*/ 786384 w 914400"/>
                <a:gd name="T7" fmla="*/ 1524 h 265429"/>
                <a:gd name="T8" fmla="*/ 780288 w 914400"/>
                <a:gd name="T9" fmla="*/ 0 h 265429"/>
                <a:gd name="T10" fmla="*/ 771144 w 914400"/>
                <a:gd name="T11" fmla="*/ 3048 h 265429"/>
                <a:gd name="T12" fmla="*/ 768096 w 914400"/>
                <a:gd name="T13" fmla="*/ 9144 h 265429"/>
                <a:gd name="T14" fmla="*/ 768096 w 914400"/>
                <a:gd name="T15" fmla="*/ 33528 h 265429"/>
                <a:gd name="T16" fmla="*/ 144780 w 914400"/>
                <a:gd name="T17" fmla="*/ 33528 h 265429"/>
                <a:gd name="T18" fmla="*/ 144780 w 914400"/>
                <a:gd name="T19" fmla="*/ 9144 h 265429"/>
                <a:gd name="T20" fmla="*/ 141732 w 914400"/>
                <a:gd name="T21" fmla="*/ 3048 h 265429"/>
                <a:gd name="T22" fmla="*/ 132588 w 914400"/>
                <a:gd name="T23" fmla="*/ 0 h 265429"/>
                <a:gd name="T24" fmla="*/ 126492 w 914400"/>
                <a:gd name="T25" fmla="*/ 1524 h 265429"/>
                <a:gd name="T26" fmla="*/ 0 w 914400"/>
                <a:gd name="T27" fmla="*/ 128016 h 265429"/>
                <a:gd name="T28" fmla="*/ 0 w 914400"/>
                <a:gd name="T29" fmla="*/ 137175 h 265429"/>
                <a:gd name="T30" fmla="*/ 22860 w 914400"/>
                <a:gd name="T31" fmla="*/ 160035 h 265429"/>
                <a:gd name="T32" fmla="*/ 120396 w 914400"/>
                <a:gd name="T33" fmla="*/ 257571 h 265429"/>
                <a:gd name="T34" fmla="*/ 123444 w 914400"/>
                <a:gd name="T35" fmla="*/ 260619 h 265429"/>
                <a:gd name="T36" fmla="*/ 126492 w 914400"/>
                <a:gd name="T37" fmla="*/ 265191 h 265429"/>
                <a:gd name="T38" fmla="*/ 132588 w 914400"/>
                <a:gd name="T39" fmla="*/ 265191 h 265429"/>
                <a:gd name="T40" fmla="*/ 141732 w 914400"/>
                <a:gd name="T41" fmla="*/ 262143 h 265429"/>
                <a:gd name="T42" fmla="*/ 144780 w 914400"/>
                <a:gd name="T43" fmla="*/ 257571 h 265429"/>
                <a:gd name="T44" fmla="*/ 144780 w 914400"/>
                <a:gd name="T45" fmla="*/ 231663 h 265429"/>
                <a:gd name="T46" fmla="*/ 768096 w 914400"/>
                <a:gd name="T47" fmla="*/ 231663 h 265429"/>
                <a:gd name="T48" fmla="*/ 768096 w 914400"/>
                <a:gd name="T49" fmla="*/ 257571 h 265429"/>
                <a:gd name="T50" fmla="*/ 771144 w 914400"/>
                <a:gd name="T51" fmla="*/ 262143 h 265429"/>
                <a:gd name="T52" fmla="*/ 772668 w 914400"/>
                <a:gd name="T53" fmla="*/ 262651 h 265429"/>
                <a:gd name="T54" fmla="*/ 780288 w 914400"/>
                <a:gd name="T55" fmla="*/ 265191 h 265429"/>
                <a:gd name="T56" fmla="*/ 786384 w 914400"/>
                <a:gd name="T57" fmla="*/ 265191 h 265429"/>
                <a:gd name="T58" fmla="*/ 789432 w 914400"/>
                <a:gd name="T59" fmla="*/ 260619 h 265429"/>
                <a:gd name="T60" fmla="*/ 794004 w 914400"/>
                <a:gd name="T61" fmla="*/ 256097 h 265429"/>
                <a:gd name="T62" fmla="*/ 891540 w 914400"/>
                <a:gd name="T63" fmla="*/ 159793 h 265429"/>
                <a:gd name="T64" fmla="*/ 909828 w 914400"/>
                <a:gd name="T65" fmla="*/ 141747 h 265429"/>
                <a:gd name="T66" fmla="*/ 914400 w 914400"/>
                <a:gd name="T67" fmla="*/ 137175 h 265429"/>
                <a:gd name="T68" fmla="*/ 914400 w 914400"/>
                <a:gd name="T69" fmla="*/ 128016 h 2654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14400" h="265429">
                  <a:moveTo>
                    <a:pt x="914400" y="128016"/>
                  </a:moveTo>
                  <a:lnTo>
                    <a:pt x="909828" y="123444"/>
                  </a:lnTo>
                  <a:lnTo>
                    <a:pt x="789432" y="4572"/>
                  </a:lnTo>
                  <a:lnTo>
                    <a:pt x="786384" y="1524"/>
                  </a:lnTo>
                  <a:lnTo>
                    <a:pt x="780288" y="0"/>
                  </a:lnTo>
                  <a:lnTo>
                    <a:pt x="771144" y="3048"/>
                  </a:lnTo>
                  <a:lnTo>
                    <a:pt x="768096" y="9144"/>
                  </a:lnTo>
                  <a:lnTo>
                    <a:pt x="768096" y="33528"/>
                  </a:lnTo>
                  <a:lnTo>
                    <a:pt x="144780" y="33528"/>
                  </a:lnTo>
                  <a:lnTo>
                    <a:pt x="144780" y="9144"/>
                  </a:lnTo>
                  <a:lnTo>
                    <a:pt x="141732" y="3048"/>
                  </a:lnTo>
                  <a:lnTo>
                    <a:pt x="132588" y="0"/>
                  </a:lnTo>
                  <a:lnTo>
                    <a:pt x="126492" y="1524"/>
                  </a:lnTo>
                  <a:lnTo>
                    <a:pt x="0" y="128016"/>
                  </a:lnTo>
                  <a:lnTo>
                    <a:pt x="0" y="137160"/>
                  </a:lnTo>
                  <a:lnTo>
                    <a:pt x="22860" y="160020"/>
                  </a:lnTo>
                  <a:lnTo>
                    <a:pt x="120396" y="257556"/>
                  </a:lnTo>
                  <a:lnTo>
                    <a:pt x="123444" y="260604"/>
                  </a:lnTo>
                  <a:lnTo>
                    <a:pt x="126492" y="265176"/>
                  </a:lnTo>
                  <a:lnTo>
                    <a:pt x="132588" y="265176"/>
                  </a:lnTo>
                  <a:lnTo>
                    <a:pt x="141732" y="262128"/>
                  </a:lnTo>
                  <a:lnTo>
                    <a:pt x="144780" y="257556"/>
                  </a:lnTo>
                  <a:lnTo>
                    <a:pt x="144780" y="231648"/>
                  </a:lnTo>
                  <a:lnTo>
                    <a:pt x="768096" y="231648"/>
                  </a:lnTo>
                  <a:lnTo>
                    <a:pt x="768096" y="257556"/>
                  </a:lnTo>
                  <a:lnTo>
                    <a:pt x="771144" y="262128"/>
                  </a:lnTo>
                  <a:lnTo>
                    <a:pt x="772668" y="262636"/>
                  </a:lnTo>
                  <a:lnTo>
                    <a:pt x="780288" y="265176"/>
                  </a:lnTo>
                  <a:lnTo>
                    <a:pt x="786384" y="265176"/>
                  </a:lnTo>
                  <a:lnTo>
                    <a:pt x="789432" y="260604"/>
                  </a:lnTo>
                  <a:lnTo>
                    <a:pt x="794004" y="256082"/>
                  </a:lnTo>
                  <a:lnTo>
                    <a:pt x="891540" y="159778"/>
                  </a:lnTo>
                  <a:lnTo>
                    <a:pt x="909828" y="141732"/>
                  </a:lnTo>
                  <a:lnTo>
                    <a:pt x="914400" y="137160"/>
                  </a:lnTo>
                  <a:lnTo>
                    <a:pt x="914400" y="128016"/>
                  </a:lnTo>
                  <a:close/>
                </a:path>
              </a:pathLst>
            </a:custGeom>
            <a:solidFill>
              <a:srgbClr val="DBEEF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grpSp>
      <p:sp>
        <p:nvSpPr>
          <p:cNvPr id="86" name="object 18">
            <a:extLst>
              <a:ext uri="{FF2B5EF4-FFF2-40B4-BE49-F238E27FC236}">
                <a16:creationId xmlns:a16="http://schemas.microsoft.com/office/drawing/2014/main" id="{6FF6A177-0513-4D31-B52D-B6F91D10BA35}"/>
              </a:ext>
            </a:extLst>
          </p:cNvPr>
          <p:cNvSpPr txBox="1">
            <a:spLocks noChangeArrowheads="1"/>
          </p:cNvSpPr>
          <p:nvPr/>
        </p:nvSpPr>
        <p:spPr bwMode="auto">
          <a:xfrm>
            <a:off x="847795" y="2192363"/>
            <a:ext cx="893762" cy="31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382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23825" marR="0" lvl="0" indent="0" algn="ctr" defTabSz="914400" rtl="0" eaLnBrk="1" fontAlgn="base" latinLnBrk="0" hangingPunct="1">
              <a:lnSpc>
                <a:spcPct val="100000"/>
              </a:lnSpc>
              <a:spcBef>
                <a:spcPts val="100"/>
              </a:spcBef>
              <a:spcAft>
                <a:spcPct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Times" panose="02020603050405020304" pitchFamily="18" charset="0"/>
                <a:ea typeface="+mn-ea"/>
                <a:cs typeface="Arial" panose="020B0604020202020204" pitchFamily="34" charset="0"/>
              </a:rPr>
              <a:t>ECC</a:t>
            </a:r>
          </a:p>
          <a:p>
            <a:pPr marL="123825"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Times" panose="02020603050405020304" pitchFamily="18" charset="0"/>
                <a:ea typeface="+mn-ea"/>
                <a:cs typeface="Arial" panose="020B0604020202020204" pitchFamily="34" charset="0"/>
              </a:rPr>
              <a:t>(2 ans)</a:t>
            </a:r>
          </a:p>
        </p:txBody>
      </p:sp>
      <p:sp>
        <p:nvSpPr>
          <p:cNvPr id="87" name="object 19">
            <a:extLst>
              <a:ext uri="{FF2B5EF4-FFF2-40B4-BE49-F238E27FC236}">
                <a16:creationId xmlns:a16="http://schemas.microsoft.com/office/drawing/2014/main" id="{CCF585F7-615C-46C9-A5B1-6FD3F661B18A}"/>
              </a:ext>
            </a:extLst>
          </p:cNvPr>
          <p:cNvSpPr txBox="1">
            <a:spLocks noChangeArrowheads="1"/>
          </p:cNvSpPr>
          <p:nvPr/>
        </p:nvSpPr>
        <p:spPr bwMode="auto">
          <a:xfrm>
            <a:off x="2249557" y="2170138"/>
            <a:ext cx="669925" cy="31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2700" marR="0" lvl="0" indent="0" algn="ctr" defTabSz="914400" rtl="0" eaLnBrk="1" fontAlgn="base" latinLnBrk="0" hangingPunct="1">
              <a:lnSpc>
                <a:spcPct val="100000"/>
              </a:lnSpc>
              <a:spcBef>
                <a:spcPts val="100"/>
              </a:spcBef>
              <a:spcAft>
                <a:spcPct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Times" panose="02020603050405020304" pitchFamily="18" charset="0"/>
                <a:ea typeface="+mn-ea"/>
                <a:cs typeface="Arial" panose="020B0604020202020204" pitchFamily="34" charset="0"/>
              </a:rPr>
              <a:t>EIC</a:t>
            </a:r>
          </a:p>
          <a:p>
            <a:pPr marL="1270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Times" panose="02020603050405020304" pitchFamily="18" charset="0"/>
                <a:ea typeface="+mn-ea"/>
                <a:cs typeface="Arial" panose="020B0604020202020204" pitchFamily="34" charset="0"/>
              </a:rPr>
              <a:t>(4 ans)</a:t>
            </a:r>
          </a:p>
        </p:txBody>
      </p:sp>
      <p:sp>
        <p:nvSpPr>
          <p:cNvPr id="88" name="object 20">
            <a:extLst>
              <a:ext uri="{FF2B5EF4-FFF2-40B4-BE49-F238E27FC236}">
                <a16:creationId xmlns:a16="http://schemas.microsoft.com/office/drawing/2014/main" id="{5A601264-CF32-4D72-BAC0-DD8F515A2DB2}"/>
              </a:ext>
            </a:extLst>
          </p:cNvPr>
          <p:cNvSpPr txBox="1">
            <a:spLocks noChangeArrowheads="1"/>
          </p:cNvSpPr>
          <p:nvPr/>
        </p:nvSpPr>
        <p:spPr bwMode="auto">
          <a:xfrm>
            <a:off x="2660720" y="3813200"/>
            <a:ext cx="54768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2700" marR="0" lvl="0" indent="0" algn="ctr" defTabSz="914400" rtl="0" eaLnBrk="1" fontAlgn="base" latinLnBrk="0" hangingPunct="1">
              <a:lnSpc>
                <a:spcPct val="100000"/>
              </a:lnSpc>
              <a:spcBef>
                <a:spcPts val="100"/>
              </a:spcBef>
              <a:spcAft>
                <a:spcPct val="0"/>
              </a:spcAft>
              <a:buClrTx/>
              <a:buSzTx/>
              <a:buFontTx/>
              <a:buNone/>
              <a:tabLst/>
              <a:defRPr/>
            </a:pPr>
            <a:r>
              <a:rPr kumimoji="0" lang="fr-FR" altLang="fr-FR" sz="900" b="0" i="1" u="none" strike="noStrike" kern="1200" cap="none" spc="0" normalizeH="0" baseline="0" noProof="0">
                <a:ln>
                  <a:noFill/>
                </a:ln>
                <a:solidFill>
                  <a:prstClr val="black"/>
                </a:solidFill>
                <a:effectLst/>
                <a:uLnTx/>
                <a:uFillTx/>
                <a:latin typeface="Times" panose="02020603050405020304" pitchFamily="18" charset="0"/>
                <a:ea typeface="+mn-ea"/>
                <a:cs typeface="Arial" panose="020B0604020202020204" pitchFamily="34" charset="0"/>
              </a:rPr>
              <a:t>Exercice  d'une  fonction de </a:t>
            </a:r>
            <a:r>
              <a:rPr kumimoji="0" lang="fr-FR" altLang="fr-FR" sz="900" b="0" i="0" u="none" strike="noStrike" kern="1200" cap="none" spc="0" normalizeH="0" baseline="0" noProof="0">
                <a:ln>
                  <a:noFill/>
                </a:ln>
                <a:solidFill>
                  <a:prstClr val="black"/>
                </a:solidFill>
                <a:effectLst/>
                <a:uLnTx/>
                <a:uFillTx/>
                <a:latin typeface="Times" panose="02020603050405020304" pitchFamily="18" charset="0"/>
                <a:ea typeface="+mn-ea"/>
                <a:cs typeface="Arial" panose="020B0604020202020204" pitchFamily="34" charset="0"/>
              </a:rPr>
              <a:t> </a:t>
            </a:r>
            <a:r>
              <a:rPr kumimoji="0" lang="fr-FR" altLang="fr-FR" sz="900" b="0" i="1" u="none" strike="noStrike" kern="1200" cap="none" spc="0" normalizeH="0" baseline="0" noProof="0">
                <a:ln>
                  <a:noFill/>
                </a:ln>
                <a:solidFill>
                  <a:prstClr val="black"/>
                </a:solidFill>
                <a:effectLst/>
                <a:uLnTx/>
                <a:uFillTx/>
                <a:latin typeface="Times" panose="02020603050405020304" pitchFamily="18" charset="0"/>
                <a:ea typeface="+mn-ea"/>
                <a:cs typeface="Arial" panose="020B0604020202020204" pitchFamily="34" charset="0"/>
              </a:rPr>
              <a:t>direction</a:t>
            </a:r>
            <a:endParaRPr kumimoji="0" lang="fr-FR" altLang="fr-FR" sz="900" b="0" i="0" u="none" strike="noStrike" kern="1200" cap="none" spc="0" normalizeH="0" baseline="0" noProof="0">
              <a:ln>
                <a:noFill/>
              </a:ln>
              <a:solidFill>
                <a:prstClr val="black"/>
              </a:solidFill>
              <a:effectLst/>
              <a:uLnTx/>
              <a:uFillTx/>
              <a:latin typeface="Times" panose="02020603050405020304" pitchFamily="18" charset="0"/>
              <a:ea typeface="+mn-ea"/>
              <a:cs typeface="Arial" panose="020B0604020202020204" pitchFamily="34" charset="0"/>
            </a:endParaRPr>
          </a:p>
        </p:txBody>
      </p:sp>
      <p:sp>
        <p:nvSpPr>
          <p:cNvPr id="89" name="object 21">
            <a:extLst>
              <a:ext uri="{FF2B5EF4-FFF2-40B4-BE49-F238E27FC236}">
                <a16:creationId xmlns:a16="http://schemas.microsoft.com/office/drawing/2014/main" id="{3BB77C66-CD0C-4AF0-A4CC-0A4971132560}"/>
              </a:ext>
            </a:extLst>
          </p:cNvPr>
          <p:cNvSpPr txBox="1"/>
          <p:nvPr/>
        </p:nvSpPr>
        <p:spPr>
          <a:xfrm>
            <a:off x="1177995" y="3636988"/>
            <a:ext cx="241300" cy="134937"/>
          </a:xfrm>
          <a:prstGeom prst="rect">
            <a:avLst/>
          </a:prstGeom>
        </p:spPr>
        <p:txBody>
          <a:bodyPr lIns="0" tIns="12700" rIns="0" bIns="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2</a:t>
            </a:r>
            <a:r>
              <a:rPr kumimoji="0" sz="800" b="0" i="0" u="none" strike="noStrike" kern="1200" cap="none" spc="-7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 </a:t>
            </a:r>
            <a:r>
              <a:rPr kumimoji="0" sz="800" b="0" i="0" u="none" strike="noStrike" kern="1200" cap="none" spc="-5"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ans</a:t>
            </a:r>
            <a:endParaRPr kumimoji="0" sz="800" b="0" i="0" u="none" strike="noStrike" kern="1200" cap="none" spc="0" normalizeH="0" baseline="0" noProof="0">
              <a:ln>
                <a:noFill/>
              </a:ln>
              <a:solidFill>
                <a:prstClr val="black"/>
              </a:solidFill>
              <a:effectLst/>
              <a:uLnTx/>
              <a:uFillTx/>
              <a:latin typeface="Times" panose="02020603050405020304" pitchFamily="18" charset="0"/>
              <a:ea typeface="+mn-ea"/>
              <a:cs typeface="Times" panose="02020603050405020304" pitchFamily="18" charset="0"/>
            </a:endParaRPr>
          </a:p>
        </p:txBody>
      </p:sp>
      <p:sp>
        <p:nvSpPr>
          <p:cNvPr id="90" name="object 22">
            <a:extLst>
              <a:ext uri="{FF2B5EF4-FFF2-40B4-BE49-F238E27FC236}">
                <a16:creationId xmlns:a16="http://schemas.microsoft.com/office/drawing/2014/main" id="{8ECB9819-B29A-44A9-AFBD-FB444BFCD2AD}"/>
              </a:ext>
            </a:extLst>
          </p:cNvPr>
          <p:cNvSpPr>
            <a:spLocks/>
          </p:cNvSpPr>
          <p:nvPr/>
        </p:nvSpPr>
        <p:spPr bwMode="auto">
          <a:xfrm>
            <a:off x="850970" y="2752750"/>
            <a:ext cx="2662237" cy="193675"/>
          </a:xfrm>
          <a:custGeom>
            <a:avLst/>
            <a:gdLst>
              <a:gd name="T0" fmla="*/ 456390 w 2662554"/>
              <a:gd name="T1" fmla="*/ 97567 h 192404"/>
              <a:gd name="T2" fmla="*/ 451818 w 2662554"/>
              <a:gd name="T3" fmla="*/ 72333 h 192404"/>
              <a:gd name="T4" fmla="*/ 450294 w 2662554"/>
              <a:gd name="T5" fmla="*/ 15140 h 192404"/>
              <a:gd name="T6" fmla="*/ 436608 w 2662554"/>
              <a:gd name="T7" fmla="*/ 15140 h 192404"/>
              <a:gd name="T8" fmla="*/ 436608 w 2662554"/>
              <a:gd name="T9" fmla="*/ 55513 h 192404"/>
              <a:gd name="T10" fmla="*/ 432046 w 2662554"/>
              <a:gd name="T11" fmla="*/ 92520 h 192404"/>
              <a:gd name="T12" fmla="*/ 427479 w 2662554"/>
              <a:gd name="T13" fmla="*/ 107662 h 192404"/>
              <a:gd name="T14" fmla="*/ 15210 w 2662554"/>
              <a:gd name="T15" fmla="*/ 109343 h 192404"/>
              <a:gd name="T16" fmla="*/ 12177 w 2662554"/>
              <a:gd name="T17" fmla="*/ 112708 h 192404"/>
              <a:gd name="T18" fmla="*/ 7605 w 2662554"/>
              <a:gd name="T19" fmla="*/ 124483 h 192404"/>
              <a:gd name="T20" fmla="*/ 1524 w 2662554"/>
              <a:gd name="T21" fmla="*/ 156444 h 192404"/>
              <a:gd name="T22" fmla="*/ 12177 w 2662554"/>
              <a:gd name="T23" fmla="*/ 211957 h 192404"/>
              <a:gd name="T24" fmla="*/ 16734 w 2662554"/>
              <a:gd name="T25" fmla="*/ 144671 h 192404"/>
              <a:gd name="T26" fmla="*/ 19782 w 2662554"/>
              <a:gd name="T27" fmla="*/ 129528 h 192404"/>
              <a:gd name="T28" fmla="*/ 22815 w 2662554"/>
              <a:gd name="T29" fmla="*/ 122804 h 192404"/>
              <a:gd name="T30" fmla="*/ 429003 w 2662554"/>
              <a:gd name="T31" fmla="*/ 122804 h 192404"/>
              <a:gd name="T32" fmla="*/ 433560 w 2662554"/>
              <a:gd name="T33" fmla="*/ 121117 h 192404"/>
              <a:gd name="T34" fmla="*/ 439656 w 2662554"/>
              <a:gd name="T35" fmla="*/ 114390 h 192404"/>
              <a:gd name="T36" fmla="*/ 443451 w 2662554"/>
              <a:gd name="T37" fmla="*/ 97567 h 192404"/>
              <a:gd name="T38" fmla="*/ 445737 w 2662554"/>
              <a:gd name="T39" fmla="*/ 109343 h 192404"/>
              <a:gd name="T40" fmla="*/ 450294 w 2662554"/>
              <a:gd name="T41" fmla="*/ 117756 h 192404"/>
              <a:gd name="T42" fmla="*/ 456390 w 2662554"/>
              <a:gd name="T43" fmla="*/ 122804 h 192404"/>
              <a:gd name="T44" fmla="*/ 457899 w 2662554"/>
              <a:gd name="T45" fmla="*/ 105977 h 192404"/>
              <a:gd name="T46" fmla="*/ 874740 w 2662554"/>
              <a:gd name="T47" fmla="*/ 112708 h 192404"/>
              <a:gd name="T48" fmla="*/ 871692 w 2662554"/>
              <a:gd name="T49" fmla="*/ 109343 h 192404"/>
              <a:gd name="T50" fmla="*/ 459423 w 2662554"/>
              <a:gd name="T51" fmla="*/ 107662 h 192404"/>
              <a:gd name="T52" fmla="*/ 459423 w 2662554"/>
              <a:gd name="T53" fmla="*/ 122804 h 192404"/>
              <a:gd name="T54" fmla="*/ 865611 w 2662554"/>
              <a:gd name="T55" fmla="*/ 122804 h 192404"/>
              <a:gd name="T56" fmla="*/ 868650 w 2662554"/>
              <a:gd name="T57" fmla="*/ 132893 h 192404"/>
              <a:gd name="T58" fmla="*/ 871692 w 2662554"/>
              <a:gd name="T59" fmla="*/ 158127 h 192404"/>
              <a:gd name="T60" fmla="*/ 886902 w 2662554"/>
              <a:gd name="T61" fmla="*/ 211957 h 192404"/>
              <a:gd name="T62" fmla="*/ 2654636 w 2662554"/>
              <a:gd name="T63" fmla="*/ 144671 h 192404"/>
              <a:gd name="T64" fmla="*/ 2650068 w 2662554"/>
              <a:gd name="T65" fmla="*/ 112708 h 192404"/>
              <a:gd name="T66" fmla="*/ 2645510 w 2662554"/>
              <a:gd name="T67" fmla="*/ 104295 h 192404"/>
              <a:gd name="T68" fmla="*/ 2642463 w 2662554"/>
              <a:gd name="T69" fmla="*/ 99250 h 192404"/>
              <a:gd name="T70" fmla="*/ 1792067 w 2662554"/>
              <a:gd name="T71" fmla="*/ 97567 h 192404"/>
              <a:gd name="T72" fmla="*/ 1789029 w 2662554"/>
              <a:gd name="T73" fmla="*/ 95885 h 192404"/>
              <a:gd name="T74" fmla="*/ 1785981 w 2662554"/>
              <a:gd name="T75" fmla="*/ 85792 h 192404"/>
              <a:gd name="T76" fmla="*/ 1782941 w 2662554"/>
              <a:gd name="T77" fmla="*/ 60560 h 192404"/>
              <a:gd name="T78" fmla="*/ 1779900 w 2662554"/>
              <a:gd name="T79" fmla="*/ 6729 h 192404"/>
              <a:gd name="T80" fmla="*/ 1770771 w 2662554"/>
              <a:gd name="T81" fmla="*/ 0 h 192404"/>
              <a:gd name="T82" fmla="*/ 1767724 w 2662554"/>
              <a:gd name="T83" fmla="*/ 26914 h 192404"/>
              <a:gd name="T84" fmla="*/ 1763166 w 2662554"/>
              <a:gd name="T85" fmla="*/ 80745 h 192404"/>
              <a:gd name="T86" fmla="*/ 1758598 w 2662554"/>
              <a:gd name="T87" fmla="*/ 97567 h 192404"/>
              <a:gd name="T88" fmla="*/ 908208 w 2662554"/>
              <a:gd name="T89" fmla="*/ 97567 h 192404"/>
              <a:gd name="T90" fmla="*/ 903636 w 2662554"/>
              <a:gd name="T91" fmla="*/ 102613 h 192404"/>
              <a:gd name="T92" fmla="*/ 900603 w 2662554"/>
              <a:gd name="T93" fmla="*/ 109343 h 192404"/>
              <a:gd name="T94" fmla="*/ 892997 w 2662554"/>
              <a:gd name="T95" fmla="*/ 146349 h 192404"/>
              <a:gd name="T96" fmla="*/ 903636 w 2662554"/>
              <a:gd name="T97" fmla="*/ 200183 h 192404"/>
              <a:gd name="T98" fmla="*/ 908208 w 2662554"/>
              <a:gd name="T99" fmla="*/ 132893 h 192404"/>
              <a:gd name="T100" fmla="*/ 911241 w 2662554"/>
              <a:gd name="T101" fmla="*/ 117756 h 192404"/>
              <a:gd name="T102" fmla="*/ 913527 w 2662554"/>
              <a:gd name="T103" fmla="*/ 111025 h 192404"/>
              <a:gd name="T104" fmla="*/ 1763166 w 2662554"/>
              <a:gd name="T105" fmla="*/ 109343 h 192404"/>
              <a:gd name="T106" fmla="*/ 1769247 w 2662554"/>
              <a:gd name="T107" fmla="*/ 102613 h 192404"/>
              <a:gd name="T108" fmla="*/ 1776852 w 2662554"/>
              <a:gd name="T109" fmla="*/ 99250 h 192404"/>
              <a:gd name="T110" fmla="*/ 1781424 w 2662554"/>
              <a:gd name="T111" fmla="*/ 107662 h 192404"/>
              <a:gd name="T112" fmla="*/ 1785981 w 2662554"/>
              <a:gd name="T113" fmla="*/ 111025 h 192404"/>
              <a:gd name="T114" fmla="*/ 2634858 w 2662554"/>
              <a:gd name="T115" fmla="*/ 111025 h 192404"/>
              <a:gd name="T116" fmla="*/ 2637902 w 2662554"/>
              <a:gd name="T117" fmla="*/ 122804 h 192404"/>
              <a:gd name="T118" fmla="*/ 2643987 w 2662554"/>
              <a:gd name="T119" fmla="*/ 200183 h 1924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662554" h="192404">
                <a:moveTo>
                  <a:pt x="458724" y="96012"/>
                </a:moveTo>
                <a:lnTo>
                  <a:pt x="457200" y="92964"/>
                </a:lnTo>
                <a:lnTo>
                  <a:pt x="457200" y="88392"/>
                </a:lnTo>
                <a:lnTo>
                  <a:pt x="455676" y="83820"/>
                </a:lnTo>
                <a:lnTo>
                  <a:pt x="454152" y="77724"/>
                </a:lnTo>
                <a:lnTo>
                  <a:pt x="452628" y="65532"/>
                </a:lnTo>
                <a:lnTo>
                  <a:pt x="451104" y="50292"/>
                </a:lnTo>
                <a:lnTo>
                  <a:pt x="451104" y="16764"/>
                </a:lnTo>
                <a:lnTo>
                  <a:pt x="451104" y="13716"/>
                </a:lnTo>
                <a:lnTo>
                  <a:pt x="448056" y="10668"/>
                </a:lnTo>
                <a:lnTo>
                  <a:pt x="440436" y="10668"/>
                </a:lnTo>
                <a:lnTo>
                  <a:pt x="437388" y="13716"/>
                </a:lnTo>
                <a:lnTo>
                  <a:pt x="437388" y="16764"/>
                </a:lnTo>
                <a:lnTo>
                  <a:pt x="437388" y="35052"/>
                </a:lnTo>
                <a:lnTo>
                  <a:pt x="437388" y="50292"/>
                </a:lnTo>
                <a:lnTo>
                  <a:pt x="435864" y="65532"/>
                </a:lnTo>
                <a:lnTo>
                  <a:pt x="434340" y="77724"/>
                </a:lnTo>
                <a:lnTo>
                  <a:pt x="432816" y="83820"/>
                </a:lnTo>
                <a:lnTo>
                  <a:pt x="431292" y="88392"/>
                </a:lnTo>
                <a:lnTo>
                  <a:pt x="431292" y="91440"/>
                </a:lnTo>
                <a:lnTo>
                  <a:pt x="428244" y="97536"/>
                </a:lnTo>
                <a:lnTo>
                  <a:pt x="18288" y="97536"/>
                </a:lnTo>
                <a:lnTo>
                  <a:pt x="18288" y="99060"/>
                </a:lnTo>
                <a:lnTo>
                  <a:pt x="15240" y="99060"/>
                </a:lnTo>
                <a:lnTo>
                  <a:pt x="13716" y="100584"/>
                </a:lnTo>
                <a:lnTo>
                  <a:pt x="13716" y="102108"/>
                </a:lnTo>
                <a:lnTo>
                  <a:pt x="12192" y="102108"/>
                </a:lnTo>
                <a:lnTo>
                  <a:pt x="10668" y="105156"/>
                </a:lnTo>
                <a:lnTo>
                  <a:pt x="9144" y="109728"/>
                </a:lnTo>
                <a:lnTo>
                  <a:pt x="7620" y="112776"/>
                </a:lnTo>
                <a:lnTo>
                  <a:pt x="6096" y="117348"/>
                </a:lnTo>
                <a:lnTo>
                  <a:pt x="3048" y="129540"/>
                </a:lnTo>
                <a:lnTo>
                  <a:pt x="1524" y="141732"/>
                </a:lnTo>
                <a:lnTo>
                  <a:pt x="0" y="156972"/>
                </a:lnTo>
                <a:lnTo>
                  <a:pt x="0" y="192024"/>
                </a:lnTo>
                <a:lnTo>
                  <a:pt x="12192" y="192024"/>
                </a:lnTo>
                <a:lnTo>
                  <a:pt x="12192" y="173736"/>
                </a:lnTo>
                <a:lnTo>
                  <a:pt x="15240" y="143256"/>
                </a:lnTo>
                <a:lnTo>
                  <a:pt x="16764" y="131064"/>
                </a:lnTo>
                <a:lnTo>
                  <a:pt x="16764" y="124968"/>
                </a:lnTo>
                <a:lnTo>
                  <a:pt x="18288" y="120396"/>
                </a:lnTo>
                <a:lnTo>
                  <a:pt x="19812" y="117348"/>
                </a:lnTo>
                <a:lnTo>
                  <a:pt x="21336" y="112776"/>
                </a:lnTo>
                <a:lnTo>
                  <a:pt x="21336" y="111252"/>
                </a:lnTo>
                <a:lnTo>
                  <a:pt x="22860" y="111252"/>
                </a:lnTo>
                <a:lnTo>
                  <a:pt x="426720" y="111252"/>
                </a:lnTo>
                <a:lnTo>
                  <a:pt x="428244" y="111252"/>
                </a:lnTo>
                <a:lnTo>
                  <a:pt x="429768" y="111252"/>
                </a:lnTo>
                <a:lnTo>
                  <a:pt x="431292" y="111252"/>
                </a:lnTo>
                <a:lnTo>
                  <a:pt x="432816" y="109728"/>
                </a:lnTo>
                <a:lnTo>
                  <a:pt x="434340" y="109728"/>
                </a:lnTo>
                <a:lnTo>
                  <a:pt x="437388" y="106680"/>
                </a:lnTo>
                <a:lnTo>
                  <a:pt x="438912" y="103632"/>
                </a:lnTo>
                <a:lnTo>
                  <a:pt x="440436" y="103632"/>
                </a:lnTo>
                <a:lnTo>
                  <a:pt x="440436" y="100584"/>
                </a:lnTo>
                <a:lnTo>
                  <a:pt x="443484" y="91440"/>
                </a:lnTo>
                <a:lnTo>
                  <a:pt x="444246" y="88392"/>
                </a:lnTo>
                <a:lnTo>
                  <a:pt x="445008" y="91440"/>
                </a:lnTo>
                <a:lnTo>
                  <a:pt x="445008" y="96012"/>
                </a:lnTo>
                <a:lnTo>
                  <a:pt x="446532" y="99060"/>
                </a:lnTo>
                <a:lnTo>
                  <a:pt x="448056" y="103632"/>
                </a:lnTo>
                <a:lnTo>
                  <a:pt x="449580" y="103632"/>
                </a:lnTo>
                <a:lnTo>
                  <a:pt x="451104" y="106680"/>
                </a:lnTo>
                <a:lnTo>
                  <a:pt x="454152" y="109728"/>
                </a:lnTo>
                <a:lnTo>
                  <a:pt x="455676" y="109728"/>
                </a:lnTo>
                <a:lnTo>
                  <a:pt x="457200" y="111252"/>
                </a:lnTo>
                <a:lnTo>
                  <a:pt x="458724" y="111252"/>
                </a:lnTo>
                <a:lnTo>
                  <a:pt x="458724" y="97536"/>
                </a:lnTo>
                <a:lnTo>
                  <a:pt x="458724" y="96012"/>
                </a:lnTo>
                <a:close/>
              </a:path>
              <a:path w="2662554" h="192404">
                <a:moveTo>
                  <a:pt x="888492" y="156972"/>
                </a:moveTo>
                <a:lnTo>
                  <a:pt x="882396" y="117348"/>
                </a:lnTo>
                <a:lnTo>
                  <a:pt x="876300" y="102108"/>
                </a:lnTo>
                <a:lnTo>
                  <a:pt x="874776" y="102108"/>
                </a:lnTo>
                <a:lnTo>
                  <a:pt x="874776" y="100584"/>
                </a:lnTo>
                <a:lnTo>
                  <a:pt x="873252" y="99060"/>
                </a:lnTo>
                <a:lnTo>
                  <a:pt x="870204" y="99060"/>
                </a:lnTo>
                <a:lnTo>
                  <a:pt x="870204" y="97536"/>
                </a:lnTo>
                <a:lnTo>
                  <a:pt x="460248" y="97536"/>
                </a:lnTo>
                <a:lnTo>
                  <a:pt x="460248" y="98298"/>
                </a:lnTo>
                <a:lnTo>
                  <a:pt x="460248" y="99060"/>
                </a:lnTo>
                <a:lnTo>
                  <a:pt x="460248" y="111252"/>
                </a:lnTo>
                <a:lnTo>
                  <a:pt x="461772" y="111252"/>
                </a:lnTo>
                <a:lnTo>
                  <a:pt x="865632" y="111252"/>
                </a:lnTo>
                <a:lnTo>
                  <a:pt x="867156" y="111252"/>
                </a:lnTo>
                <a:lnTo>
                  <a:pt x="868680" y="114300"/>
                </a:lnTo>
                <a:lnTo>
                  <a:pt x="868680" y="117348"/>
                </a:lnTo>
                <a:lnTo>
                  <a:pt x="870204" y="120396"/>
                </a:lnTo>
                <a:lnTo>
                  <a:pt x="871728" y="126492"/>
                </a:lnTo>
                <a:lnTo>
                  <a:pt x="871728" y="131064"/>
                </a:lnTo>
                <a:lnTo>
                  <a:pt x="873252" y="143256"/>
                </a:lnTo>
                <a:lnTo>
                  <a:pt x="876300" y="173736"/>
                </a:lnTo>
                <a:lnTo>
                  <a:pt x="876300" y="192024"/>
                </a:lnTo>
                <a:lnTo>
                  <a:pt x="888492" y="192024"/>
                </a:lnTo>
                <a:lnTo>
                  <a:pt x="888492" y="156972"/>
                </a:lnTo>
                <a:close/>
              </a:path>
              <a:path w="2662554" h="192404">
                <a:moveTo>
                  <a:pt x="2662428" y="163068"/>
                </a:moveTo>
                <a:lnTo>
                  <a:pt x="2659380" y="131064"/>
                </a:lnTo>
                <a:lnTo>
                  <a:pt x="2657856" y="118872"/>
                </a:lnTo>
                <a:lnTo>
                  <a:pt x="2654808" y="106680"/>
                </a:lnTo>
                <a:lnTo>
                  <a:pt x="2654808" y="102108"/>
                </a:lnTo>
                <a:lnTo>
                  <a:pt x="2651760" y="96012"/>
                </a:lnTo>
                <a:lnTo>
                  <a:pt x="2651760" y="94488"/>
                </a:lnTo>
                <a:lnTo>
                  <a:pt x="2650236" y="94488"/>
                </a:lnTo>
                <a:lnTo>
                  <a:pt x="2648712" y="92964"/>
                </a:lnTo>
                <a:lnTo>
                  <a:pt x="2648712" y="91440"/>
                </a:lnTo>
                <a:lnTo>
                  <a:pt x="2647188" y="89916"/>
                </a:lnTo>
                <a:lnTo>
                  <a:pt x="2645664" y="89916"/>
                </a:lnTo>
                <a:lnTo>
                  <a:pt x="2645664" y="88392"/>
                </a:lnTo>
                <a:lnTo>
                  <a:pt x="1795272" y="88392"/>
                </a:lnTo>
                <a:lnTo>
                  <a:pt x="1793240" y="87376"/>
                </a:lnTo>
                <a:lnTo>
                  <a:pt x="1793748" y="88392"/>
                </a:lnTo>
                <a:lnTo>
                  <a:pt x="1792224" y="86868"/>
                </a:lnTo>
                <a:lnTo>
                  <a:pt x="1793240" y="87376"/>
                </a:lnTo>
                <a:lnTo>
                  <a:pt x="1790700" y="82296"/>
                </a:lnTo>
                <a:lnTo>
                  <a:pt x="1789176" y="77724"/>
                </a:lnTo>
                <a:lnTo>
                  <a:pt x="1789176" y="73152"/>
                </a:lnTo>
                <a:lnTo>
                  <a:pt x="1787652" y="67056"/>
                </a:lnTo>
                <a:lnTo>
                  <a:pt x="1786128" y="54864"/>
                </a:lnTo>
                <a:lnTo>
                  <a:pt x="1784604" y="41148"/>
                </a:lnTo>
                <a:lnTo>
                  <a:pt x="1784604" y="24384"/>
                </a:lnTo>
                <a:lnTo>
                  <a:pt x="1783080" y="6096"/>
                </a:lnTo>
                <a:lnTo>
                  <a:pt x="1783080" y="3048"/>
                </a:lnTo>
                <a:lnTo>
                  <a:pt x="1780032" y="0"/>
                </a:lnTo>
                <a:lnTo>
                  <a:pt x="1773936" y="0"/>
                </a:lnTo>
                <a:lnTo>
                  <a:pt x="1770888" y="3048"/>
                </a:lnTo>
                <a:lnTo>
                  <a:pt x="1770888" y="7620"/>
                </a:lnTo>
                <a:lnTo>
                  <a:pt x="1770888" y="24384"/>
                </a:lnTo>
                <a:lnTo>
                  <a:pt x="1767840" y="54864"/>
                </a:lnTo>
                <a:lnTo>
                  <a:pt x="1766316" y="67056"/>
                </a:lnTo>
                <a:lnTo>
                  <a:pt x="1766316" y="73152"/>
                </a:lnTo>
                <a:lnTo>
                  <a:pt x="1763268" y="82296"/>
                </a:lnTo>
                <a:lnTo>
                  <a:pt x="1763268" y="85344"/>
                </a:lnTo>
                <a:lnTo>
                  <a:pt x="1761744" y="88392"/>
                </a:lnTo>
                <a:lnTo>
                  <a:pt x="1761744" y="86868"/>
                </a:lnTo>
                <a:lnTo>
                  <a:pt x="1760220" y="88392"/>
                </a:lnTo>
                <a:lnTo>
                  <a:pt x="909828" y="88392"/>
                </a:lnTo>
                <a:lnTo>
                  <a:pt x="906780" y="91440"/>
                </a:lnTo>
                <a:lnTo>
                  <a:pt x="905256" y="91440"/>
                </a:lnTo>
                <a:lnTo>
                  <a:pt x="905256" y="92964"/>
                </a:lnTo>
                <a:lnTo>
                  <a:pt x="903732" y="94488"/>
                </a:lnTo>
                <a:lnTo>
                  <a:pt x="903732" y="96012"/>
                </a:lnTo>
                <a:lnTo>
                  <a:pt x="902208" y="99060"/>
                </a:lnTo>
                <a:lnTo>
                  <a:pt x="897636" y="112776"/>
                </a:lnTo>
                <a:lnTo>
                  <a:pt x="897636" y="118872"/>
                </a:lnTo>
                <a:lnTo>
                  <a:pt x="894588" y="132588"/>
                </a:lnTo>
                <a:lnTo>
                  <a:pt x="893064" y="147828"/>
                </a:lnTo>
                <a:lnTo>
                  <a:pt x="893064" y="181356"/>
                </a:lnTo>
                <a:lnTo>
                  <a:pt x="905256" y="181356"/>
                </a:lnTo>
                <a:lnTo>
                  <a:pt x="905256" y="164592"/>
                </a:lnTo>
                <a:lnTo>
                  <a:pt x="908304" y="132588"/>
                </a:lnTo>
                <a:lnTo>
                  <a:pt x="909828" y="120396"/>
                </a:lnTo>
                <a:lnTo>
                  <a:pt x="909828" y="115824"/>
                </a:lnTo>
                <a:lnTo>
                  <a:pt x="911352" y="109728"/>
                </a:lnTo>
                <a:lnTo>
                  <a:pt x="912876" y="106680"/>
                </a:lnTo>
                <a:lnTo>
                  <a:pt x="914400" y="103632"/>
                </a:lnTo>
                <a:lnTo>
                  <a:pt x="914400" y="102108"/>
                </a:lnTo>
                <a:lnTo>
                  <a:pt x="915162" y="100584"/>
                </a:lnTo>
                <a:lnTo>
                  <a:pt x="915924" y="100584"/>
                </a:lnTo>
                <a:lnTo>
                  <a:pt x="1764792" y="100584"/>
                </a:lnTo>
                <a:lnTo>
                  <a:pt x="1766316" y="99060"/>
                </a:lnTo>
                <a:lnTo>
                  <a:pt x="1767840" y="99060"/>
                </a:lnTo>
                <a:lnTo>
                  <a:pt x="1772412" y="94488"/>
                </a:lnTo>
                <a:lnTo>
                  <a:pt x="1772412" y="92964"/>
                </a:lnTo>
                <a:lnTo>
                  <a:pt x="1773936" y="89916"/>
                </a:lnTo>
                <a:lnTo>
                  <a:pt x="1776984" y="80772"/>
                </a:lnTo>
                <a:lnTo>
                  <a:pt x="1780032" y="89916"/>
                </a:lnTo>
                <a:lnTo>
                  <a:pt x="1783080" y="96012"/>
                </a:lnTo>
                <a:lnTo>
                  <a:pt x="1784604" y="96012"/>
                </a:lnTo>
                <a:lnTo>
                  <a:pt x="1784604" y="97536"/>
                </a:lnTo>
                <a:lnTo>
                  <a:pt x="1786128" y="99060"/>
                </a:lnTo>
                <a:lnTo>
                  <a:pt x="1787652" y="99060"/>
                </a:lnTo>
                <a:lnTo>
                  <a:pt x="1789176" y="100584"/>
                </a:lnTo>
                <a:lnTo>
                  <a:pt x="1792224" y="100584"/>
                </a:lnTo>
                <a:lnTo>
                  <a:pt x="2638044" y="100584"/>
                </a:lnTo>
                <a:lnTo>
                  <a:pt x="2639568" y="100584"/>
                </a:lnTo>
                <a:lnTo>
                  <a:pt x="2641092" y="103632"/>
                </a:lnTo>
                <a:lnTo>
                  <a:pt x="2642616" y="106680"/>
                </a:lnTo>
                <a:lnTo>
                  <a:pt x="2642616" y="111252"/>
                </a:lnTo>
                <a:lnTo>
                  <a:pt x="2645664" y="120396"/>
                </a:lnTo>
                <a:lnTo>
                  <a:pt x="2648712" y="147828"/>
                </a:lnTo>
                <a:lnTo>
                  <a:pt x="2648712" y="181356"/>
                </a:lnTo>
                <a:lnTo>
                  <a:pt x="2662428" y="181356"/>
                </a:lnTo>
                <a:lnTo>
                  <a:pt x="2662428" y="1630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91" name="object 23">
            <a:extLst>
              <a:ext uri="{FF2B5EF4-FFF2-40B4-BE49-F238E27FC236}">
                <a16:creationId xmlns:a16="http://schemas.microsoft.com/office/drawing/2014/main" id="{F638859B-F758-4D0B-BD2E-06811717EFE4}"/>
              </a:ext>
            </a:extLst>
          </p:cNvPr>
          <p:cNvSpPr txBox="1"/>
          <p:nvPr/>
        </p:nvSpPr>
        <p:spPr>
          <a:xfrm>
            <a:off x="3383032" y="2960713"/>
            <a:ext cx="238125" cy="134937"/>
          </a:xfrm>
          <a:prstGeom prst="rect">
            <a:avLst/>
          </a:prstGeom>
        </p:spPr>
        <p:txBody>
          <a:bodyPr lIns="0" tIns="12700" rIns="0" bIns="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N +</a:t>
            </a:r>
            <a:r>
              <a:rPr kumimoji="0" sz="800" b="0" i="0" u="none" strike="noStrike" kern="1200" cap="none" spc="-95"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 </a:t>
            </a:r>
            <a:r>
              <a:rPr kumimoji="0"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6</a:t>
            </a:r>
            <a:endParaRPr kumimoji="0" sz="800" b="0" i="0" u="none" strike="noStrike" kern="1200" cap="none" spc="0" normalizeH="0" baseline="0" noProof="0">
              <a:ln>
                <a:noFill/>
              </a:ln>
              <a:solidFill>
                <a:prstClr val="black"/>
              </a:solidFill>
              <a:effectLst/>
              <a:uLnTx/>
              <a:uFillTx/>
              <a:latin typeface="Times" panose="02020603050405020304" pitchFamily="18" charset="0"/>
              <a:ea typeface="+mn-ea"/>
              <a:cs typeface="Times" panose="02020603050405020304" pitchFamily="18" charset="0"/>
            </a:endParaRPr>
          </a:p>
        </p:txBody>
      </p:sp>
      <p:sp>
        <p:nvSpPr>
          <p:cNvPr id="92" name="object 24">
            <a:extLst>
              <a:ext uri="{FF2B5EF4-FFF2-40B4-BE49-F238E27FC236}">
                <a16:creationId xmlns:a16="http://schemas.microsoft.com/office/drawing/2014/main" id="{63E28C09-7F5A-424B-8442-939D39755C68}"/>
              </a:ext>
            </a:extLst>
          </p:cNvPr>
          <p:cNvSpPr txBox="1"/>
          <p:nvPr/>
        </p:nvSpPr>
        <p:spPr>
          <a:xfrm>
            <a:off x="2033657" y="2960713"/>
            <a:ext cx="236538" cy="134937"/>
          </a:xfrm>
          <a:prstGeom prst="rect">
            <a:avLst/>
          </a:prstGeom>
        </p:spPr>
        <p:txBody>
          <a:bodyPr lIns="0" tIns="12700" rIns="0" bIns="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N +</a:t>
            </a:r>
            <a:r>
              <a:rPr kumimoji="0" sz="800" b="0" i="0" u="none" strike="noStrike" kern="1200" cap="none" spc="-95"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 </a:t>
            </a:r>
            <a:r>
              <a:rPr kumimoji="0"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3</a:t>
            </a:r>
            <a:endParaRPr kumimoji="0" sz="800" b="0" i="0" u="none" strike="noStrike" kern="1200" cap="none" spc="0" normalizeH="0" baseline="0" noProof="0">
              <a:ln>
                <a:noFill/>
              </a:ln>
              <a:solidFill>
                <a:prstClr val="black"/>
              </a:solidFill>
              <a:effectLst/>
              <a:uLnTx/>
              <a:uFillTx/>
              <a:latin typeface="Times" panose="02020603050405020304" pitchFamily="18" charset="0"/>
              <a:ea typeface="+mn-ea"/>
              <a:cs typeface="Times" panose="02020603050405020304" pitchFamily="18" charset="0"/>
            </a:endParaRPr>
          </a:p>
        </p:txBody>
      </p:sp>
      <p:sp>
        <p:nvSpPr>
          <p:cNvPr id="93" name="object 25">
            <a:extLst>
              <a:ext uri="{FF2B5EF4-FFF2-40B4-BE49-F238E27FC236}">
                <a16:creationId xmlns:a16="http://schemas.microsoft.com/office/drawing/2014/main" id="{766E69A7-1B5A-4796-829F-7351D9C7B381}"/>
              </a:ext>
            </a:extLst>
          </p:cNvPr>
          <p:cNvSpPr txBox="1"/>
          <p:nvPr/>
        </p:nvSpPr>
        <p:spPr>
          <a:xfrm>
            <a:off x="2516257" y="2960713"/>
            <a:ext cx="238125" cy="134937"/>
          </a:xfrm>
          <a:prstGeom prst="rect">
            <a:avLst/>
          </a:prstGeom>
        </p:spPr>
        <p:txBody>
          <a:bodyPr lIns="0" tIns="12700" rIns="0" bIns="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N +</a:t>
            </a:r>
            <a:r>
              <a:rPr kumimoji="0" sz="800" b="0" i="0" u="none" strike="noStrike" kern="1200" cap="none" spc="-95"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 </a:t>
            </a:r>
            <a:r>
              <a:rPr kumimoji="0"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4</a:t>
            </a:r>
            <a:endParaRPr kumimoji="0" sz="800" b="0" i="0" u="none" strike="noStrike" kern="1200" cap="none" spc="0" normalizeH="0" baseline="0" noProof="0">
              <a:ln>
                <a:noFill/>
              </a:ln>
              <a:solidFill>
                <a:prstClr val="black"/>
              </a:solidFill>
              <a:effectLst/>
              <a:uLnTx/>
              <a:uFillTx/>
              <a:latin typeface="Times" panose="02020603050405020304" pitchFamily="18" charset="0"/>
              <a:ea typeface="+mn-ea"/>
              <a:cs typeface="Times" panose="02020603050405020304" pitchFamily="18" charset="0"/>
            </a:endParaRPr>
          </a:p>
        </p:txBody>
      </p:sp>
      <p:sp>
        <p:nvSpPr>
          <p:cNvPr id="94" name="object 26">
            <a:extLst>
              <a:ext uri="{FF2B5EF4-FFF2-40B4-BE49-F238E27FC236}">
                <a16:creationId xmlns:a16="http://schemas.microsoft.com/office/drawing/2014/main" id="{FB786E7A-B015-4180-B2E8-4BD214B440F3}"/>
              </a:ext>
            </a:extLst>
          </p:cNvPr>
          <p:cNvSpPr txBox="1"/>
          <p:nvPr/>
        </p:nvSpPr>
        <p:spPr>
          <a:xfrm>
            <a:off x="2951232" y="2960713"/>
            <a:ext cx="236538" cy="134937"/>
          </a:xfrm>
          <a:prstGeom prst="rect">
            <a:avLst/>
          </a:prstGeom>
        </p:spPr>
        <p:txBody>
          <a:bodyPr lIns="0" tIns="12700" rIns="0" bIns="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N +</a:t>
            </a:r>
            <a:r>
              <a:rPr kumimoji="0" sz="800" b="0" i="0" u="none" strike="noStrike" kern="1200" cap="none" spc="-95"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 </a:t>
            </a:r>
            <a:r>
              <a:rPr kumimoji="0"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5</a:t>
            </a:r>
            <a:endParaRPr kumimoji="0" sz="800" b="0" i="0" u="none" strike="noStrike" kern="1200" cap="none" spc="0" normalizeH="0" baseline="0" noProof="0">
              <a:ln>
                <a:noFill/>
              </a:ln>
              <a:solidFill>
                <a:prstClr val="black"/>
              </a:solidFill>
              <a:effectLst/>
              <a:uLnTx/>
              <a:uFillTx/>
              <a:latin typeface="Times" panose="02020603050405020304" pitchFamily="18" charset="0"/>
              <a:ea typeface="+mn-ea"/>
              <a:cs typeface="Times" panose="02020603050405020304" pitchFamily="18" charset="0"/>
            </a:endParaRPr>
          </a:p>
        </p:txBody>
      </p:sp>
      <p:sp>
        <p:nvSpPr>
          <p:cNvPr id="95" name="object 27">
            <a:extLst>
              <a:ext uri="{FF2B5EF4-FFF2-40B4-BE49-F238E27FC236}">
                <a16:creationId xmlns:a16="http://schemas.microsoft.com/office/drawing/2014/main" id="{3B157207-5761-45F7-BF12-6E515B009CEF}"/>
              </a:ext>
            </a:extLst>
          </p:cNvPr>
          <p:cNvSpPr txBox="1"/>
          <p:nvPr/>
        </p:nvSpPr>
        <p:spPr>
          <a:xfrm>
            <a:off x="1616145" y="2960713"/>
            <a:ext cx="236537" cy="134937"/>
          </a:xfrm>
          <a:prstGeom prst="rect">
            <a:avLst/>
          </a:prstGeom>
        </p:spPr>
        <p:txBody>
          <a:bodyPr lIns="0" tIns="12700" rIns="0" bIns="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N +</a:t>
            </a:r>
            <a:r>
              <a:rPr kumimoji="0" sz="800" b="0" i="0" u="none" strike="noStrike" kern="1200" cap="none" spc="-95"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 </a:t>
            </a:r>
            <a:r>
              <a:rPr kumimoji="0"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2</a:t>
            </a:r>
            <a:endParaRPr kumimoji="0" sz="800" b="0" i="0" u="none" strike="noStrike" kern="1200" cap="none" spc="0" normalizeH="0" baseline="0" noProof="0">
              <a:ln>
                <a:noFill/>
              </a:ln>
              <a:solidFill>
                <a:prstClr val="black"/>
              </a:solidFill>
              <a:effectLst/>
              <a:uLnTx/>
              <a:uFillTx/>
              <a:latin typeface="Times" panose="02020603050405020304" pitchFamily="18" charset="0"/>
              <a:ea typeface="+mn-ea"/>
              <a:cs typeface="Times" panose="02020603050405020304" pitchFamily="18" charset="0"/>
            </a:endParaRPr>
          </a:p>
        </p:txBody>
      </p:sp>
      <p:sp>
        <p:nvSpPr>
          <p:cNvPr id="96" name="object 28">
            <a:extLst>
              <a:ext uri="{FF2B5EF4-FFF2-40B4-BE49-F238E27FC236}">
                <a16:creationId xmlns:a16="http://schemas.microsoft.com/office/drawing/2014/main" id="{E1129D31-6C98-4C58-B2A2-8C8F403C10D5}"/>
              </a:ext>
            </a:extLst>
          </p:cNvPr>
          <p:cNvSpPr txBox="1"/>
          <p:nvPr/>
        </p:nvSpPr>
        <p:spPr>
          <a:xfrm>
            <a:off x="1174820" y="2960713"/>
            <a:ext cx="238125" cy="134937"/>
          </a:xfrm>
          <a:prstGeom prst="rect">
            <a:avLst/>
          </a:prstGeom>
        </p:spPr>
        <p:txBody>
          <a:bodyPr lIns="0" tIns="12700" rIns="0" bIns="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N +</a:t>
            </a:r>
            <a:r>
              <a:rPr kumimoji="0" sz="800" b="0" i="0" u="none" strike="noStrike" kern="1200" cap="none" spc="-95"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 </a:t>
            </a:r>
            <a:r>
              <a:rPr kumimoji="0"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1</a:t>
            </a:r>
            <a:endParaRPr kumimoji="0" sz="800" b="0" i="0" u="none" strike="noStrike" kern="1200" cap="none" spc="0" normalizeH="0" baseline="0" noProof="0">
              <a:ln>
                <a:noFill/>
              </a:ln>
              <a:solidFill>
                <a:prstClr val="black"/>
              </a:solidFill>
              <a:effectLst/>
              <a:uLnTx/>
              <a:uFillTx/>
              <a:latin typeface="Times" panose="02020603050405020304" pitchFamily="18" charset="0"/>
              <a:ea typeface="+mn-ea"/>
              <a:cs typeface="Times" panose="02020603050405020304" pitchFamily="18" charset="0"/>
            </a:endParaRPr>
          </a:p>
        </p:txBody>
      </p:sp>
      <p:sp>
        <p:nvSpPr>
          <p:cNvPr id="97" name="object 29">
            <a:extLst>
              <a:ext uri="{FF2B5EF4-FFF2-40B4-BE49-F238E27FC236}">
                <a16:creationId xmlns:a16="http://schemas.microsoft.com/office/drawing/2014/main" id="{73F4C193-F3AA-4F7D-A915-E52646C8844D}"/>
              </a:ext>
            </a:extLst>
          </p:cNvPr>
          <p:cNvSpPr txBox="1">
            <a:spLocks noChangeArrowheads="1"/>
          </p:cNvSpPr>
          <p:nvPr/>
        </p:nvSpPr>
        <p:spPr bwMode="auto">
          <a:xfrm>
            <a:off x="816045" y="2960713"/>
            <a:ext cx="90487"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2700" marR="0" lvl="0" indent="0" algn="l" defTabSz="914400" rtl="0" eaLnBrk="1" fontAlgn="base" latinLnBrk="0" hangingPunct="1">
              <a:lnSpc>
                <a:spcPct val="100000"/>
              </a:lnSpc>
              <a:spcBef>
                <a:spcPts val="100"/>
              </a:spcBef>
              <a:spcAft>
                <a:spcPct val="0"/>
              </a:spcAft>
              <a:buClrTx/>
              <a:buSzTx/>
              <a:buFontTx/>
              <a:buNone/>
              <a:tabLst/>
              <a:defRPr/>
            </a:pPr>
            <a:r>
              <a:rPr kumimoji="0" lang="fr-FR" altLang="fr-FR" sz="800" b="0" i="0" u="none" strike="noStrike" kern="1200" cap="none" spc="0" normalizeH="0" baseline="0" noProof="0">
                <a:ln>
                  <a:noFill/>
                </a:ln>
                <a:solidFill>
                  <a:prstClr val="black"/>
                </a:solidFill>
                <a:effectLst/>
                <a:uLnTx/>
                <a:uFillTx/>
                <a:latin typeface="Times" panose="02020603050405020304" pitchFamily="18" charset="0"/>
                <a:ea typeface="+mn-ea"/>
                <a:cs typeface="Arial" panose="020B0604020202020204" pitchFamily="34" charset="0"/>
              </a:rPr>
              <a:t>N</a:t>
            </a:r>
          </a:p>
        </p:txBody>
      </p:sp>
      <p:sp>
        <p:nvSpPr>
          <p:cNvPr id="98" name="object 30">
            <a:extLst>
              <a:ext uri="{FF2B5EF4-FFF2-40B4-BE49-F238E27FC236}">
                <a16:creationId xmlns:a16="http://schemas.microsoft.com/office/drawing/2014/main" id="{347ED54F-0848-4BBC-A37A-1E40B7C55E6A}"/>
              </a:ext>
            </a:extLst>
          </p:cNvPr>
          <p:cNvSpPr txBox="1"/>
          <p:nvPr/>
        </p:nvSpPr>
        <p:spPr>
          <a:xfrm>
            <a:off x="1152595" y="4500588"/>
            <a:ext cx="696912" cy="166687"/>
          </a:xfrm>
          <a:prstGeom prst="rect">
            <a:avLst/>
          </a:prstGeom>
        </p:spPr>
        <p:txBody>
          <a:bodyPr lIns="0" tIns="12065" rIns="0" bIns="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1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Transmission</a:t>
            </a:r>
            <a:endParaRPr kumimoji="0" sz="1000" b="0" i="0" u="none" strike="noStrike" kern="1200" cap="none" spc="0" normalizeH="0" baseline="0" noProof="0">
              <a:ln>
                <a:noFill/>
              </a:ln>
              <a:solidFill>
                <a:prstClr val="black"/>
              </a:solidFill>
              <a:effectLst/>
              <a:uLnTx/>
              <a:uFillTx/>
              <a:latin typeface="Times" panose="02020603050405020304" pitchFamily="18" charset="0"/>
              <a:ea typeface="+mn-ea"/>
              <a:cs typeface="Times" panose="02020603050405020304" pitchFamily="18" charset="0"/>
            </a:endParaRPr>
          </a:p>
        </p:txBody>
      </p:sp>
      <p:sp>
        <p:nvSpPr>
          <p:cNvPr id="99" name="object 31">
            <a:extLst>
              <a:ext uri="{FF2B5EF4-FFF2-40B4-BE49-F238E27FC236}">
                <a16:creationId xmlns:a16="http://schemas.microsoft.com/office/drawing/2014/main" id="{63E234BE-7D90-44C4-8526-8C4F24936338}"/>
              </a:ext>
            </a:extLst>
          </p:cNvPr>
          <p:cNvSpPr>
            <a:spLocks/>
          </p:cNvSpPr>
          <p:nvPr/>
        </p:nvSpPr>
        <p:spPr bwMode="auto">
          <a:xfrm>
            <a:off x="1506607" y="3906863"/>
            <a:ext cx="1109663" cy="265112"/>
          </a:xfrm>
          <a:custGeom>
            <a:avLst/>
            <a:gdLst>
              <a:gd name="T0" fmla="*/ 1104743 w 1109979"/>
              <a:gd name="T1" fmla="*/ 125744 h 265429"/>
              <a:gd name="T2" fmla="*/ 981825 w 1109979"/>
              <a:gd name="T3" fmla="*/ 4497 h 265429"/>
              <a:gd name="T4" fmla="*/ 977274 w 1109979"/>
              <a:gd name="T5" fmla="*/ 1494 h 265429"/>
              <a:gd name="T6" fmla="*/ 972721 w 1109979"/>
              <a:gd name="T7" fmla="*/ 0 h 265429"/>
              <a:gd name="T8" fmla="*/ 963616 w 1109979"/>
              <a:gd name="T9" fmla="*/ 2988 h 265429"/>
              <a:gd name="T10" fmla="*/ 960580 w 1109979"/>
              <a:gd name="T11" fmla="*/ 7485 h 265429"/>
              <a:gd name="T12" fmla="*/ 960580 w 1109979"/>
              <a:gd name="T13" fmla="*/ 31434 h 265429"/>
              <a:gd name="T14" fmla="*/ 145676 w 1109979"/>
              <a:gd name="T15" fmla="*/ 31434 h 265429"/>
              <a:gd name="T16" fmla="*/ 145676 w 1109979"/>
              <a:gd name="T17" fmla="*/ 7485 h 265429"/>
              <a:gd name="T18" fmla="*/ 142641 w 1109979"/>
              <a:gd name="T19" fmla="*/ 2988 h 265429"/>
              <a:gd name="T20" fmla="*/ 133542 w 1109979"/>
              <a:gd name="T21" fmla="*/ 0 h 265429"/>
              <a:gd name="T22" fmla="*/ 127476 w 1109979"/>
              <a:gd name="T23" fmla="*/ 1494 h 265429"/>
              <a:gd name="T24" fmla="*/ 124435 w 1109979"/>
              <a:gd name="T25" fmla="*/ 4497 h 265429"/>
              <a:gd name="T26" fmla="*/ 4557 w 1109979"/>
              <a:gd name="T27" fmla="*/ 121253 h 265429"/>
              <a:gd name="T28" fmla="*/ 0 w 1109979"/>
              <a:gd name="T29" fmla="*/ 125744 h 265429"/>
              <a:gd name="T30" fmla="*/ 0 w 1109979"/>
              <a:gd name="T31" fmla="*/ 134726 h 265429"/>
              <a:gd name="T32" fmla="*/ 4557 w 1109979"/>
              <a:gd name="T33" fmla="*/ 139217 h 265429"/>
              <a:gd name="T34" fmla="*/ 22765 w 1109979"/>
              <a:gd name="T35" fmla="*/ 156942 h 265429"/>
              <a:gd name="T36" fmla="*/ 119886 w 1109979"/>
              <a:gd name="T37" fmla="*/ 251537 h 265429"/>
              <a:gd name="T38" fmla="*/ 124435 w 1109979"/>
              <a:gd name="T39" fmla="*/ 255979 h 265429"/>
              <a:gd name="T40" fmla="*/ 127476 w 1109979"/>
              <a:gd name="T41" fmla="*/ 258972 h 265429"/>
              <a:gd name="T42" fmla="*/ 133542 w 1109979"/>
              <a:gd name="T43" fmla="*/ 260470 h 265429"/>
              <a:gd name="T44" fmla="*/ 141132 w 1109979"/>
              <a:gd name="T45" fmla="*/ 257975 h 265429"/>
              <a:gd name="T46" fmla="*/ 142641 w 1109979"/>
              <a:gd name="T47" fmla="*/ 257476 h 265429"/>
              <a:gd name="T48" fmla="*/ 145676 w 1109979"/>
              <a:gd name="T49" fmla="*/ 252985 h 265429"/>
              <a:gd name="T50" fmla="*/ 145676 w 1109979"/>
              <a:gd name="T51" fmla="*/ 229033 h 265429"/>
              <a:gd name="T52" fmla="*/ 960580 w 1109979"/>
              <a:gd name="T53" fmla="*/ 229033 h 265429"/>
              <a:gd name="T54" fmla="*/ 960580 w 1109979"/>
              <a:gd name="T55" fmla="*/ 252985 h 265429"/>
              <a:gd name="T56" fmla="*/ 963616 w 1109979"/>
              <a:gd name="T57" fmla="*/ 257476 h 265429"/>
              <a:gd name="T58" fmla="*/ 972721 w 1109979"/>
              <a:gd name="T59" fmla="*/ 260470 h 265429"/>
              <a:gd name="T60" fmla="*/ 977274 w 1109979"/>
              <a:gd name="T61" fmla="*/ 258972 h 265429"/>
              <a:gd name="T62" fmla="*/ 981825 w 1109979"/>
              <a:gd name="T63" fmla="*/ 255979 h 265429"/>
              <a:gd name="T64" fmla="*/ 984861 w 1109979"/>
              <a:gd name="T65" fmla="*/ 252985 h 265429"/>
              <a:gd name="T66" fmla="*/ 1081982 w 1109979"/>
              <a:gd name="T67" fmla="*/ 157179 h 265429"/>
              <a:gd name="T68" fmla="*/ 1104743 w 1109979"/>
              <a:gd name="T69" fmla="*/ 134726 h 265429"/>
              <a:gd name="T70" fmla="*/ 1104743 w 1109979"/>
              <a:gd name="T71" fmla="*/ 125744 h 2654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09979" h="265429">
                <a:moveTo>
                  <a:pt x="1109472" y="128016"/>
                </a:moveTo>
                <a:lnTo>
                  <a:pt x="986028" y="4572"/>
                </a:lnTo>
                <a:lnTo>
                  <a:pt x="981456" y="1524"/>
                </a:lnTo>
                <a:lnTo>
                  <a:pt x="976884" y="0"/>
                </a:lnTo>
                <a:lnTo>
                  <a:pt x="967740" y="3048"/>
                </a:lnTo>
                <a:lnTo>
                  <a:pt x="964692" y="7620"/>
                </a:lnTo>
                <a:lnTo>
                  <a:pt x="964692" y="32004"/>
                </a:lnTo>
                <a:lnTo>
                  <a:pt x="146304" y="32004"/>
                </a:lnTo>
                <a:lnTo>
                  <a:pt x="146304" y="7620"/>
                </a:lnTo>
                <a:lnTo>
                  <a:pt x="143256" y="3048"/>
                </a:lnTo>
                <a:lnTo>
                  <a:pt x="134112" y="0"/>
                </a:lnTo>
                <a:lnTo>
                  <a:pt x="128016" y="1524"/>
                </a:lnTo>
                <a:lnTo>
                  <a:pt x="124968" y="4572"/>
                </a:lnTo>
                <a:lnTo>
                  <a:pt x="4572" y="123444"/>
                </a:lnTo>
                <a:lnTo>
                  <a:pt x="0" y="128016"/>
                </a:lnTo>
                <a:lnTo>
                  <a:pt x="0" y="137160"/>
                </a:lnTo>
                <a:lnTo>
                  <a:pt x="4572" y="141732"/>
                </a:lnTo>
                <a:lnTo>
                  <a:pt x="22860" y="159778"/>
                </a:lnTo>
                <a:lnTo>
                  <a:pt x="120396" y="256082"/>
                </a:lnTo>
                <a:lnTo>
                  <a:pt x="124968" y="260604"/>
                </a:lnTo>
                <a:lnTo>
                  <a:pt x="128016" y="263652"/>
                </a:lnTo>
                <a:lnTo>
                  <a:pt x="134112" y="265176"/>
                </a:lnTo>
                <a:lnTo>
                  <a:pt x="141732" y="262636"/>
                </a:lnTo>
                <a:lnTo>
                  <a:pt x="143256" y="262128"/>
                </a:lnTo>
                <a:lnTo>
                  <a:pt x="146304" y="257556"/>
                </a:lnTo>
                <a:lnTo>
                  <a:pt x="146304" y="233172"/>
                </a:lnTo>
                <a:lnTo>
                  <a:pt x="964692" y="233172"/>
                </a:lnTo>
                <a:lnTo>
                  <a:pt x="964692" y="257556"/>
                </a:lnTo>
                <a:lnTo>
                  <a:pt x="967740" y="262128"/>
                </a:lnTo>
                <a:lnTo>
                  <a:pt x="976884" y="265176"/>
                </a:lnTo>
                <a:lnTo>
                  <a:pt x="981456" y="263652"/>
                </a:lnTo>
                <a:lnTo>
                  <a:pt x="986028" y="260604"/>
                </a:lnTo>
                <a:lnTo>
                  <a:pt x="989076" y="257556"/>
                </a:lnTo>
                <a:lnTo>
                  <a:pt x="1086612" y="160020"/>
                </a:lnTo>
                <a:lnTo>
                  <a:pt x="1109472" y="137160"/>
                </a:lnTo>
                <a:lnTo>
                  <a:pt x="1109472" y="128016"/>
                </a:lnTo>
                <a:close/>
              </a:path>
            </a:pathLst>
          </a:custGeom>
          <a:solidFill>
            <a:srgbClr val="DBEEF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00" name="object 32">
            <a:extLst>
              <a:ext uri="{FF2B5EF4-FFF2-40B4-BE49-F238E27FC236}">
                <a16:creationId xmlns:a16="http://schemas.microsoft.com/office/drawing/2014/main" id="{88405C76-6F18-4A13-A5AF-64D5B63CCD58}"/>
              </a:ext>
            </a:extLst>
          </p:cNvPr>
          <p:cNvSpPr txBox="1"/>
          <p:nvPr/>
        </p:nvSpPr>
        <p:spPr>
          <a:xfrm>
            <a:off x="1939995" y="3976713"/>
            <a:ext cx="241300" cy="136525"/>
          </a:xfrm>
          <a:prstGeom prst="rect">
            <a:avLst/>
          </a:prstGeom>
        </p:spPr>
        <p:txBody>
          <a:bodyPr lIns="0" tIns="12700" rIns="0" bIns="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3</a:t>
            </a:r>
            <a:r>
              <a:rPr kumimoji="0" sz="800" b="0" i="0" u="none" strike="noStrike" kern="1200" cap="none" spc="-7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 </a:t>
            </a:r>
            <a:r>
              <a:rPr kumimoji="0" sz="800" b="0" i="0" u="none" strike="noStrike" kern="1200" cap="none" spc="-5"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ans</a:t>
            </a:r>
            <a:endParaRPr kumimoji="0" sz="800" b="0" i="0" u="none" strike="noStrike" kern="1200" cap="none" spc="0" normalizeH="0" baseline="0" noProof="0">
              <a:ln>
                <a:noFill/>
              </a:ln>
              <a:solidFill>
                <a:prstClr val="black"/>
              </a:solidFill>
              <a:effectLst/>
              <a:uLnTx/>
              <a:uFillTx/>
              <a:latin typeface="Times" panose="02020603050405020304" pitchFamily="18" charset="0"/>
              <a:ea typeface="+mn-ea"/>
              <a:cs typeface="Times" panose="02020603050405020304" pitchFamily="18" charset="0"/>
            </a:endParaRPr>
          </a:p>
        </p:txBody>
      </p:sp>
      <p:sp>
        <p:nvSpPr>
          <p:cNvPr id="101" name="object 33">
            <a:extLst>
              <a:ext uri="{FF2B5EF4-FFF2-40B4-BE49-F238E27FC236}">
                <a16:creationId xmlns:a16="http://schemas.microsoft.com/office/drawing/2014/main" id="{4F25BEE0-8C17-4577-BE9C-3283044E4114}"/>
              </a:ext>
            </a:extLst>
          </p:cNvPr>
          <p:cNvSpPr>
            <a:spLocks/>
          </p:cNvSpPr>
          <p:nvPr/>
        </p:nvSpPr>
        <p:spPr bwMode="auto">
          <a:xfrm>
            <a:off x="1501845" y="3122638"/>
            <a:ext cx="0" cy="1323975"/>
          </a:xfrm>
          <a:custGeom>
            <a:avLst/>
            <a:gdLst>
              <a:gd name="T0" fmla="*/ 0 h 1324610"/>
              <a:gd name="T1" fmla="*/ 1314864 h 1324610"/>
              <a:gd name="T2" fmla="*/ 0 60000 65536"/>
              <a:gd name="T3" fmla="*/ 0 60000 65536"/>
            </a:gdLst>
            <a:ahLst/>
            <a:cxnLst>
              <a:cxn ang="T2">
                <a:pos x="0" y="T0"/>
              </a:cxn>
              <a:cxn ang="T3">
                <a:pos x="0" y="T1"/>
              </a:cxn>
            </a:cxnLst>
            <a:rect l="0" t="0" r="r" b="b"/>
            <a:pathLst>
              <a:path h="1324610">
                <a:moveTo>
                  <a:pt x="0" y="0"/>
                </a:moveTo>
                <a:lnTo>
                  <a:pt x="0" y="1324356"/>
                </a:lnTo>
              </a:path>
            </a:pathLst>
          </a:custGeom>
          <a:noFill/>
          <a:ln w="10668">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24690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9" name="Picture 2" descr="https://www.professionsfinancieres.com/sites/professionsfinancieres.com/files/Logo%20CPF%20%2B%20site%20-%20Petit.jpg">
            <a:extLst>
              <a:ext uri="{FF2B5EF4-FFF2-40B4-BE49-F238E27FC236}">
                <a16:creationId xmlns:a16="http://schemas.microsoft.com/office/drawing/2014/main" id="{8F7CF06D-B7E1-4001-8FFA-15F736F729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743" y="4869160"/>
            <a:ext cx="2484784" cy="935507"/>
          </a:xfrm>
          <a:prstGeom prst="rect">
            <a:avLst/>
          </a:prstGeom>
          <a:noFill/>
          <a:extLst>
            <a:ext uri="{909E8E84-426E-40DD-AFC4-6F175D3DCCD1}">
              <a14:hiddenFill xmlns:a14="http://schemas.microsoft.com/office/drawing/2010/main">
                <a:solidFill>
                  <a:srgbClr val="FFFFFF"/>
                </a:solidFill>
              </a14:hiddenFill>
            </a:ext>
          </a:extLst>
        </p:spPr>
      </p:pic>
      <p:pic>
        <p:nvPicPr>
          <p:cNvPr id="54" name="Google Shape;54;p13"/>
          <p:cNvPicPr preferRelativeResize="0"/>
          <p:nvPr/>
        </p:nvPicPr>
        <p:blipFill>
          <a:blip r:embed="rId4">
            <a:duotone>
              <a:prstClr val="black"/>
              <a:schemeClr val="accent2">
                <a:tint val="45000"/>
                <a:satMod val="400000"/>
              </a:schemeClr>
            </a:duotone>
            <a:alphaModFix amt="50000"/>
          </a:blip>
          <a:stretch>
            <a:fillRect/>
          </a:stretch>
        </p:blipFill>
        <p:spPr>
          <a:xfrm>
            <a:off x="-19050" y="0"/>
            <a:ext cx="4591050" cy="6857999"/>
          </a:xfrm>
          <a:prstGeom prst="rect">
            <a:avLst/>
          </a:prstGeom>
          <a:noFill/>
          <a:ln>
            <a:solidFill>
              <a:schemeClr val="tx2">
                <a:lumMod val="10000"/>
                <a:lumOff val="90000"/>
              </a:schemeClr>
            </a:solidFill>
          </a:ln>
        </p:spPr>
      </p:pic>
      <p:sp>
        <p:nvSpPr>
          <p:cNvPr id="55" name="Google Shape;55;p13"/>
          <p:cNvSpPr txBox="1"/>
          <p:nvPr/>
        </p:nvSpPr>
        <p:spPr>
          <a:xfrm>
            <a:off x="4654204" y="2682463"/>
            <a:ext cx="4238276" cy="1369109"/>
          </a:xfrm>
          <a:prstGeom prst="rect">
            <a:avLst/>
          </a:prstGeom>
          <a:noFill/>
          <a:ln>
            <a:noFill/>
          </a:ln>
        </p:spPr>
        <p:txBody>
          <a:bodyPr spcFirstLastPara="1" wrap="square" lIns="0" tIns="160000" rIns="0" bIns="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100" normalizeH="0" baseline="0" noProof="0" dirty="0">
                <a:ln>
                  <a:noFill/>
                </a:ln>
                <a:solidFill>
                  <a:srgbClr val="002060">
                    <a:lumMod val="50000"/>
                    <a:lumOff val="50000"/>
                  </a:srgbClr>
                </a:solidFill>
                <a:effectLst/>
                <a:uLnTx/>
                <a:uFillTx/>
                <a:latin typeface="Calibri" panose="020F0502020204030204" pitchFamily="34" charset="0"/>
                <a:ea typeface="+mn-ea"/>
                <a:cs typeface="Calibri" panose="020F0502020204030204" pitchFamily="34" charset="0"/>
              </a:rPr>
              <a:t> </a:t>
            </a:r>
            <a:r>
              <a:rPr kumimoji="0" lang="fr-FR" sz="1800" b="1" i="0" u="none" strike="noStrike" kern="1200" cap="none" spc="10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Partie I</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002060"/>
              </a:solidFill>
              <a:effectLst/>
              <a:uLnTx/>
              <a:uFillTx/>
              <a:latin typeface="Century Schoolbook"/>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Principales mesures LFR 2021 &amp; LF 2022</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(Fiscalité des particuliers)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altLang="fr-FR"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6" name="Google Shape;63;p14"/>
          <p:cNvSpPr/>
          <p:nvPr/>
        </p:nvSpPr>
        <p:spPr>
          <a:xfrm>
            <a:off x="6660232" y="2644362"/>
            <a:ext cx="233700" cy="25500"/>
          </a:xfrm>
          <a:prstGeom prst="rect">
            <a:avLst/>
          </a:prstGeom>
          <a:solidFill>
            <a:srgbClr val="ECBB5E"/>
          </a:solidFill>
          <a:ln>
            <a:noFill/>
          </a:ln>
        </p:spPr>
        <p:txBody>
          <a:bodyPr spcFirstLastPara="1" wrap="square" lIns="91425" tIns="91425" rIns="91425" bIns="91425" anchor="ctr" anchorCtr="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2060"/>
              </a:solidFill>
              <a:effectLst/>
              <a:uLnTx/>
              <a:uFillTx/>
              <a:latin typeface="Century Schoolbook" panose="02040604050505020304" pitchFamily="18" charset="0"/>
              <a:ea typeface="+mn-ea"/>
              <a:cs typeface="Arial" panose="020B0604020202020204" pitchFamily="34" charset="0"/>
            </a:endParaRPr>
          </a:p>
        </p:txBody>
      </p:sp>
      <p:sp>
        <p:nvSpPr>
          <p:cNvPr id="7" name="Google Shape;63;p14"/>
          <p:cNvSpPr/>
          <p:nvPr/>
        </p:nvSpPr>
        <p:spPr>
          <a:xfrm>
            <a:off x="6660232" y="4198174"/>
            <a:ext cx="233700" cy="25500"/>
          </a:xfrm>
          <a:prstGeom prst="rect">
            <a:avLst/>
          </a:prstGeom>
          <a:solidFill>
            <a:srgbClr val="ECBB5E"/>
          </a:solidFill>
          <a:ln>
            <a:noFill/>
          </a:ln>
        </p:spPr>
        <p:txBody>
          <a:bodyPr spcFirstLastPara="1" wrap="square" lIns="91425" tIns="91425" rIns="91425" bIns="91425" anchor="ctr" anchorCtr="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2060"/>
              </a:solidFill>
              <a:effectLst/>
              <a:uLnTx/>
              <a:uFillTx/>
              <a:latin typeface="Century Schoolbook" panose="02040604050505020304" pitchFamily="18" charset="0"/>
              <a:ea typeface="+mn-ea"/>
              <a:cs typeface="Arial" panose="020B0604020202020204" pitchFamily="34" charset="0"/>
            </a:endParaRPr>
          </a:p>
        </p:txBody>
      </p:sp>
      <p:pic>
        <p:nvPicPr>
          <p:cNvPr id="10" name="Image 9">
            <a:extLst>
              <a:ext uri="{FF2B5EF4-FFF2-40B4-BE49-F238E27FC236}">
                <a16:creationId xmlns:a16="http://schemas.microsoft.com/office/drawing/2014/main" id="{3A956C55-EE27-475B-9EA4-A599680F5E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4907199"/>
            <a:ext cx="2592288" cy="859427"/>
          </a:xfrm>
          <a:prstGeom prst="rect">
            <a:avLst/>
          </a:prstGeom>
        </p:spPr>
      </p:pic>
    </p:spTree>
    <p:extLst>
      <p:ext uri="{BB962C8B-B14F-4D97-AF65-F5344CB8AC3E}">
        <p14:creationId xmlns:p14="http://schemas.microsoft.com/office/powerpoint/2010/main" val="810351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a:extLst>
              <a:ext uri="{FF2B5EF4-FFF2-40B4-BE49-F238E27FC236}">
                <a16:creationId xmlns:a16="http://schemas.microsoft.com/office/drawing/2014/main" id="{881BA81F-FEDD-4AB0-97F1-7DC6296CEB83}"/>
              </a:ext>
            </a:extLst>
          </p:cNvPr>
          <p:cNvSpPr txBox="1">
            <a:spLocks/>
          </p:cNvSpPr>
          <p:nvPr/>
        </p:nvSpPr>
        <p:spPr>
          <a:xfrm>
            <a:off x="633412" y="1133475"/>
            <a:ext cx="7538987" cy="5327650"/>
          </a:xfrm>
          <a:prstGeom prst="rect">
            <a:avLst/>
          </a:prstGeom>
        </p:spPr>
        <p:txBody>
          <a:bodyPr>
            <a:no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342900" marR="0" lvl="0" indent="-342900" algn="just" defTabSz="914400" rtl="0" eaLnBrk="1" fontAlgn="auto" latinLnBrk="0" hangingPunct="1">
              <a:lnSpc>
                <a:spcPct val="100000"/>
              </a:lnSpc>
              <a:spcBef>
                <a:spcPts val="600"/>
              </a:spcBef>
              <a:spcAft>
                <a:spcPts val="0"/>
              </a:spcAft>
              <a:buClr>
                <a:srgbClr val="FC6E04"/>
              </a:buClr>
              <a:buSzPct val="70000"/>
              <a:buFont typeface="+mj-lt"/>
              <a:buAutoNum type="arabicPeriod" startAt="5"/>
              <a:tabLst/>
              <a:defRPr/>
            </a:pPr>
            <a:r>
              <a:rPr kumimoji="0" lang="fr-FR" sz="1400" b="1" i="0" u="sng" strike="noStrike" kern="1200" cap="none" spc="0" normalizeH="0" baseline="0" noProof="0" dirty="0">
                <a:ln>
                  <a:noFill/>
                </a:ln>
                <a:solidFill>
                  <a:srgbClr val="002060"/>
                </a:solidFill>
                <a:effectLst/>
                <a:uLnTx/>
                <a:uFill>
                  <a:solidFill>
                    <a:srgbClr val="FC6E04"/>
                  </a:solidFill>
                </a:uFill>
                <a:latin typeface="Calibri" panose="020F0502020204030204" pitchFamily="34" charset="0"/>
                <a:ea typeface="+mn-ea"/>
                <a:cs typeface="Calibri" panose="020F0502020204030204" pitchFamily="34" charset="0"/>
              </a:rPr>
              <a:t>Fonction de direction et limitation des droits de vote de l’usufruitier</a:t>
            </a: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273050" marR="0" lvl="0" indent="-2730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
              <a:tabLst/>
              <a:defRPr/>
            </a:pPr>
            <a:endParaRPr kumimoji="0" lang="fr-FR" sz="1200" b="0" i="0" u="none" strike="noStrike" kern="1200" cap="none" spc="0" normalizeH="0" baseline="0" noProof="0" dirty="0">
              <a:ln>
                <a:noFill/>
              </a:ln>
              <a:solidFill>
                <a:srgbClr val="002060"/>
              </a:solidFill>
              <a:effectLst/>
              <a:uLnTx/>
              <a:uFillTx/>
              <a:latin typeface="Century Schoolbook"/>
              <a:ea typeface="+mn-ea"/>
              <a:cs typeface="+mn-cs"/>
            </a:endParaRPr>
          </a:p>
        </p:txBody>
      </p:sp>
      <p:sp>
        <p:nvSpPr>
          <p:cNvPr id="6" name="Espace réservé du contenu 2">
            <a:extLst>
              <a:ext uri="{FF2B5EF4-FFF2-40B4-BE49-F238E27FC236}">
                <a16:creationId xmlns:a16="http://schemas.microsoft.com/office/drawing/2014/main" id="{C7C4C57B-F04A-45DE-921C-C102E25F0954}"/>
              </a:ext>
            </a:extLst>
          </p:cNvPr>
          <p:cNvSpPr txBox="1">
            <a:spLocks/>
          </p:cNvSpPr>
          <p:nvPr/>
        </p:nvSpPr>
        <p:spPr>
          <a:xfrm>
            <a:off x="433387" y="1166596"/>
            <a:ext cx="7467600" cy="5327650"/>
          </a:xfrm>
          <a:prstGeom prst="rect">
            <a:avLst/>
          </a:prstGeom>
        </p:spPr>
        <p:txBody>
          <a:bodyPr>
            <a:norm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3050" marR="0" lvl="0" indent="-273050"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a:p>
            <a:pPr marL="273050" marR="0" lvl="0" indent="-2730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p:txBody>
      </p:sp>
      <p:sp>
        <p:nvSpPr>
          <p:cNvPr id="2" name="Titre 1">
            <a:extLst>
              <a:ext uri="{FF2B5EF4-FFF2-40B4-BE49-F238E27FC236}">
                <a16:creationId xmlns:a16="http://schemas.microsoft.com/office/drawing/2014/main" id="{25676F90-38A2-4F4A-B580-21D3E5BF3953}"/>
              </a:ext>
            </a:extLst>
          </p:cNvPr>
          <p:cNvSpPr>
            <a:spLocks noGrp="1"/>
          </p:cNvSpPr>
          <p:nvPr>
            <p:ph type="title"/>
          </p:nvPr>
        </p:nvSpPr>
        <p:spPr>
          <a:xfrm>
            <a:off x="633413" y="387350"/>
            <a:ext cx="7467600" cy="441325"/>
          </a:xfrm>
        </p:spPr>
        <p:txBody>
          <a:bodyPr>
            <a:normAutofit/>
          </a:bodyPr>
          <a:lstStyle/>
          <a:p>
            <a:pPr algn="ctr" eaLnBrk="1" fontAlgn="auto" hangingPunct="1">
              <a:spcAft>
                <a:spcPts val="0"/>
              </a:spcAft>
              <a:defRPr/>
            </a:pPr>
            <a:r>
              <a:rPr lang="fr-FR" sz="2000" u="sng" dirty="0">
                <a:uFill>
                  <a:solidFill>
                    <a:schemeClr val="bg2"/>
                  </a:solidFill>
                </a:uFill>
                <a:latin typeface="Calibri" panose="020F0502020204030204" pitchFamily="34" charset="0"/>
                <a:cs typeface="Calibri" panose="020F0502020204030204" pitchFamily="34" charset="0"/>
              </a:rPr>
              <a:t>TRANSMISSION DUTREIL</a:t>
            </a:r>
            <a:endParaRPr lang="fr-FR" sz="2000" dirty="0">
              <a:latin typeface="Calibri" panose="020F0502020204030204" pitchFamily="34" charset="0"/>
              <a:cs typeface="Calibri" panose="020F0502020204030204" pitchFamily="34" charset="0"/>
            </a:endParaRPr>
          </a:p>
        </p:txBody>
      </p:sp>
      <p:sp>
        <p:nvSpPr>
          <p:cNvPr id="19459" name="Espace réservé du numéro de diapositive 2">
            <a:extLst>
              <a:ext uri="{FF2B5EF4-FFF2-40B4-BE49-F238E27FC236}">
                <a16:creationId xmlns:a16="http://schemas.microsoft.com/office/drawing/2014/main" id="{86D1F5E1-B714-4CBB-B974-53CF8403CF75}"/>
              </a:ext>
            </a:extLst>
          </p:cNvPr>
          <p:cNvSpPr>
            <a:spLocks noGrp="1"/>
          </p:cNvSpPr>
          <p:nvPr/>
        </p:nvSpPr>
        <p:spPr bwMode="auto">
          <a:xfrm>
            <a:off x="8101013" y="5732463"/>
            <a:ext cx="609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001B54"/>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AAABB6"/>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0F8EE2F9-C8A1-430F-BCED-A331199743F8}" type="slidenum">
              <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base" latinLnBrk="0" hangingPunct="1">
                <a:lnSpc>
                  <a:spcPct val="100000"/>
                </a:lnSpc>
                <a:spcBef>
                  <a:spcPct val="0"/>
                </a:spcBef>
                <a:spcAft>
                  <a:spcPct val="0"/>
                </a:spcAft>
                <a:buClrTx/>
                <a:buSzTx/>
                <a:buFontTx/>
                <a:buNone/>
                <a:tabLst/>
                <a:defRPr/>
              </a:pPr>
              <a:t>20</a:t>
            </a:fld>
            <a:endPar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1" name="object 3">
            <a:extLst>
              <a:ext uri="{FF2B5EF4-FFF2-40B4-BE49-F238E27FC236}">
                <a16:creationId xmlns:a16="http://schemas.microsoft.com/office/drawing/2014/main" id="{91CFF538-DF81-4C9A-B766-266AAF5FFBE3}"/>
              </a:ext>
            </a:extLst>
          </p:cNvPr>
          <p:cNvGrpSpPr>
            <a:grpSpLocks/>
          </p:cNvGrpSpPr>
          <p:nvPr/>
        </p:nvGrpSpPr>
        <p:grpSpPr bwMode="auto">
          <a:xfrm>
            <a:off x="630168" y="1628800"/>
            <a:ext cx="3633927" cy="329064"/>
            <a:chOff x="1237369" y="2328672"/>
            <a:chExt cx="4041775" cy="334010"/>
          </a:xfrm>
        </p:grpSpPr>
        <p:sp>
          <p:nvSpPr>
            <p:cNvPr id="73" name="object 4">
              <a:extLst>
                <a:ext uri="{FF2B5EF4-FFF2-40B4-BE49-F238E27FC236}">
                  <a16:creationId xmlns:a16="http://schemas.microsoft.com/office/drawing/2014/main" id="{351D93E8-CD64-42C9-A09C-1678D1119CE1}"/>
                </a:ext>
              </a:extLst>
            </p:cNvPr>
            <p:cNvSpPr>
              <a:spLocks/>
            </p:cNvSpPr>
            <p:nvPr/>
          </p:nvSpPr>
          <p:spPr bwMode="auto">
            <a:xfrm>
              <a:off x="1241941" y="2333243"/>
              <a:ext cx="4032885" cy="325120"/>
            </a:xfrm>
            <a:custGeom>
              <a:avLst/>
              <a:gdLst>
                <a:gd name="T0" fmla="*/ 4032503 w 4032885"/>
                <a:gd name="T1" fmla="*/ 324626 h 325119"/>
                <a:gd name="T2" fmla="*/ 4032503 w 4032885"/>
                <a:gd name="T3" fmla="*/ 0 h 325119"/>
                <a:gd name="T4" fmla="*/ 0 w 4032885"/>
                <a:gd name="T5" fmla="*/ 0 h 325119"/>
                <a:gd name="T6" fmla="*/ 0 w 4032885"/>
                <a:gd name="T7" fmla="*/ 324626 h 325119"/>
                <a:gd name="T8" fmla="*/ 4032503 w 4032885"/>
                <a:gd name="T9" fmla="*/ 324626 h 325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32885" h="325119">
                  <a:moveTo>
                    <a:pt x="4032503" y="324611"/>
                  </a:moveTo>
                  <a:lnTo>
                    <a:pt x="4032503" y="0"/>
                  </a:lnTo>
                  <a:lnTo>
                    <a:pt x="0" y="0"/>
                  </a:lnTo>
                  <a:lnTo>
                    <a:pt x="0" y="324611"/>
                  </a:lnTo>
                  <a:lnTo>
                    <a:pt x="4032503" y="324611"/>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74" name="object 5">
              <a:extLst>
                <a:ext uri="{FF2B5EF4-FFF2-40B4-BE49-F238E27FC236}">
                  <a16:creationId xmlns:a16="http://schemas.microsoft.com/office/drawing/2014/main" id="{4E637A71-2291-4CBA-918F-91F1FBDA9986}"/>
                </a:ext>
              </a:extLst>
            </p:cNvPr>
            <p:cNvSpPr>
              <a:spLocks/>
            </p:cNvSpPr>
            <p:nvPr/>
          </p:nvSpPr>
          <p:spPr bwMode="auto">
            <a:xfrm>
              <a:off x="1237369" y="2328672"/>
              <a:ext cx="4041775" cy="334010"/>
            </a:xfrm>
            <a:custGeom>
              <a:avLst/>
              <a:gdLst>
                <a:gd name="T0" fmla="*/ 4041645 w 4041775"/>
                <a:gd name="T1" fmla="*/ 330708 h 334010"/>
                <a:gd name="T2" fmla="*/ 4041645 w 4041775"/>
                <a:gd name="T3" fmla="*/ 1524 h 334010"/>
                <a:gd name="T4" fmla="*/ 4040121 w 4041775"/>
                <a:gd name="T5" fmla="*/ 0 h 334010"/>
                <a:gd name="T6" fmla="*/ 3048 w 4041775"/>
                <a:gd name="T7" fmla="*/ 0 h 334010"/>
                <a:gd name="T8" fmla="*/ 0 w 4041775"/>
                <a:gd name="T9" fmla="*/ 1524 h 334010"/>
                <a:gd name="T10" fmla="*/ 0 w 4041775"/>
                <a:gd name="T11" fmla="*/ 330708 h 334010"/>
                <a:gd name="T12" fmla="*/ 3048 w 4041775"/>
                <a:gd name="T13" fmla="*/ 333756 h 334010"/>
                <a:gd name="T14" fmla="*/ 4572 w 4041775"/>
                <a:gd name="T15" fmla="*/ 333756 h 334010"/>
                <a:gd name="T16" fmla="*/ 4572 w 4041775"/>
                <a:gd name="T17" fmla="*/ 9144 h 334010"/>
                <a:gd name="T18" fmla="*/ 9144 w 4041775"/>
                <a:gd name="T19" fmla="*/ 4572 h 334010"/>
                <a:gd name="T20" fmla="*/ 9144 w 4041775"/>
                <a:gd name="T21" fmla="*/ 9144 h 334010"/>
                <a:gd name="T22" fmla="*/ 4032501 w 4041775"/>
                <a:gd name="T23" fmla="*/ 9144 h 334010"/>
                <a:gd name="T24" fmla="*/ 4032501 w 4041775"/>
                <a:gd name="T25" fmla="*/ 4572 h 334010"/>
                <a:gd name="T26" fmla="*/ 4037073 w 4041775"/>
                <a:gd name="T27" fmla="*/ 9144 h 334010"/>
                <a:gd name="T28" fmla="*/ 4037073 w 4041775"/>
                <a:gd name="T29" fmla="*/ 333756 h 334010"/>
                <a:gd name="T30" fmla="*/ 4040121 w 4041775"/>
                <a:gd name="T31" fmla="*/ 333756 h 334010"/>
                <a:gd name="T32" fmla="*/ 4041645 w 4041775"/>
                <a:gd name="T33" fmla="*/ 330708 h 334010"/>
                <a:gd name="T34" fmla="*/ 9144 w 4041775"/>
                <a:gd name="T35" fmla="*/ 9144 h 334010"/>
                <a:gd name="T36" fmla="*/ 9144 w 4041775"/>
                <a:gd name="T37" fmla="*/ 4572 h 334010"/>
                <a:gd name="T38" fmla="*/ 4572 w 4041775"/>
                <a:gd name="T39" fmla="*/ 9144 h 334010"/>
                <a:gd name="T40" fmla="*/ 9144 w 4041775"/>
                <a:gd name="T41" fmla="*/ 9144 h 334010"/>
                <a:gd name="T42" fmla="*/ 9144 w 4041775"/>
                <a:gd name="T43" fmla="*/ 323088 h 334010"/>
                <a:gd name="T44" fmla="*/ 9144 w 4041775"/>
                <a:gd name="T45" fmla="*/ 9144 h 334010"/>
                <a:gd name="T46" fmla="*/ 4572 w 4041775"/>
                <a:gd name="T47" fmla="*/ 9144 h 334010"/>
                <a:gd name="T48" fmla="*/ 4572 w 4041775"/>
                <a:gd name="T49" fmla="*/ 323088 h 334010"/>
                <a:gd name="T50" fmla="*/ 9144 w 4041775"/>
                <a:gd name="T51" fmla="*/ 323088 h 334010"/>
                <a:gd name="T52" fmla="*/ 4037073 w 4041775"/>
                <a:gd name="T53" fmla="*/ 323088 h 334010"/>
                <a:gd name="T54" fmla="*/ 4572 w 4041775"/>
                <a:gd name="T55" fmla="*/ 323088 h 334010"/>
                <a:gd name="T56" fmla="*/ 9144 w 4041775"/>
                <a:gd name="T57" fmla="*/ 329184 h 334010"/>
                <a:gd name="T58" fmla="*/ 9144 w 4041775"/>
                <a:gd name="T59" fmla="*/ 333756 h 334010"/>
                <a:gd name="T60" fmla="*/ 4032501 w 4041775"/>
                <a:gd name="T61" fmla="*/ 333756 h 334010"/>
                <a:gd name="T62" fmla="*/ 4032501 w 4041775"/>
                <a:gd name="T63" fmla="*/ 329184 h 334010"/>
                <a:gd name="T64" fmla="*/ 4037073 w 4041775"/>
                <a:gd name="T65" fmla="*/ 323088 h 334010"/>
                <a:gd name="T66" fmla="*/ 9144 w 4041775"/>
                <a:gd name="T67" fmla="*/ 333756 h 334010"/>
                <a:gd name="T68" fmla="*/ 9144 w 4041775"/>
                <a:gd name="T69" fmla="*/ 329184 h 334010"/>
                <a:gd name="T70" fmla="*/ 4572 w 4041775"/>
                <a:gd name="T71" fmla="*/ 323088 h 334010"/>
                <a:gd name="T72" fmla="*/ 4572 w 4041775"/>
                <a:gd name="T73" fmla="*/ 333756 h 334010"/>
                <a:gd name="T74" fmla="*/ 9144 w 4041775"/>
                <a:gd name="T75" fmla="*/ 333756 h 334010"/>
                <a:gd name="T76" fmla="*/ 4037073 w 4041775"/>
                <a:gd name="T77" fmla="*/ 9144 h 334010"/>
                <a:gd name="T78" fmla="*/ 4032501 w 4041775"/>
                <a:gd name="T79" fmla="*/ 4572 h 334010"/>
                <a:gd name="T80" fmla="*/ 4032501 w 4041775"/>
                <a:gd name="T81" fmla="*/ 9144 h 334010"/>
                <a:gd name="T82" fmla="*/ 4037073 w 4041775"/>
                <a:gd name="T83" fmla="*/ 9144 h 334010"/>
                <a:gd name="T84" fmla="*/ 4037073 w 4041775"/>
                <a:gd name="T85" fmla="*/ 323088 h 334010"/>
                <a:gd name="T86" fmla="*/ 4037073 w 4041775"/>
                <a:gd name="T87" fmla="*/ 9144 h 334010"/>
                <a:gd name="T88" fmla="*/ 4032501 w 4041775"/>
                <a:gd name="T89" fmla="*/ 9144 h 334010"/>
                <a:gd name="T90" fmla="*/ 4032501 w 4041775"/>
                <a:gd name="T91" fmla="*/ 323088 h 334010"/>
                <a:gd name="T92" fmla="*/ 4037073 w 4041775"/>
                <a:gd name="T93" fmla="*/ 323088 h 334010"/>
                <a:gd name="T94" fmla="*/ 4037073 w 4041775"/>
                <a:gd name="T95" fmla="*/ 333756 h 334010"/>
                <a:gd name="T96" fmla="*/ 4037073 w 4041775"/>
                <a:gd name="T97" fmla="*/ 323088 h 334010"/>
                <a:gd name="T98" fmla="*/ 4032501 w 4041775"/>
                <a:gd name="T99" fmla="*/ 329184 h 334010"/>
                <a:gd name="T100" fmla="*/ 4032501 w 4041775"/>
                <a:gd name="T101" fmla="*/ 333756 h 334010"/>
                <a:gd name="T102" fmla="*/ 4037073 w 4041775"/>
                <a:gd name="T103" fmla="*/ 333756 h 3340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041775" h="334010">
                  <a:moveTo>
                    <a:pt x="4041645" y="330708"/>
                  </a:moveTo>
                  <a:lnTo>
                    <a:pt x="4041645" y="1524"/>
                  </a:lnTo>
                  <a:lnTo>
                    <a:pt x="4040121" y="0"/>
                  </a:lnTo>
                  <a:lnTo>
                    <a:pt x="3048" y="0"/>
                  </a:lnTo>
                  <a:lnTo>
                    <a:pt x="0" y="1524"/>
                  </a:lnTo>
                  <a:lnTo>
                    <a:pt x="0" y="330708"/>
                  </a:lnTo>
                  <a:lnTo>
                    <a:pt x="3048" y="333756"/>
                  </a:lnTo>
                  <a:lnTo>
                    <a:pt x="4572" y="333756"/>
                  </a:lnTo>
                  <a:lnTo>
                    <a:pt x="4572" y="9144"/>
                  </a:lnTo>
                  <a:lnTo>
                    <a:pt x="9144" y="4572"/>
                  </a:lnTo>
                  <a:lnTo>
                    <a:pt x="9144" y="9144"/>
                  </a:lnTo>
                  <a:lnTo>
                    <a:pt x="4032501" y="9144"/>
                  </a:lnTo>
                  <a:lnTo>
                    <a:pt x="4032501" y="4572"/>
                  </a:lnTo>
                  <a:lnTo>
                    <a:pt x="4037073" y="9144"/>
                  </a:lnTo>
                  <a:lnTo>
                    <a:pt x="4037073" y="333756"/>
                  </a:lnTo>
                  <a:lnTo>
                    <a:pt x="4040121" y="333756"/>
                  </a:lnTo>
                  <a:lnTo>
                    <a:pt x="4041645" y="330708"/>
                  </a:lnTo>
                  <a:close/>
                </a:path>
                <a:path w="4041775" h="334010">
                  <a:moveTo>
                    <a:pt x="9144" y="9144"/>
                  </a:moveTo>
                  <a:lnTo>
                    <a:pt x="9144" y="4572"/>
                  </a:lnTo>
                  <a:lnTo>
                    <a:pt x="4572" y="9144"/>
                  </a:lnTo>
                  <a:lnTo>
                    <a:pt x="9144" y="9144"/>
                  </a:lnTo>
                  <a:close/>
                </a:path>
                <a:path w="4041775" h="334010">
                  <a:moveTo>
                    <a:pt x="9144" y="323088"/>
                  </a:moveTo>
                  <a:lnTo>
                    <a:pt x="9144" y="9144"/>
                  </a:lnTo>
                  <a:lnTo>
                    <a:pt x="4572" y="9144"/>
                  </a:lnTo>
                  <a:lnTo>
                    <a:pt x="4572" y="323088"/>
                  </a:lnTo>
                  <a:lnTo>
                    <a:pt x="9144" y="323088"/>
                  </a:lnTo>
                  <a:close/>
                </a:path>
                <a:path w="4041775" h="334010">
                  <a:moveTo>
                    <a:pt x="4037073" y="323088"/>
                  </a:moveTo>
                  <a:lnTo>
                    <a:pt x="4572" y="323088"/>
                  </a:lnTo>
                  <a:lnTo>
                    <a:pt x="9144" y="329184"/>
                  </a:lnTo>
                  <a:lnTo>
                    <a:pt x="9144" y="333756"/>
                  </a:lnTo>
                  <a:lnTo>
                    <a:pt x="4032501" y="333756"/>
                  </a:lnTo>
                  <a:lnTo>
                    <a:pt x="4032501" y="329184"/>
                  </a:lnTo>
                  <a:lnTo>
                    <a:pt x="4037073" y="323088"/>
                  </a:lnTo>
                  <a:close/>
                </a:path>
                <a:path w="4041775" h="334010">
                  <a:moveTo>
                    <a:pt x="9144" y="333756"/>
                  </a:moveTo>
                  <a:lnTo>
                    <a:pt x="9144" y="329184"/>
                  </a:lnTo>
                  <a:lnTo>
                    <a:pt x="4572" y="323088"/>
                  </a:lnTo>
                  <a:lnTo>
                    <a:pt x="4572" y="333756"/>
                  </a:lnTo>
                  <a:lnTo>
                    <a:pt x="9144" y="333756"/>
                  </a:lnTo>
                  <a:close/>
                </a:path>
                <a:path w="4041775" h="334010">
                  <a:moveTo>
                    <a:pt x="4037073" y="9144"/>
                  </a:moveTo>
                  <a:lnTo>
                    <a:pt x="4032501" y="4572"/>
                  </a:lnTo>
                  <a:lnTo>
                    <a:pt x="4032501" y="9144"/>
                  </a:lnTo>
                  <a:lnTo>
                    <a:pt x="4037073" y="9144"/>
                  </a:lnTo>
                  <a:close/>
                </a:path>
                <a:path w="4041775" h="334010">
                  <a:moveTo>
                    <a:pt x="4037073" y="323088"/>
                  </a:moveTo>
                  <a:lnTo>
                    <a:pt x="4037073" y="9144"/>
                  </a:lnTo>
                  <a:lnTo>
                    <a:pt x="4032501" y="9144"/>
                  </a:lnTo>
                  <a:lnTo>
                    <a:pt x="4032501" y="323088"/>
                  </a:lnTo>
                  <a:lnTo>
                    <a:pt x="4037073" y="323088"/>
                  </a:lnTo>
                  <a:close/>
                </a:path>
                <a:path w="4041775" h="334010">
                  <a:moveTo>
                    <a:pt x="4037073" y="333756"/>
                  </a:moveTo>
                  <a:lnTo>
                    <a:pt x="4037073" y="323088"/>
                  </a:lnTo>
                  <a:lnTo>
                    <a:pt x="4032501" y="329184"/>
                  </a:lnTo>
                  <a:lnTo>
                    <a:pt x="4032501" y="333756"/>
                  </a:lnTo>
                  <a:lnTo>
                    <a:pt x="4037073" y="333756"/>
                  </a:lnTo>
                  <a:close/>
                </a:path>
              </a:pathLst>
            </a:custGeom>
            <a:solidFill>
              <a:srgbClr val="45747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grpSp>
      <p:sp>
        <p:nvSpPr>
          <p:cNvPr id="75" name="object 6">
            <a:extLst>
              <a:ext uri="{FF2B5EF4-FFF2-40B4-BE49-F238E27FC236}">
                <a16:creationId xmlns:a16="http://schemas.microsoft.com/office/drawing/2014/main" id="{FAD31BBD-7BAB-48DD-902F-0999E81B3BAD}"/>
              </a:ext>
            </a:extLst>
          </p:cNvPr>
          <p:cNvSpPr txBox="1"/>
          <p:nvPr/>
        </p:nvSpPr>
        <p:spPr>
          <a:xfrm>
            <a:off x="227082" y="1633563"/>
            <a:ext cx="4033838" cy="250825"/>
          </a:xfrm>
          <a:prstGeom prst="rect">
            <a:avLst/>
          </a:prstGeom>
        </p:spPr>
        <p:txBody>
          <a:bodyPr lIns="0" tIns="65405" rIns="0" bIns="0">
            <a:spAutoFit/>
          </a:bodyPr>
          <a:lstStyle/>
          <a:p>
            <a:pPr marL="0" marR="0" lvl="0" indent="0" algn="ctr" defTabSz="914400" rtl="0" eaLnBrk="1" fontAlgn="auto" latinLnBrk="0" hangingPunct="1">
              <a:lnSpc>
                <a:spcPct val="100000"/>
              </a:lnSpc>
              <a:spcBef>
                <a:spcPts val="515"/>
              </a:spcBef>
              <a:spcAft>
                <a:spcPts val="0"/>
              </a:spcAft>
              <a:buClrTx/>
              <a:buSzTx/>
              <a:buFontTx/>
              <a:buNone/>
              <a:tabLst/>
              <a:defRPr/>
            </a:pPr>
            <a:r>
              <a:rPr kumimoji="0" sz="1200" b="1" i="0" u="none" strike="noStrike" kern="1200" cap="none" spc="-5"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Schéma</a:t>
            </a:r>
            <a:endParaRPr kumimoji="0"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76" name="object 7">
            <a:extLst>
              <a:ext uri="{FF2B5EF4-FFF2-40B4-BE49-F238E27FC236}">
                <a16:creationId xmlns:a16="http://schemas.microsoft.com/office/drawing/2014/main" id="{EDD64C08-4DEF-45D6-898D-F2D9D55C45E1}"/>
              </a:ext>
            </a:extLst>
          </p:cNvPr>
          <p:cNvGrpSpPr>
            <a:grpSpLocks/>
          </p:cNvGrpSpPr>
          <p:nvPr/>
        </p:nvGrpSpPr>
        <p:grpSpPr bwMode="auto">
          <a:xfrm>
            <a:off x="4472057" y="1628800"/>
            <a:ext cx="4041775" cy="333375"/>
            <a:chOff x="5486278" y="2328672"/>
            <a:chExt cx="4041775" cy="334010"/>
          </a:xfrm>
        </p:grpSpPr>
        <p:sp>
          <p:nvSpPr>
            <p:cNvPr id="77" name="object 8">
              <a:extLst>
                <a:ext uri="{FF2B5EF4-FFF2-40B4-BE49-F238E27FC236}">
                  <a16:creationId xmlns:a16="http://schemas.microsoft.com/office/drawing/2014/main" id="{432ADCDB-23CD-4292-B5EA-96CD5502CEDE}"/>
                </a:ext>
              </a:extLst>
            </p:cNvPr>
            <p:cNvSpPr>
              <a:spLocks/>
            </p:cNvSpPr>
            <p:nvPr/>
          </p:nvSpPr>
          <p:spPr bwMode="auto">
            <a:xfrm>
              <a:off x="5490850" y="2333243"/>
              <a:ext cx="4032885" cy="325120"/>
            </a:xfrm>
            <a:custGeom>
              <a:avLst/>
              <a:gdLst>
                <a:gd name="T0" fmla="*/ 4032518 w 4032884"/>
                <a:gd name="T1" fmla="*/ 324626 h 325119"/>
                <a:gd name="T2" fmla="*/ 4032518 w 4032884"/>
                <a:gd name="T3" fmla="*/ 0 h 325119"/>
                <a:gd name="T4" fmla="*/ 0 w 4032884"/>
                <a:gd name="T5" fmla="*/ 0 h 325119"/>
                <a:gd name="T6" fmla="*/ 0 w 4032884"/>
                <a:gd name="T7" fmla="*/ 324626 h 325119"/>
                <a:gd name="T8" fmla="*/ 4032518 w 4032884"/>
                <a:gd name="T9" fmla="*/ 324626 h 325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32884" h="325119">
                  <a:moveTo>
                    <a:pt x="4032503" y="324611"/>
                  </a:moveTo>
                  <a:lnTo>
                    <a:pt x="4032503" y="0"/>
                  </a:lnTo>
                  <a:lnTo>
                    <a:pt x="0" y="0"/>
                  </a:lnTo>
                  <a:lnTo>
                    <a:pt x="0" y="324611"/>
                  </a:lnTo>
                  <a:lnTo>
                    <a:pt x="4032503" y="324611"/>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78" name="object 9">
              <a:extLst>
                <a:ext uri="{FF2B5EF4-FFF2-40B4-BE49-F238E27FC236}">
                  <a16:creationId xmlns:a16="http://schemas.microsoft.com/office/drawing/2014/main" id="{1F64F552-E891-4E95-B05C-3199AAB15049}"/>
                </a:ext>
              </a:extLst>
            </p:cNvPr>
            <p:cNvSpPr>
              <a:spLocks/>
            </p:cNvSpPr>
            <p:nvPr/>
          </p:nvSpPr>
          <p:spPr bwMode="auto">
            <a:xfrm>
              <a:off x="5486278" y="2328672"/>
              <a:ext cx="4041775" cy="334010"/>
            </a:xfrm>
            <a:custGeom>
              <a:avLst/>
              <a:gdLst>
                <a:gd name="T0" fmla="*/ 4041648 w 4041775"/>
                <a:gd name="T1" fmla="*/ 330708 h 334010"/>
                <a:gd name="T2" fmla="*/ 4041648 w 4041775"/>
                <a:gd name="T3" fmla="*/ 1524 h 334010"/>
                <a:gd name="T4" fmla="*/ 4038600 w 4041775"/>
                <a:gd name="T5" fmla="*/ 0 h 334010"/>
                <a:gd name="T6" fmla="*/ 1524 w 4041775"/>
                <a:gd name="T7" fmla="*/ 0 h 334010"/>
                <a:gd name="T8" fmla="*/ 0 w 4041775"/>
                <a:gd name="T9" fmla="*/ 1524 h 334010"/>
                <a:gd name="T10" fmla="*/ 0 w 4041775"/>
                <a:gd name="T11" fmla="*/ 330708 h 334010"/>
                <a:gd name="T12" fmla="*/ 1524 w 4041775"/>
                <a:gd name="T13" fmla="*/ 333756 h 334010"/>
                <a:gd name="T14" fmla="*/ 4572 w 4041775"/>
                <a:gd name="T15" fmla="*/ 333756 h 334010"/>
                <a:gd name="T16" fmla="*/ 4572 w 4041775"/>
                <a:gd name="T17" fmla="*/ 9144 h 334010"/>
                <a:gd name="T18" fmla="*/ 9144 w 4041775"/>
                <a:gd name="T19" fmla="*/ 4572 h 334010"/>
                <a:gd name="T20" fmla="*/ 9144 w 4041775"/>
                <a:gd name="T21" fmla="*/ 9144 h 334010"/>
                <a:gd name="T22" fmla="*/ 4032504 w 4041775"/>
                <a:gd name="T23" fmla="*/ 9144 h 334010"/>
                <a:gd name="T24" fmla="*/ 4032504 w 4041775"/>
                <a:gd name="T25" fmla="*/ 4572 h 334010"/>
                <a:gd name="T26" fmla="*/ 4037076 w 4041775"/>
                <a:gd name="T27" fmla="*/ 9144 h 334010"/>
                <a:gd name="T28" fmla="*/ 4037076 w 4041775"/>
                <a:gd name="T29" fmla="*/ 333756 h 334010"/>
                <a:gd name="T30" fmla="*/ 4038600 w 4041775"/>
                <a:gd name="T31" fmla="*/ 333756 h 334010"/>
                <a:gd name="T32" fmla="*/ 4041648 w 4041775"/>
                <a:gd name="T33" fmla="*/ 330708 h 334010"/>
                <a:gd name="T34" fmla="*/ 9144 w 4041775"/>
                <a:gd name="T35" fmla="*/ 9144 h 334010"/>
                <a:gd name="T36" fmla="*/ 9144 w 4041775"/>
                <a:gd name="T37" fmla="*/ 4572 h 334010"/>
                <a:gd name="T38" fmla="*/ 4572 w 4041775"/>
                <a:gd name="T39" fmla="*/ 9144 h 334010"/>
                <a:gd name="T40" fmla="*/ 9144 w 4041775"/>
                <a:gd name="T41" fmla="*/ 9144 h 334010"/>
                <a:gd name="T42" fmla="*/ 9144 w 4041775"/>
                <a:gd name="T43" fmla="*/ 323088 h 334010"/>
                <a:gd name="T44" fmla="*/ 9144 w 4041775"/>
                <a:gd name="T45" fmla="*/ 9144 h 334010"/>
                <a:gd name="T46" fmla="*/ 4572 w 4041775"/>
                <a:gd name="T47" fmla="*/ 9144 h 334010"/>
                <a:gd name="T48" fmla="*/ 4572 w 4041775"/>
                <a:gd name="T49" fmla="*/ 323088 h 334010"/>
                <a:gd name="T50" fmla="*/ 9144 w 4041775"/>
                <a:gd name="T51" fmla="*/ 323088 h 334010"/>
                <a:gd name="T52" fmla="*/ 4037076 w 4041775"/>
                <a:gd name="T53" fmla="*/ 323088 h 334010"/>
                <a:gd name="T54" fmla="*/ 4572 w 4041775"/>
                <a:gd name="T55" fmla="*/ 323088 h 334010"/>
                <a:gd name="T56" fmla="*/ 9144 w 4041775"/>
                <a:gd name="T57" fmla="*/ 329184 h 334010"/>
                <a:gd name="T58" fmla="*/ 9144 w 4041775"/>
                <a:gd name="T59" fmla="*/ 333756 h 334010"/>
                <a:gd name="T60" fmla="*/ 4032504 w 4041775"/>
                <a:gd name="T61" fmla="*/ 333756 h 334010"/>
                <a:gd name="T62" fmla="*/ 4032504 w 4041775"/>
                <a:gd name="T63" fmla="*/ 329184 h 334010"/>
                <a:gd name="T64" fmla="*/ 4037076 w 4041775"/>
                <a:gd name="T65" fmla="*/ 323088 h 334010"/>
                <a:gd name="T66" fmla="*/ 9144 w 4041775"/>
                <a:gd name="T67" fmla="*/ 333756 h 334010"/>
                <a:gd name="T68" fmla="*/ 9144 w 4041775"/>
                <a:gd name="T69" fmla="*/ 329184 h 334010"/>
                <a:gd name="T70" fmla="*/ 4572 w 4041775"/>
                <a:gd name="T71" fmla="*/ 323088 h 334010"/>
                <a:gd name="T72" fmla="*/ 4572 w 4041775"/>
                <a:gd name="T73" fmla="*/ 333756 h 334010"/>
                <a:gd name="T74" fmla="*/ 9144 w 4041775"/>
                <a:gd name="T75" fmla="*/ 333756 h 334010"/>
                <a:gd name="T76" fmla="*/ 4037076 w 4041775"/>
                <a:gd name="T77" fmla="*/ 9144 h 334010"/>
                <a:gd name="T78" fmla="*/ 4032504 w 4041775"/>
                <a:gd name="T79" fmla="*/ 4572 h 334010"/>
                <a:gd name="T80" fmla="*/ 4032504 w 4041775"/>
                <a:gd name="T81" fmla="*/ 9144 h 334010"/>
                <a:gd name="T82" fmla="*/ 4037076 w 4041775"/>
                <a:gd name="T83" fmla="*/ 9144 h 334010"/>
                <a:gd name="T84" fmla="*/ 4037076 w 4041775"/>
                <a:gd name="T85" fmla="*/ 323088 h 334010"/>
                <a:gd name="T86" fmla="*/ 4037076 w 4041775"/>
                <a:gd name="T87" fmla="*/ 9144 h 334010"/>
                <a:gd name="T88" fmla="*/ 4032504 w 4041775"/>
                <a:gd name="T89" fmla="*/ 9144 h 334010"/>
                <a:gd name="T90" fmla="*/ 4032504 w 4041775"/>
                <a:gd name="T91" fmla="*/ 323088 h 334010"/>
                <a:gd name="T92" fmla="*/ 4037076 w 4041775"/>
                <a:gd name="T93" fmla="*/ 323088 h 334010"/>
                <a:gd name="T94" fmla="*/ 4037076 w 4041775"/>
                <a:gd name="T95" fmla="*/ 333756 h 334010"/>
                <a:gd name="T96" fmla="*/ 4037076 w 4041775"/>
                <a:gd name="T97" fmla="*/ 323088 h 334010"/>
                <a:gd name="T98" fmla="*/ 4032504 w 4041775"/>
                <a:gd name="T99" fmla="*/ 329184 h 334010"/>
                <a:gd name="T100" fmla="*/ 4032504 w 4041775"/>
                <a:gd name="T101" fmla="*/ 333756 h 334010"/>
                <a:gd name="T102" fmla="*/ 4037076 w 4041775"/>
                <a:gd name="T103" fmla="*/ 333756 h 3340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041775" h="334010">
                  <a:moveTo>
                    <a:pt x="4041648" y="330708"/>
                  </a:moveTo>
                  <a:lnTo>
                    <a:pt x="4041648" y="1524"/>
                  </a:lnTo>
                  <a:lnTo>
                    <a:pt x="4038600" y="0"/>
                  </a:lnTo>
                  <a:lnTo>
                    <a:pt x="1524" y="0"/>
                  </a:lnTo>
                  <a:lnTo>
                    <a:pt x="0" y="1524"/>
                  </a:lnTo>
                  <a:lnTo>
                    <a:pt x="0" y="330708"/>
                  </a:lnTo>
                  <a:lnTo>
                    <a:pt x="1524" y="333756"/>
                  </a:lnTo>
                  <a:lnTo>
                    <a:pt x="4572" y="333756"/>
                  </a:lnTo>
                  <a:lnTo>
                    <a:pt x="4572" y="9144"/>
                  </a:lnTo>
                  <a:lnTo>
                    <a:pt x="9144" y="4572"/>
                  </a:lnTo>
                  <a:lnTo>
                    <a:pt x="9144" y="9144"/>
                  </a:lnTo>
                  <a:lnTo>
                    <a:pt x="4032504" y="9144"/>
                  </a:lnTo>
                  <a:lnTo>
                    <a:pt x="4032504" y="4572"/>
                  </a:lnTo>
                  <a:lnTo>
                    <a:pt x="4037076" y="9144"/>
                  </a:lnTo>
                  <a:lnTo>
                    <a:pt x="4037076" y="333756"/>
                  </a:lnTo>
                  <a:lnTo>
                    <a:pt x="4038600" y="333756"/>
                  </a:lnTo>
                  <a:lnTo>
                    <a:pt x="4041648" y="330708"/>
                  </a:lnTo>
                  <a:close/>
                </a:path>
                <a:path w="4041775" h="334010">
                  <a:moveTo>
                    <a:pt x="9144" y="9144"/>
                  </a:moveTo>
                  <a:lnTo>
                    <a:pt x="9144" y="4572"/>
                  </a:lnTo>
                  <a:lnTo>
                    <a:pt x="4572" y="9144"/>
                  </a:lnTo>
                  <a:lnTo>
                    <a:pt x="9144" y="9144"/>
                  </a:lnTo>
                  <a:close/>
                </a:path>
                <a:path w="4041775" h="334010">
                  <a:moveTo>
                    <a:pt x="9144" y="323088"/>
                  </a:moveTo>
                  <a:lnTo>
                    <a:pt x="9144" y="9144"/>
                  </a:lnTo>
                  <a:lnTo>
                    <a:pt x="4572" y="9144"/>
                  </a:lnTo>
                  <a:lnTo>
                    <a:pt x="4572" y="323088"/>
                  </a:lnTo>
                  <a:lnTo>
                    <a:pt x="9144" y="323088"/>
                  </a:lnTo>
                  <a:close/>
                </a:path>
                <a:path w="4041775" h="334010">
                  <a:moveTo>
                    <a:pt x="4037076" y="323088"/>
                  </a:moveTo>
                  <a:lnTo>
                    <a:pt x="4572" y="323088"/>
                  </a:lnTo>
                  <a:lnTo>
                    <a:pt x="9144" y="329184"/>
                  </a:lnTo>
                  <a:lnTo>
                    <a:pt x="9144" y="333756"/>
                  </a:lnTo>
                  <a:lnTo>
                    <a:pt x="4032504" y="333756"/>
                  </a:lnTo>
                  <a:lnTo>
                    <a:pt x="4032504" y="329184"/>
                  </a:lnTo>
                  <a:lnTo>
                    <a:pt x="4037076" y="323088"/>
                  </a:lnTo>
                  <a:close/>
                </a:path>
                <a:path w="4041775" h="334010">
                  <a:moveTo>
                    <a:pt x="9144" y="333756"/>
                  </a:moveTo>
                  <a:lnTo>
                    <a:pt x="9144" y="329184"/>
                  </a:lnTo>
                  <a:lnTo>
                    <a:pt x="4572" y="323088"/>
                  </a:lnTo>
                  <a:lnTo>
                    <a:pt x="4572" y="333756"/>
                  </a:lnTo>
                  <a:lnTo>
                    <a:pt x="9144" y="333756"/>
                  </a:lnTo>
                  <a:close/>
                </a:path>
                <a:path w="4041775" h="334010">
                  <a:moveTo>
                    <a:pt x="4037076" y="9144"/>
                  </a:moveTo>
                  <a:lnTo>
                    <a:pt x="4032504" y="4572"/>
                  </a:lnTo>
                  <a:lnTo>
                    <a:pt x="4032504" y="9144"/>
                  </a:lnTo>
                  <a:lnTo>
                    <a:pt x="4037076" y="9144"/>
                  </a:lnTo>
                  <a:close/>
                </a:path>
                <a:path w="4041775" h="334010">
                  <a:moveTo>
                    <a:pt x="4037076" y="323088"/>
                  </a:moveTo>
                  <a:lnTo>
                    <a:pt x="4037076" y="9144"/>
                  </a:lnTo>
                  <a:lnTo>
                    <a:pt x="4032504" y="9144"/>
                  </a:lnTo>
                  <a:lnTo>
                    <a:pt x="4032504" y="323088"/>
                  </a:lnTo>
                  <a:lnTo>
                    <a:pt x="4037076" y="323088"/>
                  </a:lnTo>
                  <a:close/>
                </a:path>
                <a:path w="4041775" h="334010">
                  <a:moveTo>
                    <a:pt x="4037076" y="333756"/>
                  </a:moveTo>
                  <a:lnTo>
                    <a:pt x="4037076" y="323088"/>
                  </a:lnTo>
                  <a:lnTo>
                    <a:pt x="4032504" y="329184"/>
                  </a:lnTo>
                  <a:lnTo>
                    <a:pt x="4032504" y="333756"/>
                  </a:lnTo>
                  <a:lnTo>
                    <a:pt x="4037076" y="333756"/>
                  </a:lnTo>
                  <a:close/>
                </a:path>
              </a:pathLst>
            </a:custGeom>
            <a:solidFill>
              <a:srgbClr val="45747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grpSp>
      <p:sp>
        <p:nvSpPr>
          <p:cNvPr id="79" name="object 10">
            <a:extLst>
              <a:ext uri="{FF2B5EF4-FFF2-40B4-BE49-F238E27FC236}">
                <a16:creationId xmlns:a16="http://schemas.microsoft.com/office/drawing/2014/main" id="{CF554BEC-2093-4C8E-8678-97AE1154D108}"/>
              </a:ext>
            </a:extLst>
          </p:cNvPr>
          <p:cNvSpPr txBox="1"/>
          <p:nvPr/>
        </p:nvSpPr>
        <p:spPr>
          <a:xfrm>
            <a:off x="4476820" y="1633563"/>
            <a:ext cx="4032250" cy="250825"/>
          </a:xfrm>
          <a:prstGeom prst="rect">
            <a:avLst/>
          </a:prstGeom>
        </p:spPr>
        <p:txBody>
          <a:bodyPr lIns="0" tIns="65405" rIns="0" bIns="0">
            <a:spAutoFit/>
          </a:bodyPr>
          <a:lstStyle/>
          <a:p>
            <a:pPr marL="0" marR="0" lvl="0" indent="0" algn="ctr" defTabSz="914400" rtl="0" eaLnBrk="1" fontAlgn="auto" latinLnBrk="0" hangingPunct="1">
              <a:lnSpc>
                <a:spcPct val="100000"/>
              </a:lnSpc>
              <a:spcBef>
                <a:spcPts val="515"/>
              </a:spcBef>
              <a:spcAft>
                <a:spcPts val="0"/>
              </a:spcAft>
              <a:buClrTx/>
              <a:buSzTx/>
              <a:buFontTx/>
              <a:buNone/>
              <a:tabLst/>
              <a:defRPr/>
            </a:pPr>
            <a:r>
              <a:rPr kumimoji="0" sz="1200" b="1" i="0" u="none" strike="noStrike" kern="1200" cap="none" spc="-5"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Commentaires</a:t>
            </a:r>
            <a:endParaRPr kumimoji="0"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83" name="object 15">
            <a:extLst>
              <a:ext uri="{FF2B5EF4-FFF2-40B4-BE49-F238E27FC236}">
                <a16:creationId xmlns:a16="http://schemas.microsoft.com/office/drawing/2014/main" id="{F21D5494-78A6-4169-B32E-7EF37FC2FB0C}"/>
              </a:ext>
            </a:extLst>
          </p:cNvPr>
          <p:cNvGrpSpPr>
            <a:grpSpLocks/>
          </p:cNvGrpSpPr>
          <p:nvPr/>
        </p:nvGrpSpPr>
        <p:grpSpPr bwMode="auto">
          <a:xfrm>
            <a:off x="843032" y="3132163"/>
            <a:ext cx="2928938" cy="698500"/>
            <a:chOff x="1857634" y="3832860"/>
            <a:chExt cx="2929255" cy="698500"/>
          </a:xfrm>
        </p:grpSpPr>
        <p:sp>
          <p:nvSpPr>
            <p:cNvPr id="84" name="object 16">
              <a:extLst>
                <a:ext uri="{FF2B5EF4-FFF2-40B4-BE49-F238E27FC236}">
                  <a16:creationId xmlns:a16="http://schemas.microsoft.com/office/drawing/2014/main" id="{474A3594-59CB-469D-AA73-853B19B3BB65}"/>
                </a:ext>
              </a:extLst>
            </p:cNvPr>
            <p:cNvSpPr>
              <a:spLocks/>
            </p:cNvSpPr>
            <p:nvPr/>
          </p:nvSpPr>
          <p:spPr bwMode="auto">
            <a:xfrm>
              <a:off x="1860677" y="3832872"/>
              <a:ext cx="2926080" cy="375285"/>
            </a:xfrm>
            <a:custGeom>
              <a:avLst/>
              <a:gdLst>
                <a:gd name="T0" fmla="*/ 2926095 w 2926079"/>
                <a:gd name="T1" fmla="*/ 187452 h 375285"/>
                <a:gd name="T2" fmla="*/ 2738643 w 2926079"/>
                <a:gd name="T3" fmla="*/ 0 h 375285"/>
                <a:gd name="T4" fmla="*/ 2738643 w 2926079"/>
                <a:gd name="T5" fmla="*/ 96012 h 375285"/>
                <a:gd name="T6" fmla="*/ 0 w 2926079"/>
                <a:gd name="T7" fmla="*/ 96012 h 375285"/>
                <a:gd name="T8" fmla="*/ 0 w 2926079"/>
                <a:gd name="T9" fmla="*/ 278892 h 375285"/>
                <a:gd name="T10" fmla="*/ 12192 w 2926079"/>
                <a:gd name="T11" fmla="*/ 278892 h 375285"/>
                <a:gd name="T12" fmla="*/ 25908 w 2926079"/>
                <a:gd name="T13" fmla="*/ 278892 h 375285"/>
                <a:gd name="T14" fmla="*/ 2738643 w 2926079"/>
                <a:gd name="T15" fmla="*/ 278892 h 375285"/>
                <a:gd name="T16" fmla="*/ 2738643 w 2926079"/>
                <a:gd name="T17" fmla="*/ 374904 h 375285"/>
                <a:gd name="T18" fmla="*/ 2741691 w 2926079"/>
                <a:gd name="T19" fmla="*/ 371856 h 375285"/>
                <a:gd name="T20" fmla="*/ 2763027 w 2926079"/>
                <a:gd name="T21" fmla="*/ 350520 h 375285"/>
                <a:gd name="T22" fmla="*/ 2898663 w 2926079"/>
                <a:gd name="T23" fmla="*/ 214884 h 375285"/>
                <a:gd name="T24" fmla="*/ 2926095 w 2926079"/>
                <a:gd name="T25" fmla="*/ 187452 h 375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26079" h="375285">
                  <a:moveTo>
                    <a:pt x="2926080" y="187452"/>
                  </a:moveTo>
                  <a:lnTo>
                    <a:pt x="2738628" y="0"/>
                  </a:lnTo>
                  <a:lnTo>
                    <a:pt x="2738628" y="96012"/>
                  </a:lnTo>
                  <a:lnTo>
                    <a:pt x="0" y="96012"/>
                  </a:lnTo>
                  <a:lnTo>
                    <a:pt x="0" y="278892"/>
                  </a:lnTo>
                  <a:lnTo>
                    <a:pt x="12192" y="278892"/>
                  </a:lnTo>
                  <a:lnTo>
                    <a:pt x="25908" y="278892"/>
                  </a:lnTo>
                  <a:lnTo>
                    <a:pt x="2738628" y="278892"/>
                  </a:lnTo>
                  <a:lnTo>
                    <a:pt x="2738628" y="374904"/>
                  </a:lnTo>
                  <a:lnTo>
                    <a:pt x="2741676" y="371856"/>
                  </a:lnTo>
                  <a:lnTo>
                    <a:pt x="2763012" y="350520"/>
                  </a:lnTo>
                  <a:lnTo>
                    <a:pt x="2898648" y="214884"/>
                  </a:lnTo>
                  <a:lnTo>
                    <a:pt x="2926080" y="187452"/>
                  </a:lnTo>
                  <a:close/>
                </a:path>
              </a:pathLst>
            </a:custGeom>
            <a:solidFill>
              <a:srgbClr val="4F80B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85" name="object 17">
              <a:extLst>
                <a:ext uri="{FF2B5EF4-FFF2-40B4-BE49-F238E27FC236}">
                  <a16:creationId xmlns:a16="http://schemas.microsoft.com/office/drawing/2014/main" id="{3418FCAC-473E-473E-AF5B-664D60DE5522}"/>
                </a:ext>
              </a:extLst>
            </p:cNvPr>
            <p:cNvSpPr>
              <a:spLocks/>
            </p:cNvSpPr>
            <p:nvPr/>
          </p:nvSpPr>
          <p:spPr bwMode="auto">
            <a:xfrm>
              <a:off x="1857629" y="4265688"/>
              <a:ext cx="914400" cy="265430"/>
            </a:xfrm>
            <a:custGeom>
              <a:avLst/>
              <a:gdLst>
                <a:gd name="T0" fmla="*/ 914400 w 914400"/>
                <a:gd name="T1" fmla="*/ 128016 h 265429"/>
                <a:gd name="T2" fmla="*/ 909828 w 914400"/>
                <a:gd name="T3" fmla="*/ 123444 h 265429"/>
                <a:gd name="T4" fmla="*/ 789432 w 914400"/>
                <a:gd name="T5" fmla="*/ 4572 h 265429"/>
                <a:gd name="T6" fmla="*/ 786384 w 914400"/>
                <a:gd name="T7" fmla="*/ 1524 h 265429"/>
                <a:gd name="T8" fmla="*/ 780288 w 914400"/>
                <a:gd name="T9" fmla="*/ 0 h 265429"/>
                <a:gd name="T10" fmla="*/ 771144 w 914400"/>
                <a:gd name="T11" fmla="*/ 3048 h 265429"/>
                <a:gd name="T12" fmla="*/ 768096 w 914400"/>
                <a:gd name="T13" fmla="*/ 9144 h 265429"/>
                <a:gd name="T14" fmla="*/ 768096 w 914400"/>
                <a:gd name="T15" fmla="*/ 33528 h 265429"/>
                <a:gd name="T16" fmla="*/ 144780 w 914400"/>
                <a:gd name="T17" fmla="*/ 33528 h 265429"/>
                <a:gd name="T18" fmla="*/ 144780 w 914400"/>
                <a:gd name="T19" fmla="*/ 9144 h 265429"/>
                <a:gd name="T20" fmla="*/ 141732 w 914400"/>
                <a:gd name="T21" fmla="*/ 3048 h 265429"/>
                <a:gd name="T22" fmla="*/ 132588 w 914400"/>
                <a:gd name="T23" fmla="*/ 0 h 265429"/>
                <a:gd name="T24" fmla="*/ 126492 w 914400"/>
                <a:gd name="T25" fmla="*/ 1524 h 265429"/>
                <a:gd name="T26" fmla="*/ 0 w 914400"/>
                <a:gd name="T27" fmla="*/ 128016 h 265429"/>
                <a:gd name="T28" fmla="*/ 0 w 914400"/>
                <a:gd name="T29" fmla="*/ 137175 h 265429"/>
                <a:gd name="T30" fmla="*/ 22860 w 914400"/>
                <a:gd name="T31" fmla="*/ 160035 h 265429"/>
                <a:gd name="T32" fmla="*/ 120396 w 914400"/>
                <a:gd name="T33" fmla="*/ 257571 h 265429"/>
                <a:gd name="T34" fmla="*/ 123444 w 914400"/>
                <a:gd name="T35" fmla="*/ 260619 h 265429"/>
                <a:gd name="T36" fmla="*/ 126492 w 914400"/>
                <a:gd name="T37" fmla="*/ 265191 h 265429"/>
                <a:gd name="T38" fmla="*/ 132588 w 914400"/>
                <a:gd name="T39" fmla="*/ 265191 h 265429"/>
                <a:gd name="T40" fmla="*/ 141732 w 914400"/>
                <a:gd name="T41" fmla="*/ 262143 h 265429"/>
                <a:gd name="T42" fmla="*/ 144780 w 914400"/>
                <a:gd name="T43" fmla="*/ 257571 h 265429"/>
                <a:gd name="T44" fmla="*/ 144780 w 914400"/>
                <a:gd name="T45" fmla="*/ 231663 h 265429"/>
                <a:gd name="T46" fmla="*/ 768096 w 914400"/>
                <a:gd name="T47" fmla="*/ 231663 h 265429"/>
                <a:gd name="T48" fmla="*/ 768096 w 914400"/>
                <a:gd name="T49" fmla="*/ 257571 h 265429"/>
                <a:gd name="T50" fmla="*/ 771144 w 914400"/>
                <a:gd name="T51" fmla="*/ 262143 h 265429"/>
                <a:gd name="T52" fmla="*/ 772668 w 914400"/>
                <a:gd name="T53" fmla="*/ 262651 h 265429"/>
                <a:gd name="T54" fmla="*/ 780288 w 914400"/>
                <a:gd name="T55" fmla="*/ 265191 h 265429"/>
                <a:gd name="T56" fmla="*/ 786384 w 914400"/>
                <a:gd name="T57" fmla="*/ 265191 h 265429"/>
                <a:gd name="T58" fmla="*/ 789432 w 914400"/>
                <a:gd name="T59" fmla="*/ 260619 h 265429"/>
                <a:gd name="T60" fmla="*/ 794004 w 914400"/>
                <a:gd name="T61" fmla="*/ 256097 h 265429"/>
                <a:gd name="T62" fmla="*/ 891540 w 914400"/>
                <a:gd name="T63" fmla="*/ 159793 h 265429"/>
                <a:gd name="T64" fmla="*/ 909828 w 914400"/>
                <a:gd name="T65" fmla="*/ 141747 h 265429"/>
                <a:gd name="T66" fmla="*/ 914400 w 914400"/>
                <a:gd name="T67" fmla="*/ 137175 h 265429"/>
                <a:gd name="T68" fmla="*/ 914400 w 914400"/>
                <a:gd name="T69" fmla="*/ 128016 h 2654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14400" h="265429">
                  <a:moveTo>
                    <a:pt x="914400" y="128016"/>
                  </a:moveTo>
                  <a:lnTo>
                    <a:pt x="909828" y="123444"/>
                  </a:lnTo>
                  <a:lnTo>
                    <a:pt x="789432" y="4572"/>
                  </a:lnTo>
                  <a:lnTo>
                    <a:pt x="786384" y="1524"/>
                  </a:lnTo>
                  <a:lnTo>
                    <a:pt x="780288" y="0"/>
                  </a:lnTo>
                  <a:lnTo>
                    <a:pt x="771144" y="3048"/>
                  </a:lnTo>
                  <a:lnTo>
                    <a:pt x="768096" y="9144"/>
                  </a:lnTo>
                  <a:lnTo>
                    <a:pt x="768096" y="33528"/>
                  </a:lnTo>
                  <a:lnTo>
                    <a:pt x="144780" y="33528"/>
                  </a:lnTo>
                  <a:lnTo>
                    <a:pt x="144780" y="9144"/>
                  </a:lnTo>
                  <a:lnTo>
                    <a:pt x="141732" y="3048"/>
                  </a:lnTo>
                  <a:lnTo>
                    <a:pt x="132588" y="0"/>
                  </a:lnTo>
                  <a:lnTo>
                    <a:pt x="126492" y="1524"/>
                  </a:lnTo>
                  <a:lnTo>
                    <a:pt x="0" y="128016"/>
                  </a:lnTo>
                  <a:lnTo>
                    <a:pt x="0" y="137160"/>
                  </a:lnTo>
                  <a:lnTo>
                    <a:pt x="22860" y="160020"/>
                  </a:lnTo>
                  <a:lnTo>
                    <a:pt x="120396" y="257556"/>
                  </a:lnTo>
                  <a:lnTo>
                    <a:pt x="123444" y="260604"/>
                  </a:lnTo>
                  <a:lnTo>
                    <a:pt x="126492" y="265176"/>
                  </a:lnTo>
                  <a:lnTo>
                    <a:pt x="132588" y="265176"/>
                  </a:lnTo>
                  <a:lnTo>
                    <a:pt x="141732" y="262128"/>
                  </a:lnTo>
                  <a:lnTo>
                    <a:pt x="144780" y="257556"/>
                  </a:lnTo>
                  <a:lnTo>
                    <a:pt x="144780" y="231648"/>
                  </a:lnTo>
                  <a:lnTo>
                    <a:pt x="768096" y="231648"/>
                  </a:lnTo>
                  <a:lnTo>
                    <a:pt x="768096" y="257556"/>
                  </a:lnTo>
                  <a:lnTo>
                    <a:pt x="771144" y="262128"/>
                  </a:lnTo>
                  <a:lnTo>
                    <a:pt x="772668" y="262636"/>
                  </a:lnTo>
                  <a:lnTo>
                    <a:pt x="780288" y="265176"/>
                  </a:lnTo>
                  <a:lnTo>
                    <a:pt x="786384" y="265176"/>
                  </a:lnTo>
                  <a:lnTo>
                    <a:pt x="789432" y="260604"/>
                  </a:lnTo>
                  <a:lnTo>
                    <a:pt x="794004" y="256082"/>
                  </a:lnTo>
                  <a:lnTo>
                    <a:pt x="891540" y="159778"/>
                  </a:lnTo>
                  <a:lnTo>
                    <a:pt x="909828" y="141732"/>
                  </a:lnTo>
                  <a:lnTo>
                    <a:pt x="914400" y="137160"/>
                  </a:lnTo>
                  <a:lnTo>
                    <a:pt x="914400" y="128016"/>
                  </a:lnTo>
                  <a:close/>
                </a:path>
              </a:pathLst>
            </a:custGeom>
            <a:solidFill>
              <a:srgbClr val="DBEEF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grpSp>
      <p:sp>
        <p:nvSpPr>
          <p:cNvPr id="86" name="object 18">
            <a:extLst>
              <a:ext uri="{FF2B5EF4-FFF2-40B4-BE49-F238E27FC236}">
                <a16:creationId xmlns:a16="http://schemas.microsoft.com/office/drawing/2014/main" id="{6FF6A177-0513-4D31-B52D-B6F91D10BA35}"/>
              </a:ext>
            </a:extLst>
          </p:cNvPr>
          <p:cNvSpPr txBox="1">
            <a:spLocks noChangeArrowheads="1"/>
          </p:cNvSpPr>
          <p:nvPr/>
        </p:nvSpPr>
        <p:spPr bwMode="auto">
          <a:xfrm>
            <a:off x="847795" y="2192363"/>
            <a:ext cx="893762" cy="31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382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23825" marR="0" lvl="0" indent="0" algn="ctr" defTabSz="914400" rtl="0" eaLnBrk="1" fontAlgn="base" latinLnBrk="0" hangingPunct="1">
              <a:lnSpc>
                <a:spcPct val="100000"/>
              </a:lnSpc>
              <a:spcBef>
                <a:spcPts val="100"/>
              </a:spcBef>
              <a:spcAft>
                <a:spcPct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Times" panose="02020603050405020304" pitchFamily="18" charset="0"/>
                <a:ea typeface="+mn-ea"/>
                <a:cs typeface="Arial" panose="020B0604020202020204" pitchFamily="34" charset="0"/>
              </a:rPr>
              <a:t>ECC</a:t>
            </a:r>
          </a:p>
          <a:p>
            <a:pPr marL="123825"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Times" panose="02020603050405020304" pitchFamily="18" charset="0"/>
                <a:ea typeface="+mn-ea"/>
                <a:cs typeface="Arial" panose="020B0604020202020204" pitchFamily="34" charset="0"/>
              </a:rPr>
              <a:t>(2 ans)</a:t>
            </a:r>
          </a:p>
        </p:txBody>
      </p:sp>
      <p:sp>
        <p:nvSpPr>
          <p:cNvPr id="87" name="object 19">
            <a:extLst>
              <a:ext uri="{FF2B5EF4-FFF2-40B4-BE49-F238E27FC236}">
                <a16:creationId xmlns:a16="http://schemas.microsoft.com/office/drawing/2014/main" id="{CCF585F7-615C-46C9-A5B1-6FD3F661B18A}"/>
              </a:ext>
            </a:extLst>
          </p:cNvPr>
          <p:cNvSpPr txBox="1">
            <a:spLocks noChangeArrowheads="1"/>
          </p:cNvSpPr>
          <p:nvPr/>
        </p:nvSpPr>
        <p:spPr bwMode="auto">
          <a:xfrm>
            <a:off x="2249557" y="2170138"/>
            <a:ext cx="669925" cy="31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2700" marR="0" lvl="0" indent="0" algn="ctr" defTabSz="914400" rtl="0" eaLnBrk="1" fontAlgn="base" latinLnBrk="0" hangingPunct="1">
              <a:lnSpc>
                <a:spcPct val="100000"/>
              </a:lnSpc>
              <a:spcBef>
                <a:spcPts val="100"/>
              </a:spcBef>
              <a:spcAft>
                <a:spcPct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Times" panose="02020603050405020304" pitchFamily="18" charset="0"/>
                <a:ea typeface="+mn-ea"/>
                <a:cs typeface="Arial" panose="020B0604020202020204" pitchFamily="34" charset="0"/>
              </a:rPr>
              <a:t>EIC</a:t>
            </a:r>
          </a:p>
          <a:p>
            <a:pPr marL="1270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Times" panose="02020603050405020304" pitchFamily="18" charset="0"/>
                <a:ea typeface="+mn-ea"/>
                <a:cs typeface="Arial" panose="020B0604020202020204" pitchFamily="34" charset="0"/>
              </a:rPr>
              <a:t>(4 ans)</a:t>
            </a:r>
          </a:p>
        </p:txBody>
      </p:sp>
      <p:sp>
        <p:nvSpPr>
          <p:cNvPr id="88" name="object 20">
            <a:extLst>
              <a:ext uri="{FF2B5EF4-FFF2-40B4-BE49-F238E27FC236}">
                <a16:creationId xmlns:a16="http://schemas.microsoft.com/office/drawing/2014/main" id="{5A601264-CF32-4D72-BAC0-DD8F515A2DB2}"/>
              </a:ext>
            </a:extLst>
          </p:cNvPr>
          <p:cNvSpPr txBox="1">
            <a:spLocks noChangeArrowheads="1"/>
          </p:cNvSpPr>
          <p:nvPr/>
        </p:nvSpPr>
        <p:spPr bwMode="auto">
          <a:xfrm>
            <a:off x="2660720" y="3813200"/>
            <a:ext cx="54768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2700" marR="0" lvl="0" indent="0" algn="ctr" defTabSz="914400" rtl="0" eaLnBrk="1" fontAlgn="base" latinLnBrk="0" hangingPunct="1">
              <a:lnSpc>
                <a:spcPct val="100000"/>
              </a:lnSpc>
              <a:spcBef>
                <a:spcPts val="100"/>
              </a:spcBef>
              <a:spcAft>
                <a:spcPct val="0"/>
              </a:spcAft>
              <a:buClrTx/>
              <a:buSzTx/>
              <a:buFontTx/>
              <a:buNone/>
              <a:tabLst/>
              <a:defRPr/>
            </a:pPr>
            <a:r>
              <a:rPr kumimoji="0" lang="fr-FR" altLang="fr-FR" sz="900" b="0" i="1" u="none" strike="noStrike" kern="1200" cap="none" spc="0" normalizeH="0" baseline="0" noProof="0">
                <a:ln>
                  <a:noFill/>
                </a:ln>
                <a:solidFill>
                  <a:prstClr val="black"/>
                </a:solidFill>
                <a:effectLst/>
                <a:uLnTx/>
                <a:uFillTx/>
                <a:latin typeface="Times" panose="02020603050405020304" pitchFamily="18" charset="0"/>
                <a:ea typeface="+mn-ea"/>
                <a:cs typeface="Arial" panose="020B0604020202020204" pitchFamily="34" charset="0"/>
              </a:rPr>
              <a:t>Exercice  d'une  fonction de </a:t>
            </a:r>
            <a:r>
              <a:rPr kumimoji="0" lang="fr-FR" altLang="fr-FR" sz="900" b="0" i="0" u="none" strike="noStrike" kern="1200" cap="none" spc="0" normalizeH="0" baseline="0" noProof="0">
                <a:ln>
                  <a:noFill/>
                </a:ln>
                <a:solidFill>
                  <a:prstClr val="black"/>
                </a:solidFill>
                <a:effectLst/>
                <a:uLnTx/>
                <a:uFillTx/>
                <a:latin typeface="Times" panose="02020603050405020304" pitchFamily="18" charset="0"/>
                <a:ea typeface="+mn-ea"/>
                <a:cs typeface="Arial" panose="020B0604020202020204" pitchFamily="34" charset="0"/>
              </a:rPr>
              <a:t> </a:t>
            </a:r>
            <a:r>
              <a:rPr kumimoji="0" lang="fr-FR" altLang="fr-FR" sz="900" b="0" i="1" u="none" strike="noStrike" kern="1200" cap="none" spc="0" normalizeH="0" baseline="0" noProof="0">
                <a:ln>
                  <a:noFill/>
                </a:ln>
                <a:solidFill>
                  <a:prstClr val="black"/>
                </a:solidFill>
                <a:effectLst/>
                <a:uLnTx/>
                <a:uFillTx/>
                <a:latin typeface="Times" panose="02020603050405020304" pitchFamily="18" charset="0"/>
                <a:ea typeface="+mn-ea"/>
                <a:cs typeface="Arial" panose="020B0604020202020204" pitchFamily="34" charset="0"/>
              </a:rPr>
              <a:t>direction</a:t>
            </a:r>
            <a:endParaRPr kumimoji="0" lang="fr-FR" altLang="fr-FR" sz="900" b="0" i="0" u="none" strike="noStrike" kern="1200" cap="none" spc="0" normalizeH="0" baseline="0" noProof="0">
              <a:ln>
                <a:noFill/>
              </a:ln>
              <a:solidFill>
                <a:prstClr val="black"/>
              </a:solidFill>
              <a:effectLst/>
              <a:uLnTx/>
              <a:uFillTx/>
              <a:latin typeface="Times" panose="02020603050405020304" pitchFamily="18" charset="0"/>
              <a:ea typeface="+mn-ea"/>
              <a:cs typeface="Arial" panose="020B0604020202020204" pitchFamily="34" charset="0"/>
            </a:endParaRPr>
          </a:p>
        </p:txBody>
      </p:sp>
      <p:sp>
        <p:nvSpPr>
          <p:cNvPr id="89" name="object 21">
            <a:extLst>
              <a:ext uri="{FF2B5EF4-FFF2-40B4-BE49-F238E27FC236}">
                <a16:creationId xmlns:a16="http://schemas.microsoft.com/office/drawing/2014/main" id="{3BB77C66-CD0C-4AF0-A4CC-0A4971132560}"/>
              </a:ext>
            </a:extLst>
          </p:cNvPr>
          <p:cNvSpPr txBox="1"/>
          <p:nvPr/>
        </p:nvSpPr>
        <p:spPr>
          <a:xfrm>
            <a:off x="1177995" y="3636988"/>
            <a:ext cx="241300" cy="134937"/>
          </a:xfrm>
          <a:prstGeom prst="rect">
            <a:avLst/>
          </a:prstGeom>
        </p:spPr>
        <p:txBody>
          <a:bodyPr lIns="0" tIns="12700" rIns="0" bIns="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2</a:t>
            </a:r>
            <a:r>
              <a:rPr kumimoji="0" sz="800" b="0" i="0" u="none" strike="noStrike" kern="1200" cap="none" spc="-7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 </a:t>
            </a:r>
            <a:r>
              <a:rPr kumimoji="0" sz="800" b="0" i="0" u="none" strike="noStrike" kern="1200" cap="none" spc="-5"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ans</a:t>
            </a:r>
            <a:endParaRPr kumimoji="0" sz="800" b="0" i="0" u="none" strike="noStrike" kern="1200" cap="none" spc="0" normalizeH="0" baseline="0" noProof="0">
              <a:ln>
                <a:noFill/>
              </a:ln>
              <a:solidFill>
                <a:prstClr val="black"/>
              </a:solidFill>
              <a:effectLst/>
              <a:uLnTx/>
              <a:uFillTx/>
              <a:latin typeface="Times" panose="02020603050405020304" pitchFamily="18" charset="0"/>
              <a:ea typeface="+mn-ea"/>
              <a:cs typeface="Times" panose="02020603050405020304" pitchFamily="18" charset="0"/>
            </a:endParaRPr>
          </a:p>
        </p:txBody>
      </p:sp>
      <p:sp>
        <p:nvSpPr>
          <p:cNvPr id="90" name="object 22">
            <a:extLst>
              <a:ext uri="{FF2B5EF4-FFF2-40B4-BE49-F238E27FC236}">
                <a16:creationId xmlns:a16="http://schemas.microsoft.com/office/drawing/2014/main" id="{8ECB9819-B29A-44A9-AFBD-FB444BFCD2AD}"/>
              </a:ext>
            </a:extLst>
          </p:cNvPr>
          <p:cNvSpPr>
            <a:spLocks/>
          </p:cNvSpPr>
          <p:nvPr/>
        </p:nvSpPr>
        <p:spPr bwMode="auto">
          <a:xfrm>
            <a:off x="850970" y="2752750"/>
            <a:ext cx="2662237" cy="193675"/>
          </a:xfrm>
          <a:custGeom>
            <a:avLst/>
            <a:gdLst>
              <a:gd name="T0" fmla="*/ 456390 w 2662554"/>
              <a:gd name="T1" fmla="*/ 97567 h 192404"/>
              <a:gd name="T2" fmla="*/ 451818 w 2662554"/>
              <a:gd name="T3" fmla="*/ 72333 h 192404"/>
              <a:gd name="T4" fmla="*/ 450294 w 2662554"/>
              <a:gd name="T5" fmla="*/ 15140 h 192404"/>
              <a:gd name="T6" fmla="*/ 436608 w 2662554"/>
              <a:gd name="T7" fmla="*/ 15140 h 192404"/>
              <a:gd name="T8" fmla="*/ 436608 w 2662554"/>
              <a:gd name="T9" fmla="*/ 55513 h 192404"/>
              <a:gd name="T10" fmla="*/ 432046 w 2662554"/>
              <a:gd name="T11" fmla="*/ 92520 h 192404"/>
              <a:gd name="T12" fmla="*/ 427479 w 2662554"/>
              <a:gd name="T13" fmla="*/ 107662 h 192404"/>
              <a:gd name="T14" fmla="*/ 15210 w 2662554"/>
              <a:gd name="T15" fmla="*/ 109343 h 192404"/>
              <a:gd name="T16" fmla="*/ 12177 w 2662554"/>
              <a:gd name="T17" fmla="*/ 112708 h 192404"/>
              <a:gd name="T18" fmla="*/ 7605 w 2662554"/>
              <a:gd name="T19" fmla="*/ 124483 h 192404"/>
              <a:gd name="T20" fmla="*/ 1524 w 2662554"/>
              <a:gd name="T21" fmla="*/ 156444 h 192404"/>
              <a:gd name="T22" fmla="*/ 12177 w 2662554"/>
              <a:gd name="T23" fmla="*/ 211957 h 192404"/>
              <a:gd name="T24" fmla="*/ 16734 w 2662554"/>
              <a:gd name="T25" fmla="*/ 144671 h 192404"/>
              <a:gd name="T26" fmla="*/ 19782 w 2662554"/>
              <a:gd name="T27" fmla="*/ 129528 h 192404"/>
              <a:gd name="T28" fmla="*/ 22815 w 2662554"/>
              <a:gd name="T29" fmla="*/ 122804 h 192404"/>
              <a:gd name="T30" fmla="*/ 429003 w 2662554"/>
              <a:gd name="T31" fmla="*/ 122804 h 192404"/>
              <a:gd name="T32" fmla="*/ 433560 w 2662554"/>
              <a:gd name="T33" fmla="*/ 121117 h 192404"/>
              <a:gd name="T34" fmla="*/ 439656 w 2662554"/>
              <a:gd name="T35" fmla="*/ 114390 h 192404"/>
              <a:gd name="T36" fmla="*/ 443451 w 2662554"/>
              <a:gd name="T37" fmla="*/ 97567 h 192404"/>
              <a:gd name="T38" fmla="*/ 445737 w 2662554"/>
              <a:gd name="T39" fmla="*/ 109343 h 192404"/>
              <a:gd name="T40" fmla="*/ 450294 w 2662554"/>
              <a:gd name="T41" fmla="*/ 117756 h 192404"/>
              <a:gd name="T42" fmla="*/ 456390 w 2662554"/>
              <a:gd name="T43" fmla="*/ 122804 h 192404"/>
              <a:gd name="T44" fmla="*/ 457899 w 2662554"/>
              <a:gd name="T45" fmla="*/ 105977 h 192404"/>
              <a:gd name="T46" fmla="*/ 874740 w 2662554"/>
              <a:gd name="T47" fmla="*/ 112708 h 192404"/>
              <a:gd name="T48" fmla="*/ 871692 w 2662554"/>
              <a:gd name="T49" fmla="*/ 109343 h 192404"/>
              <a:gd name="T50" fmla="*/ 459423 w 2662554"/>
              <a:gd name="T51" fmla="*/ 107662 h 192404"/>
              <a:gd name="T52" fmla="*/ 459423 w 2662554"/>
              <a:gd name="T53" fmla="*/ 122804 h 192404"/>
              <a:gd name="T54" fmla="*/ 865611 w 2662554"/>
              <a:gd name="T55" fmla="*/ 122804 h 192404"/>
              <a:gd name="T56" fmla="*/ 868650 w 2662554"/>
              <a:gd name="T57" fmla="*/ 132893 h 192404"/>
              <a:gd name="T58" fmla="*/ 871692 w 2662554"/>
              <a:gd name="T59" fmla="*/ 158127 h 192404"/>
              <a:gd name="T60" fmla="*/ 886902 w 2662554"/>
              <a:gd name="T61" fmla="*/ 211957 h 192404"/>
              <a:gd name="T62" fmla="*/ 2654636 w 2662554"/>
              <a:gd name="T63" fmla="*/ 144671 h 192404"/>
              <a:gd name="T64" fmla="*/ 2650068 w 2662554"/>
              <a:gd name="T65" fmla="*/ 112708 h 192404"/>
              <a:gd name="T66" fmla="*/ 2645510 w 2662554"/>
              <a:gd name="T67" fmla="*/ 104295 h 192404"/>
              <a:gd name="T68" fmla="*/ 2642463 w 2662554"/>
              <a:gd name="T69" fmla="*/ 99250 h 192404"/>
              <a:gd name="T70" fmla="*/ 1792067 w 2662554"/>
              <a:gd name="T71" fmla="*/ 97567 h 192404"/>
              <a:gd name="T72" fmla="*/ 1789029 w 2662554"/>
              <a:gd name="T73" fmla="*/ 95885 h 192404"/>
              <a:gd name="T74" fmla="*/ 1785981 w 2662554"/>
              <a:gd name="T75" fmla="*/ 85792 h 192404"/>
              <a:gd name="T76" fmla="*/ 1782941 w 2662554"/>
              <a:gd name="T77" fmla="*/ 60560 h 192404"/>
              <a:gd name="T78" fmla="*/ 1779900 w 2662554"/>
              <a:gd name="T79" fmla="*/ 6729 h 192404"/>
              <a:gd name="T80" fmla="*/ 1770771 w 2662554"/>
              <a:gd name="T81" fmla="*/ 0 h 192404"/>
              <a:gd name="T82" fmla="*/ 1767724 w 2662554"/>
              <a:gd name="T83" fmla="*/ 26914 h 192404"/>
              <a:gd name="T84" fmla="*/ 1763166 w 2662554"/>
              <a:gd name="T85" fmla="*/ 80745 h 192404"/>
              <a:gd name="T86" fmla="*/ 1758598 w 2662554"/>
              <a:gd name="T87" fmla="*/ 97567 h 192404"/>
              <a:gd name="T88" fmla="*/ 908208 w 2662554"/>
              <a:gd name="T89" fmla="*/ 97567 h 192404"/>
              <a:gd name="T90" fmla="*/ 903636 w 2662554"/>
              <a:gd name="T91" fmla="*/ 102613 h 192404"/>
              <a:gd name="T92" fmla="*/ 900603 w 2662554"/>
              <a:gd name="T93" fmla="*/ 109343 h 192404"/>
              <a:gd name="T94" fmla="*/ 892997 w 2662554"/>
              <a:gd name="T95" fmla="*/ 146349 h 192404"/>
              <a:gd name="T96" fmla="*/ 903636 w 2662554"/>
              <a:gd name="T97" fmla="*/ 200183 h 192404"/>
              <a:gd name="T98" fmla="*/ 908208 w 2662554"/>
              <a:gd name="T99" fmla="*/ 132893 h 192404"/>
              <a:gd name="T100" fmla="*/ 911241 w 2662554"/>
              <a:gd name="T101" fmla="*/ 117756 h 192404"/>
              <a:gd name="T102" fmla="*/ 913527 w 2662554"/>
              <a:gd name="T103" fmla="*/ 111025 h 192404"/>
              <a:gd name="T104" fmla="*/ 1763166 w 2662554"/>
              <a:gd name="T105" fmla="*/ 109343 h 192404"/>
              <a:gd name="T106" fmla="*/ 1769247 w 2662554"/>
              <a:gd name="T107" fmla="*/ 102613 h 192404"/>
              <a:gd name="T108" fmla="*/ 1776852 w 2662554"/>
              <a:gd name="T109" fmla="*/ 99250 h 192404"/>
              <a:gd name="T110" fmla="*/ 1781424 w 2662554"/>
              <a:gd name="T111" fmla="*/ 107662 h 192404"/>
              <a:gd name="T112" fmla="*/ 1785981 w 2662554"/>
              <a:gd name="T113" fmla="*/ 111025 h 192404"/>
              <a:gd name="T114" fmla="*/ 2634858 w 2662554"/>
              <a:gd name="T115" fmla="*/ 111025 h 192404"/>
              <a:gd name="T116" fmla="*/ 2637902 w 2662554"/>
              <a:gd name="T117" fmla="*/ 122804 h 192404"/>
              <a:gd name="T118" fmla="*/ 2643987 w 2662554"/>
              <a:gd name="T119" fmla="*/ 200183 h 1924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662554" h="192404">
                <a:moveTo>
                  <a:pt x="458724" y="96012"/>
                </a:moveTo>
                <a:lnTo>
                  <a:pt x="457200" y="92964"/>
                </a:lnTo>
                <a:lnTo>
                  <a:pt x="457200" y="88392"/>
                </a:lnTo>
                <a:lnTo>
                  <a:pt x="455676" y="83820"/>
                </a:lnTo>
                <a:lnTo>
                  <a:pt x="454152" y="77724"/>
                </a:lnTo>
                <a:lnTo>
                  <a:pt x="452628" y="65532"/>
                </a:lnTo>
                <a:lnTo>
                  <a:pt x="451104" y="50292"/>
                </a:lnTo>
                <a:lnTo>
                  <a:pt x="451104" y="16764"/>
                </a:lnTo>
                <a:lnTo>
                  <a:pt x="451104" y="13716"/>
                </a:lnTo>
                <a:lnTo>
                  <a:pt x="448056" y="10668"/>
                </a:lnTo>
                <a:lnTo>
                  <a:pt x="440436" y="10668"/>
                </a:lnTo>
                <a:lnTo>
                  <a:pt x="437388" y="13716"/>
                </a:lnTo>
                <a:lnTo>
                  <a:pt x="437388" y="16764"/>
                </a:lnTo>
                <a:lnTo>
                  <a:pt x="437388" y="35052"/>
                </a:lnTo>
                <a:lnTo>
                  <a:pt x="437388" y="50292"/>
                </a:lnTo>
                <a:lnTo>
                  <a:pt x="435864" y="65532"/>
                </a:lnTo>
                <a:lnTo>
                  <a:pt x="434340" y="77724"/>
                </a:lnTo>
                <a:lnTo>
                  <a:pt x="432816" y="83820"/>
                </a:lnTo>
                <a:lnTo>
                  <a:pt x="431292" y="88392"/>
                </a:lnTo>
                <a:lnTo>
                  <a:pt x="431292" y="91440"/>
                </a:lnTo>
                <a:lnTo>
                  <a:pt x="428244" y="97536"/>
                </a:lnTo>
                <a:lnTo>
                  <a:pt x="18288" y="97536"/>
                </a:lnTo>
                <a:lnTo>
                  <a:pt x="18288" y="99060"/>
                </a:lnTo>
                <a:lnTo>
                  <a:pt x="15240" y="99060"/>
                </a:lnTo>
                <a:lnTo>
                  <a:pt x="13716" y="100584"/>
                </a:lnTo>
                <a:lnTo>
                  <a:pt x="13716" y="102108"/>
                </a:lnTo>
                <a:lnTo>
                  <a:pt x="12192" y="102108"/>
                </a:lnTo>
                <a:lnTo>
                  <a:pt x="10668" y="105156"/>
                </a:lnTo>
                <a:lnTo>
                  <a:pt x="9144" y="109728"/>
                </a:lnTo>
                <a:lnTo>
                  <a:pt x="7620" y="112776"/>
                </a:lnTo>
                <a:lnTo>
                  <a:pt x="6096" y="117348"/>
                </a:lnTo>
                <a:lnTo>
                  <a:pt x="3048" y="129540"/>
                </a:lnTo>
                <a:lnTo>
                  <a:pt x="1524" y="141732"/>
                </a:lnTo>
                <a:lnTo>
                  <a:pt x="0" y="156972"/>
                </a:lnTo>
                <a:lnTo>
                  <a:pt x="0" y="192024"/>
                </a:lnTo>
                <a:lnTo>
                  <a:pt x="12192" y="192024"/>
                </a:lnTo>
                <a:lnTo>
                  <a:pt x="12192" y="173736"/>
                </a:lnTo>
                <a:lnTo>
                  <a:pt x="15240" y="143256"/>
                </a:lnTo>
                <a:lnTo>
                  <a:pt x="16764" y="131064"/>
                </a:lnTo>
                <a:lnTo>
                  <a:pt x="16764" y="124968"/>
                </a:lnTo>
                <a:lnTo>
                  <a:pt x="18288" y="120396"/>
                </a:lnTo>
                <a:lnTo>
                  <a:pt x="19812" y="117348"/>
                </a:lnTo>
                <a:lnTo>
                  <a:pt x="21336" y="112776"/>
                </a:lnTo>
                <a:lnTo>
                  <a:pt x="21336" y="111252"/>
                </a:lnTo>
                <a:lnTo>
                  <a:pt x="22860" y="111252"/>
                </a:lnTo>
                <a:lnTo>
                  <a:pt x="426720" y="111252"/>
                </a:lnTo>
                <a:lnTo>
                  <a:pt x="428244" y="111252"/>
                </a:lnTo>
                <a:lnTo>
                  <a:pt x="429768" y="111252"/>
                </a:lnTo>
                <a:lnTo>
                  <a:pt x="431292" y="111252"/>
                </a:lnTo>
                <a:lnTo>
                  <a:pt x="432816" y="109728"/>
                </a:lnTo>
                <a:lnTo>
                  <a:pt x="434340" y="109728"/>
                </a:lnTo>
                <a:lnTo>
                  <a:pt x="437388" y="106680"/>
                </a:lnTo>
                <a:lnTo>
                  <a:pt x="438912" y="103632"/>
                </a:lnTo>
                <a:lnTo>
                  <a:pt x="440436" y="103632"/>
                </a:lnTo>
                <a:lnTo>
                  <a:pt x="440436" y="100584"/>
                </a:lnTo>
                <a:lnTo>
                  <a:pt x="443484" y="91440"/>
                </a:lnTo>
                <a:lnTo>
                  <a:pt x="444246" y="88392"/>
                </a:lnTo>
                <a:lnTo>
                  <a:pt x="445008" y="91440"/>
                </a:lnTo>
                <a:lnTo>
                  <a:pt x="445008" y="96012"/>
                </a:lnTo>
                <a:lnTo>
                  <a:pt x="446532" y="99060"/>
                </a:lnTo>
                <a:lnTo>
                  <a:pt x="448056" y="103632"/>
                </a:lnTo>
                <a:lnTo>
                  <a:pt x="449580" y="103632"/>
                </a:lnTo>
                <a:lnTo>
                  <a:pt x="451104" y="106680"/>
                </a:lnTo>
                <a:lnTo>
                  <a:pt x="454152" y="109728"/>
                </a:lnTo>
                <a:lnTo>
                  <a:pt x="455676" y="109728"/>
                </a:lnTo>
                <a:lnTo>
                  <a:pt x="457200" y="111252"/>
                </a:lnTo>
                <a:lnTo>
                  <a:pt x="458724" y="111252"/>
                </a:lnTo>
                <a:lnTo>
                  <a:pt x="458724" y="97536"/>
                </a:lnTo>
                <a:lnTo>
                  <a:pt x="458724" y="96012"/>
                </a:lnTo>
                <a:close/>
              </a:path>
              <a:path w="2662554" h="192404">
                <a:moveTo>
                  <a:pt x="888492" y="156972"/>
                </a:moveTo>
                <a:lnTo>
                  <a:pt x="882396" y="117348"/>
                </a:lnTo>
                <a:lnTo>
                  <a:pt x="876300" y="102108"/>
                </a:lnTo>
                <a:lnTo>
                  <a:pt x="874776" y="102108"/>
                </a:lnTo>
                <a:lnTo>
                  <a:pt x="874776" y="100584"/>
                </a:lnTo>
                <a:lnTo>
                  <a:pt x="873252" y="99060"/>
                </a:lnTo>
                <a:lnTo>
                  <a:pt x="870204" y="99060"/>
                </a:lnTo>
                <a:lnTo>
                  <a:pt x="870204" y="97536"/>
                </a:lnTo>
                <a:lnTo>
                  <a:pt x="460248" y="97536"/>
                </a:lnTo>
                <a:lnTo>
                  <a:pt x="460248" y="98298"/>
                </a:lnTo>
                <a:lnTo>
                  <a:pt x="460248" y="99060"/>
                </a:lnTo>
                <a:lnTo>
                  <a:pt x="460248" y="111252"/>
                </a:lnTo>
                <a:lnTo>
                  <a:pt x="461772" y="111252"/>
                </a:lnTo>
                <a:lnTo>
                  <a:pt x="865632" y="111252"/>
                </a:lnTo>
                <a:lnTo>
                  <a:pt x="867156" y="111252"/>
                </a:lnTo>
                <a:lnTo>
                  <a:pt x="868680" y="114300"/>
                </a:lnTo>
                <a:lnTo>
                  <a:pt x="868680" y="117348"/>
                </a:lnTo>
                <a:lnTo>
                  <a:pt x="870204" y="120396"/>
                </a:lnTo>
                <a:lnTo>
                  <a:pt x="871728" y="126492"/>
                </a:lnTo>
                <a:lnTo>
                  <a:pt x="871728" y="131064"/>
                </a:lnTo>
                <a:lnTo>
                  <a:pt x="873252" y="143256"/>
                </a:lnTo>
                <a:lnTo>
                  <a:pt x="876300" y="173736"/>
                </a:lnTo>
                <a:lnTo>
                  <a:pt x="876300" y="192024"/>
                </a:lnTo>
                <a:lnTo>
                  <a:pt x="888492" y="192024"/>
                </a:lnTo>
                <a:lnTo>
                  <a:pt x="888492" y="156972"/>
                </a:lnTo>
                <a:close/>
              </a:path>
              <a:path w="2662554" h="192404">
                <a:moveTo>
                  <a:pt x="2662428" y="163068"/>
                </a:moveTo>
                <a:lnTo>
                  <a:pt x="2659380" y="131064"/>
                </a:lnTo>
                <a:lnTo>
                  <a:pt x="2657856" y="118872"/>
                </a:lnTo>
                <a:lnTo>
                  <a:pt x="2654808" y="106680"/>
                </a:lnTo>
                <a:lnTo>
                  <a:pt x="2654808" y="102108"/>
                </a:lnTo>
                <a:lnTo>
                  <a:pt x="2651760" y="96012"/>
                </a:lnTo>
                <a:lnTo>
                  <a:pt x="2651760" y="94488"/>
                </a:lnTo>
                <a:lnTo>
                  <a:pt x="2650236" y="94488"/>
                </a:lnTo>
                <a:lnTo>
                  <a:pt x="2648712" y="92964"/>
                </a:lnTo>
                <a:lnTo>
                  <a:pt x="2648712" y="91440"/>
                </a:lnTo>
                <a:lnTo>
                  <a:pt x="2647188" y="89916"/>
                </a:lnTo>
                <a:lnTo>
                  <a:pt x="2645664" y="89916"/>
                </a:lnTo>
                <a:lnTo>
                  <a:pt x="2645664" y="88392"/>
                </a:lnTo>
                <a:lnTo>
                  <a:pt x="1795272" y="88392"/>
                </a:lnTo>
                <a:lnTo>
                  <a:pt x="1793240" y="87376"/>
                </a:lnTo>
                <a:lnTo>
                  <a:pt x="1793748" y="88392"/>
                </a:lnTo>
                <a:lnTo>
                  <a:pt x="1792224" y="86868"/>
                </a:lnTo>
                <a:lnTo>
                  <a:pt x="1793240" y="87376"/>
                </a:lnTo>
                <a:lnTo>
                  <a:pt x="1790700" y="82296"/>
                </a:lnTo>
                <a:lnTo>
                  <a:pt x="1789176" y="77724"/>
                </a:lnTo>
                <a:lnTo>
                  <a:pt x="1789176" y="73152"/>
                </a:lnTo>
                <a:lnTo>
                  <a:pt x="1787652" y="67056"/>
                </a:lnTo>
                <a:lnTo>
                  <a:pt x="1786128" y="54864"/>
                </a:lnTo>
                <a:lnTo>
                  <a:pt x="1784604" y="41148"/>
                </a:lnTo>
                <a:lnTo>
                  <a:pt x="1784604" y="24384"/>
                </a:lnTo>
                <a:lnTo>
                  <a:pt x="1783080" y="6096"/>
                </a:lnTo>
                <a:lnTo>
                  <a:pt x="1783080" y="3048"/>
                </a:lnTo>
                <a:lnTo>
                  <a:pt x="1780032" y="0"/>
                </a:lnTo>
                <a:lnTo>
                  <a:pt x="1773936" y="0"/>
                </a:lnTo>
                <a:lnTo>
                  <a:pt x="1770888" y="3048"/>
                </a:lnTo>
                <a:lnTo>
                  <a:pt x="1770888" y="7620"/>
                </a:lnTo>
                <a:lnTo>
                  <a:pt x="1770888" y="24384"/>
                </a:lnTo>
                <a:lnTo>
                  <a:pt x="1767840" y="54864"/>
                </a:lnTo>
                <a:lnTo>
                  <a:pt x="1766316" y="67056"/>
                </a:lnTo>
                <a:lnTo>
                  <a:pt x="1766316" y="73152"/>
                </a:lnTo>
                <a:lnTo>
                  <a:pt x="1763268" y="82296"/>
                </a:lnTo>
                <a:lnTo>
                  <a:pt x="1763268" y="85344"/>
                </a:lnTo>
                <a:lnTo>
                  <a:pt x="1761744" y="88392"/>
                </a:lnTo>
                <a:lnTo>
                  <a:pt x="1761744" y="86868"/>
                </a:lnTo>
                <a:lnTo>
                  <a:pt x="1760220" y="88392"/>
                </a:lnTo>
                <a:lnTo>
                  <a:pt x="909828" y="88392"/>
                </a:lnTo>
                <a:lnTo>
                  <a:pt x="906780" y="91440"/>
                </a:lnTo>
                <a:lnTo>
                  <a:pt x="905256" y="91440"/>
                </a:lnTo>
                <a:lnTo>
                  <a:pt x="905256" y="92964"/>
                </a:lnTo>
                <a:lnTo>
                  <a:pt x="903732" y="94488"/>
                </a:lnTo>
                <a:lnTo>
                  <a:pt x="903732" y="96012"/>
                </a:lnTo>
                <a:lnTo>
                  <a:pt x="902208" y="99060"/>
                </a:lnTo>
                <a:lnTo>
                  <a:pt x="897636" y="112776"/>
                </a:lnTo>
                <a:lnTo>
                  <a:pt x="897636" y="118872"/>
                </a:lnTo>
                <a:lnTo>
                  <a:pt x="894588" y="132588"/>
                </a:lnTo>
                <a:lnTo>
                  <a:pt x="893064" y="147828"/>
                </a:lnTo>
                <a:lnTo>
                  <a:pt x="893064" y="181356"/>
                </a:lnTo>
                <a:lnTo>
                  <a:pt x="905256" y="181356"/>
                </a:lnTo>
                <a:lnTo>
                  <a:pt x="905256" y="164592"/>
                </a:lnTo>
                <a:lnTo>
                  <a:pt x="908304" y="132588"/>
                </a:lnTo>
                <a:lnTo>
                  <a:pt x="909828" y="120396"/>
                </a:lnTo>
                <a:lnTo>
                  <a:pt x="909828" y="115824"/>
                </a:lnTo>
                <a:lnTo>
                  <a:pt x="911352" y="109728"/>
                </a:lnTo>
                <a:lnTo>
                  <a:pt x="912876" y="106680"/>
                </a:lnTo>
                <a:lnTo>
                  <a:pt x="914400" y="103632"/>
                </a:lnTo>
                <a:lnTo>
                  <a:pt x="914400" y="102108"/>
                </a:lnTo>
                <a:lnTo>
                  <a:pt x="915162" y="100584"/>
                </a:lnTo>
                <a:lnTo>
                  <a:pt x="915924" y="100584"/>
                </a:lnTo>
                <a:lnTo>
                  <a:pt x="1764792" y="100584"/>
                </a:lnTo>
                <a:lnTo>
                  <a:pt x="1766316" y="99060"/>
                </a:lnTo>
                <a:lnTo>
                  <a:pt x="1767840" y="99060"/>
                </a:lnTo>
                <a:lnTo>
                  <a:pt x="1772412" y="94488"/>
                </a:lnTo>
                <a:lnTo>
                  <a:pt x="1772412" y="92964"/>
                </a:lnTo>
                <a:lnTo>
                  <a:pt x="1773936" y="89916"/>
                </a:lnTo>
                <a:lnTo>
                  <a:pt x="1776984" y="80772"/>
                </a:lnTo>
                <a:lnTo>
                  <a:pt x="1780032" y="89916"/>
                </a:lnTo>
                <a:lnTo>
                  <a:pt x="1783080" y="96012"/>
                </a:lnTo>
                <a:lnTo>
                  <a:pt x="1784604" y="96012"/>
                </a:lnTo>
                <a:lnTo>
                  <a:pt x="1784604" y="97536"/>
                </a:lnTo>
                <a:lnTo>
                  <a:pt x="1786128" y="99060"/>
                </a:lnTo>
                <a:lnTo>
                  <a:pt x="1787652" y="99060"/>
                </a:lnTo>
                <a:lnTo>
                  <a:pt x="1789176" y="100584"/>
                </a:lnTo>
                <a:lnTo>
                  <a:pt x="1792224" y="100584"/>
                </a:lnTo>
                <a:lnTo>
                  <a:pt x="2638044" y="100584"/>
                </a:lnTo>
                <a:lnTo>
                  <a:pt x="2639568" y="100584"/>
                </a:lnTo>
                <a:lnTo>
                  <a:pt x="2641092" y="103632"/>
                </a:lnTo>
                <a:lnTo>
                  <a:pt x="2642616" y="106680"/>
                </a:lnTo>
                <a:lnTo>
                  <a:pt x="2642616" y="111252"/>
                </a:lnTo>
                <a:lnTo>
                  <a:pt x="2645664" y="120396"/>
                </a:lnTo>
                <a:lnTo>
                  <a:pt x="2648712" y="147828"/>
                </a:lnTo>
                <a:lnTo>
                  <a:pt x="2648712" y="181356"/>
                </a:lnTo>
                <a:lnTo>
                  <a:pt x="2662428" y="181356"/>
                </a:lnTo>
                <a:lnTo>
                  <a:pt x="2662428" y="1630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91" name="object 23">
            <a:extLst>
              <a:ext uri="{FF2B5EF4-FFF2-40B4-BE49-F238E27FC236}">
                <a16:creationId xmlns:a16="http://schemas.microsoft.com/office/drawing/2014/main" id="{F638859B-F758-4D0B-BD2E-06811717EFE4}"/>
              </a:ext>
            </a:extLst>
          </p:cNvPr>
          <p:cNvSpPr txBox="1"/>
          <p:nvPr/>
        </p:nvSpPr>
        <p:spPr>
          <a:xfrm>
            <a:off x="3383032" y="2960713"/>
            <a:ext cx="238125" cy="134937"/>
          </a:xfrm>
          <a:prstGeom prst="rect">
            <a:avLst/>
          </a:prstGeom>
        </p:spPr>
        <p:txBody>
          <a:bodyPr lIns="0" tIns="12700" rIns="0" bIns="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N +</a:t>
            </a:r>
            <a:r>
              <a:rPr kumimoji="0" sz="800" b="0" i="0" u="none" strike="noStrike" kern="1200" cap="none" spc="-95"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 </a:t>
            </a:r>
            <a:r>
              <a:rPr kumimoji="0"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6</a:t>
            </a:r>
            <a:endParaRPr kumimoji="0" sz="800" b="0" i="0" u="none" strike="noStrike" kern="1200" cap="none" spc="0" normalizeH="0" baseline="0" noProof="0">
              <a:ln>
                <a:noFill/>
              </a:ln>
              <a:solidFill>
                <a:prstClr val="black"/>
              </a:solidFill>
              <a:effectLst/>
              <a:uLnTx/>
              <a:uFillTx/>
              <a:latin typeface="Times" panose="02020603050405020304" pitchFamily="18" charset="0"/>
              <a:ea typeface="+mn-ea"/>
              <a:cs typeface="Times" panose="02020603050405020304" pitchFamily="18" charset="0"/>
            </a:endParaRPr>
          </a:p>
        </p:txBody>
      </p:sp>
      <p:sp>
        <p:nvSpPr>
          <p:cNvPr id="92" name="object 24">
            <a:extLst>
              <a:ext uri="{FF2B5EF4-FFF2-40B4-BE49-F238E27FC236}">
                <a16:creationId xmlns:a16="http://schemas.microsoft.com/office/drawing/2014/main" id="{63E28C09-7F5A-424B-8442-939D39755C68}"/>
              </a:ext>
            </a:extLst>
          </p:cNvPr>
          <p:cNvSpPr txBox="1"/>
          <p:nvPr/>
        </p:nvSpPr>
        <p:spPr>
          <a:xfrm>
            <a:off x="2033657" y="2960713"/>
            <a:ext cx="236538" cy="134937"/>
          </a:xfrm>
          <a:prstGeom prst="rect">
            <a:avLst/>
          </a:prstGeom>
        </p:spPr>
        <p:txBody>
          <a:bodyPr lIns="0" tIns="12700" rIns="0" bIns="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N +</a:t>
            </a:r>
            <a:r>
              <a:rPr kumimoji="0" sz="800" b="0" i="0" u="none" strike="noStrike" kern="1200" cap="none" spc="-95"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 </a:t>
            </a:r>
            <a:r>
              <a:rPr kumimoji="0"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3</a:t>
            </a:r>
            <a:endParaRPr kumimoji="0" sz="800" b="0" i="0" u="none" strike="noStrike" kern="1200" cap="none" spc="0" normalizeH="0" baseline="0" noProof="0">
              <a:ln>
                <a:noFill/>
              </a:ln>
              <a:solidFill>
                <a:prstClr val="black"/>
              </a:solidFill>
              <a:effectLst/>
              <a:uLnTx/>
              <a:uFillTx/>
              <a:latin typeface="Times" panose="02020603050405020304" pitchFamily="18" charset="0"/>
              <a:ea typeface="+mn-ea"/>
              <a:cs typeface="Times" panose="02020603050405020304" pitchFamily="18" charset="0"/>
            </a:endParaRPr>
          </a:p>
        </p:txBody>
      </p:sp>
      <p:sp>
        <p:nvSpPr>
          <p:cNvPr id="93" name="object 25">
            <a:extLst>
              <a:ext uri="{FF2B5EF4-FFF2-40B4-BE49-F238E27FC236}">
                <a16:creationId xmlns:a16="http://schemas.microsoft.com/office/drawing/2014/main" id="{766E69A7-1B5A-4796-829F-7351D9C7B381}"/>
              </a:ext>
            </a:extLst>
          </p:cNvPr>
          <p:cNvSpPr txBox="1"/>
          <p:nvPr/>
        </p:nvSpPr>
        <p:spPr>
          <a:xfrm>
            <a:off x="2516257" y="2960713"/>
            <a:ext cx="238125" cy="134937"/>
          </a:xfrm>
          <a:prstGeom prst="rect">
            <a:avLst/>
          </a:prstGeom>
        </p:spPr>
        <p:txBody>
          <a:bodyPr lIns="0" tIns="12700" rIns="0" bIns="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N +</a:t>
            </a:r>
            <a:r>
              <a:rPr kumimoji="0" sz="800" b="0" i="0" u="none" strike="noStrike" kern="1200" cap="none" spc="-95"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 </a:t>
            </a:r>
            <a:r>
              <a:rPr kumimoji="0"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4</a:t>
            </a:r>
            <a:endParaRPr kumimoji="0" sz="800" b="0" i="0" u="none" strike="noStrike" kern="1200" cap="none" spc="0" normalizeH="0" baseline="0" noProof="0">
              <a:ln>
                <a:noFill/>
              </a:ln>
              <a:solidFill>
                <a:prstClr val="black"/>
              </a:solidFill>
              <a:effectLst/>
              <a:uLnTx/>
              <a:uFillTx/>
              <a:latin typeface="Times" panose="02020603050405020304" pitchFamily="18" charset="0"/>
              <a:ea typeface="+mn-ea"/>
              <a:cs typeface="Times" panose="02020603050405020304" pitchFamily="18" charset="0"/>
            </a:endParaRPr>
          </a:p>
        </p:txBody>
      </p:sp>
      <p:sp>
        <p:nvSpPr>
          <p:cNvPr id="94" name="object 26">
            <a:extLst>
              <a:ext uri="{FF2B5EF4-FFF2-40B4-BE49-F238E27FC236}">
                <a16:creationId xmlns:a16="http://schemas.microsoft.com/office/drawing/2014/main" id="{FB786E7A-B015-4180-B2E8-4BD214B440F3}"/>
              </a:ext>
            </a:extLst>
          </p:cNvPr>
          <p:cNvSpPr txBox="1"/>
          <p:nvPr/>
        </p:nvSpPr>
        <p:spPr>
          <a:xfrm>
            <a:off x="2951232" y="2960713"/>
            <a:ext cx="236538" cy="134937"/>
          </a:xfrm>
          <a:prstGeom prst="rect">
            <a:avLst/>
          </a:prstGeom>
        </p:spPr>
        <p:txBody>
          <a:bodyPr lIns="0" tIns="12700" rIns="0" bIns="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N +</a:t>
            </a:r>
            <a:r>
              <a:rPr kumimoji="0" sz="800" b="0" i="0" u="none" strike="noStrike" kern="1200" cap="none" spc="-95"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 </a:t>
            </a:r>
            <a:r>
              <a:rPr kumimoji="0"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5</a:t>
            </a:r>
            <a:endParaRPr kumimoji="0" sz="800" b="0" i="0" u="none" strike="noStrike" kern="1200" cap="none" spc="0" normalizeH="0" baseline="0" noProof="0">
              <a:ln>
                <a:noFill/>
              </a:ln>
              <a:solidFill>
                <a:prstClr val="black"/>
              </a:solidFill>
              <a:effectLst/>
              <a:uLnTx/>
              <a:uFillTx/>
              <a:latin typeface="Times" panose="02020603050405020304" pitchFamily="18" charset="0"/>
              <a:ea typeface="+mn-ea"/>
              <a:cs typeface="Times" panose="02020603050405020304" pitchFamily="18" charset="0"/>
            </a:endParaRPr>
          </a:p>
        </p:txBody>
      </p:sp>
      <p:sp>
        <p:nvSpPr>
          <p:cNvPr id="95" name="object 27">
            <a:extLst>
              <a:ext uri="{FF2B5EF4-FFF2-40B4-BE49-F238E27FC236}">
                <a16:creationId xmlns:a16="http://schemas.microsoft.com/office/drawing/2014/main" id="{3B157207-5761-45F7-BF12-6E515B009CEF}"/>
              </a:ext>
            </a:extLst>
          </p:cNvPr>
          <p:cNvSpPr txBox="1"/>
          <p:nvPr/>
        </p:nvSpPr>
        <p:spPr>
          <a:xfrm>
            <a:off x="1616145" y="2960713"/>
            <a:ext cx="236537" cy="134937"/>
          </a:xfrm>
          <a:prstGeom prst="rect">
            <a:avLst/>
          </a:prstGeom>
        </p:spPr>
        <p:txBody>
          <a:bodyPr lIns="0" tIns="12700" rIns="0" bIns="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N +</a:t>
            </a:r>
            <a:r>
              <a:rPr kumimoji="0" sz="800" b="0" i="0" u="none" strike="noStrike" kern="1200" cap="none" spc="-95"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 </a:t>
            </a:r>
            <a:r>
              <a:rPr kumimoji="0"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2</a:t>
            </a:r>
            <a:endParaRPr kumimoji="0" sz="800" b="0" i="0" u="none" strike="noStrike" kern="1200" cap="none" spc="0" normalizeH="0" baseline="0" noProof="0">
              <a:ln>
                <a:noFill/>
              </a:ln>
              <a:solidFill>
                <a:prstClr val="black"/>
              </a:solidFill>
              <a:effectLst/>
              <a:uLnTx/>
              <a:uFillTx/>
              <a:latin typeface="Times" panose="02020603050405020304" pitchFamily="18" charset="0"/>
              <a:ea typeface="+mn-ea"/>
              <a:cs typeface="Times" panose="02020603050405020304" pitchFamily="18" charset="0"/>
            </a:endParaRPr>
          </a:p>
        </p:txBody>
      </p:sp>
      <p:sp>
        <p:nvSpPr>
          <p:cNvPr id="96" name="object 28">
            <a:extLst>
              <a:ext uri="{FF2B5EF4-FFF2-40B4-BE49-F238E27FC236}">
                <a16:creationId xmlns:a16="http://schemas.microsoft.com/office/drawing/2014/main" id="{E1129D31-6C98-4C58-B2A2-8C8F403C10D5}"/>
              </a:ext>
            </a:extLst>
          </p:cNvPr>
          <p:cNvSpPr txBox="1"/>
          <p:nvPr/>
        </p:nvSpPr>
        <p:spPr>
          <a:xfrm>
            <a:off x="1174820" y="2960713"/>
            <a:ext cx="238125" cy="134937"/>
          </a:xfrm>
          <a:prstGeom prst="rect">
            <a:avLst/>
          </a:prstGeom>
        </p:spPr>
        <p:txBody>
          <a:bodyPr lIns="0" tIns="12700" rIns="0" bIns="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N +</a:t>
            </a:r>
            <a:r>
              <a:rPr kumimoji="0" sz="800" b="0" i="0" u="none" strike="noStrike" kern="1200" cap="none" spc="-95"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 </a:t>
            </a:r>
            <a:r>
              <a:rPr kumimoji="0"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1</a:t>
            </a:r>
            <a:endParaRPr kumimoji="0" sz="800" b="0" i="0" u="none" strike="noStrike" kern="1200" cap="none" spc="0" normalizeH="0" baseline="0" noProof="0">
              <a:ln>
                <a:noFill/>
              </a:ln>
              <a:solidFill>
                <a:prstClr val="black"/>
              </a:solidFill>
              <a:effectLst/>
              <a:uLnTx/>
              <a:uFillTx/>
              <a:latin typeface="Times" panose="02020603050405020304" pitchFamily="18" charset="0"/>
              <a:ea typeface="+mn-ea"/>
              <a:cs typeface="Times" panose="02020603050405020304" pitchFamily="18" charset="0"/>
            </a:endParaRPr>
          </a:p>
        </p:txBody>
      </p:sp>
      <p:sp>
        <p:nvSpPr>
          <p:cNvPr id="97" name="object 29">
            <a:extLst>
              <a:ext uri="{FF2B5EF4-FFF2-40B4-BE49-F238E27FC236}">
                <a16:creationId xmlns:a16="http://schemas.microsoft.com/office/drawing/2014/main" id="{73F4C193-F3AA-4F7D-A915-E52646C8844D}"/>
              </a:ext>
            </a:extLst>
          </p:cNvPr>
          <p:cNvSpPr txBox="1">
            <a:spLocks noChangeArrowheads="1"/>
          </p:cNvSpPr>
          <p:nvPr/>
        </p:nvSpPr>
        <p:spPr bwMode="auto">
          <a:xfrm>
            <a:off x="816045" y="2960713"/>
            <a:ext cx="90487"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2700" marR="0" lvl="0" indent="0" algn="l" defTabSz="914400" rtl="0" eaLnBrk="1" fontAlgn="base" latinLnBrk="0" hangingPunct="1">
              <a:lnSpc>
                <a:spcPct val="100000"/>
              </a:lnSpc>
              <a:spcBef>
                <a:spcPts val="100"/>
              </a:spcBef>
              <a:spcAft>
                <a:spcPct val="0"/>
              </a:spcAft>
              <a:buClrTx/>
              <a:buSzTx/>
              <a:buFontTx/>
              <a:buNone/>
              <a:tabLst/>
              <a:defRPr/>
            </a:pPr>
            <a:r>
              <a:rPr kumimoji="0" lang="fr-FR" altLang="fr-FR" sz="800" b="0" i="0" u="none" strike="noStrike" kern="1200" cap="none" spc="0" normalizeH="0" baseline="0" noProof="0">
                <a:ln>
                  <a:noFill/>
                </a:ln>
                <a:solidFill>
                  <a:prstClr val="black"/>
                </a:solidFill>
                <a:effectLst/>
                <a:uLnTx/>
                <a:uFillTx/>
                <a:latin typeface="Times" panose="02020603050405020304" pitchFamily="18" charset="0"/>
                <a:ea typeface="+mn-ea"/>
                <a:cs typeface="Arial" panose="020B0604020202020204" pitchFamily="34" charset="0"/>
              </a:rPr>
              <a:t>N</a:t>
            </a:r>
          </a:p>
        </p:txBody>
      </p:sp>
      <p:sp>
        <p:nvSpPr>
          <p:cNvPr id="98" name="object 30">
            <a:extLst>
              <a:ext uri="{FF2B5EF4-FFF2-40B4-BE49-F238E27FC236}">
                <a16:creationId xmlns:a16="http://schemas.microsoft.com/office/drawing/2014/main" id="{347ED54F-0848-4BBC-A37A-1E40B7C55E6A}"/>
              </a:ext>
            </a:extLst>
          </p:cNvPr>
          <p:cNvSpPr txBox="1"/>
          <p:nvPr/>
        </p:nvSpPr>
        <p:spPr>
          <a:xfrm>
            <a:off x="1152595" y="4500588"/>
            <a:ext cx="696912" cy="166687"/>
          </a:xfrm>
          <a:prstGeom prst="rect">
            <a:avLst/>
          </a:prstGeom>
        </p:spPr>
        <p:txBody>
          <a:bodyPr lIns="0" tIns="12065" rIns="0" bIns="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1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Transmission</a:t>
            </a:r>
            <a:endParaRPr kumimoji="0" sz="1000" b="0" i="0" u="none" strike="noStrike" kern="1200" cap="none" spc="0" normalizeH="0" baseline="0" noProof="0">
              <a:ln>
                <a:noFill/>
              </a:ln>
              <a:solidFill>
                <a:prstClr val="black"/>
              </a:solidFill>
              <a:effectLst/>
              <a:uLnTx/>
              <a:uFillTx/>
              <a:latin typeface="Times" panose="02020603050405020304" pitchFamily="18" charset="0"/>
              <a:ea typeface="+mn-ea"/>
              <a:cs typeface="Times" panose="02020603050405020304" pitchFamily="18" charset="0"/>
            </a:endParaRPr>
          </a:p>
        </p:txBody>
      </p:sp>
      <p:sp>
        <p:nvSpPr>
          <p:cNvPr id="99" name="object 31">
            <a:extLst>
              <a:ext uri="{FF2B5EF4-FFF2-40B4-BE49-F238E27FC236}">
                <a16:creationId xmlns:a16="http://schemas.microsoft.com/office/drawing/2014/main" id="{63E234BE-7D90-44C4-8526-8C4F24936338}"/>
              </a:ext>
            </a:extLst>
          </p:cNvPr>
          <p:cNvSpPr>
            <a:spLocks/>
          </p:cNvSpPr>
          <p:nvPr/>
        </p:nvSpPr>
        <p:spPr bwMode="auto">
          <a:xfrm>
            <a:off x="1506607" y="3906863"/>
            <a:ext cx="1109663" cy="265112"/>
          </a:xfrm>
          <a:custGeom>
            <a:avLst/>
            <a:gdLst>
              <a:gd name="T0" fmla="*/ 1104743 w 1109979"/>
              <a:gd name="T1" fmla="*/ 125744 h 265429"/>
              <a:gd name="T2" fmla="*/ 981825 w 1109979"/>
              <a:gd name="T3" fmla="*/ 4497 h 265429"/>
              <a:gd name="T4" fmla="*/ 977274 w 1109979"/>
              <a:gd name="T5" fmla="*/ 1494 h 265429"/>
              <a:gd name="T6" fmla="*/ 972721 w 1109979"/>
              <a:gd name="T7" fmla="*/ 0 h 265429"/>
              <a:gd name="T8" fmla="*/ 963616 w 1109979"/>
              <a:gd name="T9" fmla="*/ 2988 h 265429"/>
              <a:gd name="T10" fmla="*/ 960580 w 1109979"/>
              <a:gd name="T11" fmla="*/ 7485 h 265429"/>
              <a:gd name="T12" fmla="*/ 960580 w 1109979"/>
              <a:gd name="T13" fmla="*/ 31434 h 265429"/>
              <a:gd name="T14" fmla="*/ 145676 w 1109979"/>
              <a:gd name="T15" fmla="*/ 31434 h 265429"/>
              <a:gd name="T16" fmla="*/ 145676 w 1109979"/>
              <a:gd name="T17" fmla="*/ 7485 h 265429"/>
              <a:gd name="T18" fmla="*/ 142641 w 1109979"/>
              <a:gd name="T19" fmla="*/ 2988 h 265429"/>
              <a:gd name="T20" fmla="*/ 133542 w 1109979"/>
              <a:gd name="T21" fmla="*/ 0 h 265429"/>
              <a:gd name="T22" fmla="*/ 127476 w 1109979"/>
              <a:gd name="T23" fmla="*/ 1494 h 265429"/>
              <a:gd name="T24" fmla="*/ 124435 w 1109979"/>
              <a:gd name="T25" fmla="*/ 4497 h 265429"/>
              <a:gd name="T26" fmla="*/ 4557 w 1109979"/>
              <a:gd name="T27" fmla="*/ 121253 h 265429"/>
              <a:gd name="T28" fmla="*/ 0 w 1109979"/>
              <a:gd name="T29" fmla="*/ 125744 h 265429"/>
              <a:gd name="T30" fmla="*/ 0 w 1109979"/>
              <a:gd name="T31" fmla="*/ 134726 h 265429"/>
              <a:gd name="T32" fmla="*/ 4557 w 1109979"/>
              <a:gd name="T33" fmla="*/ 139217 h 265429"/>
              <a:gd name="T34" fmla="*/ 22765 w 1109979"/>
              <a:gd name="T35" fmla="*/ 156942 h 265429"/>
              <a:gd name="T36" fmla="*/ 119886 w 1109979"/>
              <a:gd name="T37" fmla="*/ 251537 h 265429"/>
              <a:gd name="T38" fmla="*/ 124435 w 1109979"/>
              <a:gd name="T39" fmla="*/ 255979 h 265429"/>
              <a:gd name="T40" fmla="*/ 127476 w 1109979"/>
              <a:gd name="T41" fmla="*/ 258972 h 265429"/>
              <a:gd name="T42" fmla="*/ 133542 w 1109979"/>
              <a:gd name="T43" fmla="*/ 260470 h 265429"/>
              <a:gd name="T44" fmla="*/ 141132 w 1109979"/>
              <a:gd name="T45" fmla="*/ 257975 h 265429"/>
              <a:gd name="T46" fmla="*/ 142641 w 1109979"/>
              <a:gd name="T47" fmla="*/ 257476 h 265429"/>
              <a:gd name="T48" fmla="*/ 145676 w 1109979"/>
              <a:gd name="T49" fmla="*/ 252985 h 265429"/>
              <a:gd name="T50" fmla="*/ 145676 w 1109979"/>
              <a:gd name="T51" fmla="*/ 229033 h 265429"/>
              <a:gd name="T52" fmla="*/ 960580 w 1109979"/>
              <a:gd name="T53" fmla="*/ 229033 h 265429"/>
              <a:gd name="T54" fmla="*/ 960580 w 1109979"/>
              <a:gd name="T55" fmla="*/ 252985 h 265429"/>
              <a:gd name="T56" fmla="*/ 963616 w 1109979"/>
              <a:gd name="T57" fmla="*/ 257476 h 265429"/>
              <a:gd name="T58" fmla="*/ 972721 w 1109979"/>
              <a:gd name="T59" fmla="*/ 260470 h 265429"/>
              <a:gd name="T60" fmla="*/ 977274 w 1109979"/>
              <a:gd name="T61" fmla="*/ 258972 h 265429"/>
              <a:gd name="T62" fmla="*/ 981825 w 1109979"/>
              <a:gd name="T63" fmla="*/ 255979 h 265429"/>
              <a:gd name="T64" fmla="*/ 984861 w 1109979"/>
              <a:gd name="T65" fmla="*/ 252985 h 265429"/>
              <a:gd name="T66" fmla="*/ 1081982 w 1109979"/>
              <a:gd name="T67" fmla="*/ 157179 h 265429"/>
              <a:gd name="T68" fmla="*/ 1104743 w 1109979"/>
              <a:gd name="T69" fmla="*/ 134726 h 265429"/>
              <a:gd name="T70" fmla="*/ 1104743 w 1109979"/>
              <a:gd name="T71" fmla="*/ 125744 h 2654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09979" h="265429">
                <a:moveTo>
                  <a:pt x="1109472" y="128016"/>
                </a:moveTo>
                <a:lnTo>
                  <a:pt x="986028" y="4572"/>
                </a:lnTo>
                <a:lnTo>
                  <a:pt x="981456" y="1524"/>
                </a:lnTo>
                <a:lnTo>
                  <a:pt x="976884" y="0"/>
                </a:lnTo>
                <a:lnTo>
                  <a:pt x="967740" y="3048"/>
                </a:lnTo>
                <a:lnTo>
                  <a:pt x="964692" y="7620"/>
                </a:lnTo>
                <a:lnTo>
                  <a:pt x="964692" y="32004"/>
                </a:lnTo>
                <a:lnTo>
                  <a:pt x="146304" y="32004"/>
                </a:lnTo>
                <a:lnTo>
                  <a:pt x="146304" y="7620"/>
                </a:lnTo>
                <a:lnTo>
                  <a:pt x="143256" y="3048"/>
                </a:lnTo>
                <a:lnTo>
                  <a:pt x="134112" y="0"/>
                </a:lnTo>
                <a:lnTo>
                  <a:pt x="128016" y="1524"/>
                </a:lnTo>
                <a:lnTo>
                  <a:pt x="124968" y="4572"/>
                </a:lnTo>
                <a:lnTo>
                  <a:pt x="4572" y="123444"/>
                </a:lnTo>
                <a:lnTo>
                  <a:pt x="0" y="128016"/>
                </a:lnTo>
                <a:lnTo>
                  <a:pt x="0" y="137160"/>
                </a:lnTo>
                <a:lnTo>
                  <a:pt x="4572" y="141732"/>
                </a:lnTo>
                <a:lnTo>
                  <a:pt x="22860" y="159778"/>
                </a:lnTo>
                <a:lnTo>
                  <a:pt x="120396" y="256082"/>
                </a:lnTo>
                <a:lnTo>
                  <a:pt x="124968" y="260604"/>
                </a:lnTo>
                <a:lnTo>
                  <a:pt x="128016" y="263652"/>
                </a:lnTo>
                <a:lnTo>
                  <a:pt x="134112" y="265176"/>
                </a:lnTo>
                <a:lnTo>
                  <a:pt x="141732" y="262636"/>
                </a:lnTo>
                <a:lnTo>
                  <a:pt x="143256" y="262128"/>
                </a:lnTo>
                <a:lnTo>
                  <a:pt x="146304" y="257556"/>
                </a:lnTo>
                <a:lnTo>
                  <a:pt x="146304" y="233172"/>
                </a:lnTo>
                <a:lnTo>
                  <a:pt x="964692" y="233172"/>
                </a:lnTo>
                <a:lnTo>
                  <a:pt x="964692" y="257556"/>
                </a:lnTo>
                <a:lnTo>
                  <a:pt x="967740" y="262128"/>
                </a:lnTo>
                <a:lnTo>
                  <a:pt x="976884" y="265176"/>
                </a:lnTo>
                <a:lnTo>
                  <a:pt x="981456" y="263652"/>
                </a:lnTo>
                <a:lnTo>
                  <a:pt x="986028" y="260604"/>
                </a:lnTo>
                <a:lnTo>
                  <a:pt x="989076" y="257556"/>
                </a:lnTo>
                <a:lnTo>
                  <a:pt x="1086612" y="160020"/>
                </a:lnTo>
                <a:lnTo>
                  <a:pt x="1109472" y="137160"/>
                </a:lnTo>
                <a:lnTo>
                  <a:pt x="1109472" y="128016"/>
                </a:lnTo>
                <a:close/>
              </a:path>
            </a:pathLst>
          </a:custGeom>
          <a:solidFill>
            <a:srgbClr val="DBEEF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00" name="object 32">
            <a:extLst>
              <a:ext uri="{FF2B5EF4-FFF2-40B4-BE49-F238E27FC236}">
                <a16:creationId xmlns:a16="http://schemas.microsoft.com/office/drawing/2014/main" id="{88405C76-6F18-4A13-A5AF-64D5B63CCD58}"/>
              </a:ext>
            </a:extLst>
          </p:cNvPr>
          <p:cNvSpPr txBox="1"/>
          <p:nvPr/>
        </p:nvSpPr>
        <p:spPr>
          <a:xfrm>
            <a:off x="1939995" y="3976713"/>
            <a:ext cx="241300" cy="136525"/>
          </a:xfrm>
          <a:prstGeom prst="rect">
            <a:avLst/>
          </a:prstGeom>
        </p:spPr>
        <p:txBody>
          <a:bodyPr lIns="0" tIns="12700" rIns="0" bIns="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3</a:t>
            </a:r>
            <a:r>
              <a:rPr kumimoji="0" sz="800" b="0" i="0" u="none" strike="noStrike" kern="1200" cap="none" spc="-7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 </a:t>
            </a:r>
            <a:r>
              <a:rPr kumimoji="0" sz="800" b="0" i="0" u="none" strike="noStrike" kern="1200" cap="none" spc="-5"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ans</a:t>
            </a:r>
            <a:endParaRPr kumimoji="0" sz="800" b="0" i="0" u="none" strike="noStrike" kern="1200" cap="none" spc="0" normalizeH="0" baseline="0" noProof="0">
              <a:ln>
                <a:noFill/>
              </a:ln>
              <a:solidFill>
                <a:prstClr val="black"/>
              </a:solidFill>
              <a:effectLst/>
              <a:uLnTx/>
              <a:uFillTx/>
              <a:latin typeface="Times" panose="02020603050405020304" pitchFamily="18" charset="0"/>
              <a:ea typeface="+mn-ea"/>
              <a:cs typeface="Times" panose="02020603050405020304" pitchFamily="18" charset="0"/>
            </a:endParaRPr>
          </a:p>
        </p:txBody>
      </p:sp>
      <p:sp>
        <p:nvSpPr>
          <p:cNvPr id="101" name="object 33">
            <a:extLst>
              <a:ext uri="{FF2B5EF4-FFF2-40B4-BE49-F238E27FC236}">
                <a16:creationId xmlns:a16="http://schemas.microsoft.com/office/drawing/2014/main" id="{4F25BEE0-8C17-4577-BE9C-3283044E4114}"/>
              </a:ext>
            </a:extLst>
          </p:cNvPr>
          <p:cNvSpPr>
            <a:spLocks/>
          </p:cNvSpPr>
          <p:nvPr/>
        </p:nvSpPr>
        <p:spPr bwMode="auto">
          <a:xfrm>
            <a:off x="1501845" y="3122638"/>
            <a:ext cx="0" cy="1323975"/>
          </a:xfrm>
          <a:custGeom>
            <a:avLst/>
            <a:gdLst>
              <a:gd name="T0" fmla="*/ 0 h 1324610"/>
              <a:gd name="T1" fmla="*/ 1314864 h 1324610"/>
              <a:gd name="T2" fmla="*/ 0 60000 65536"/>
              <a:gd name="T3" fmla="*/ 0 60000 65536"/>
            </a:gdLst>
            <a:ahLst/>
            <a:cxnLst>
              <a:cxn ang="T2">
                <a:pos x="0" y="T0"/>
              </a:cxn>
              <a:cxn ang="T3">
                <a:pos x="0" y="T1"/>
              </a:cxn>
            </a:cxnLst>
            <a:rect l="0" t="0" r="r" b="b"/>
            <a:pathLst>
              <a:path h="1324610">
                <a:moveTo>
                  <a:pt x="0" y="0"/>
                </a:moveTo>
                <a:lnTo>
                  <a:pt x="0" y="1324356"/>
                </a:lnTo>
              </a:path>
            </a:pathLst>
          </a:custGeom>
          <a:noFill/>
          <a:ln w="10668">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36" name="object 11">
            <a:extLst>
              <a:ext uri="{FF2B5EF4-FFF2-40B4-BE49-F238E27FC236}">
                <a16:creationId xmlns:a16="http://schemas.microsoft.com/office/drawing/2014/main" id="{1EA6B5D0-17E2-4B22-8FF1-E753BA7D623E}"/>
              </a:ext>
            </a:extLst>
          </p:cNvPr>
          <p:cNvSpPr txBox="1">
            <a:spLocks noChangeArrowheads="1"/>
          </p:cNvSpPr>
          <p:nvPr/>
        </p:nvSpPr>
        <p:spPr bwMode="auto">
          <a:xfrm>
            <a:off x="4474992" y="2155717"/>
            <a:ext cx="4038840" cy="214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3655" rIns="0" bIns="0">
            <a:spAutoFit/>
          </a:bodyPr>
          <a:lstStyle>
            <a:lvl1pPr marL="12700">
              <a:defRPr>
                <a:solidFill>
                  <a:schemeClr val="tx1"/>
                </a:solidFill>
                <a:latin typeface="Calibri" panose="020F0502020204030204" pitchFamily="34" charset="0"/>
                <a:cs typeface="Arial" panose="020B0604020202020204" pitchFamily="34" charset="0"/>
              </a:defRPr>
            </a:lvl1pPr>
            <a:lvl2pPr marL="190500" indent="-19050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2700" marR="0" lvl="0" indent="0" algn="just" defTabSz="914400" rtl="0" eaLnBrk="1" fontAlgn="base" latinLnBrk="0" hangingPunct="1">
              <a:lnSpc>
                <a:spcPct val="100000"/>
              </a:lnSpc>
              <a:spcBef>
                <a:spcPts val="263"/>
              </a:spcBef>
              <a:spcAft>
                <a:spcPct val="0"/>
              </a:spcAft>
              <a:buClrTx/>
              <a:buSzTx/>
              <a:buFontTx/>
              <a:buNone/>
              <a:tabLst/>
              <a:defRPr/>
            </a:pPr>
            <a:r>
              <a:rPr kumimoji="0" lang="fr-FR" altLang="fr-FR" sz="11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L’un des signataires de l’engagement doit exercer une fonction de direction dans la société opérationnelle</a:t>
            </a:r>
          </a:p>
          <a:p>
            <a:pPr marL="12700" marR="0" lvl="0" indent="0" algn="just" defTabSz="914400" rtl="0" eaLnBrk="1" fontAlgn="base" latinLnBrk="0" hangingPunct="1">
              <a:lnSpc>
                <a:spcPct val="100000"/>
              </a:lnSpc>
              <a:spcBef>
                <a:spcPts val="263"/>
              </a:spcBef>
              <a:spcAft>
                <a:spcPct val="0"/>
              </a:spcAft>
              <a:buClrTx/>
              <a:buSzTx/>
              <a:buFontTx/>
              <a:buNone/>
              <a:tabLst/>
              <a:defRPr/>
            </a:pPr>
            <a:r>
              <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La fonction doit être exercée :</a:t>
            </a:r>
          </a:p>
          <a:p>
            <a:pPr marL="190500" marR="0" lvl="1" indent="-190500" algn="just" defTabSz="914400" rtl="0" eaLnBrk="1" fontAlgn="base" latinLnBrk="0" hangingPunct="1">
              <a:lnSpc>
                <a:spcPts val="1288"/>
              </a:lnSpc>
              <a:spcBef>
                <a:spcPct val="0"/>
              </a:spcBef>
              <a:spcAft>
                <a:spcPct val="0"/>
              </a:spcAft>
              <a:buClrTx/>
              <a:buSzTx/>
              <a:buFontTx/>
              <a:buNone/>
              <a:tabLst/>
              <a:defRPr/>
            </a:pPr>
            <a:r>
              <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Pendant toute la durée de l’engagement collectif</a:t>
            </a:r>
          </a:p>
          <a:p>
            <a:pPr marL="190500" marR="0" lvl="1" indent="-190500" algn="just" defTabSz="914400" rtl="0" eaLnBrk="1" fontAlgn="base" latinLnBrk="0" hangingPunct="1">
              <a:lnSpc>
                <a:spcPts val="1313"/>
              </a:lnSpc>
              <a:spcBef>
                <a:spcPct val="0"/>
              </a:spcBef>
              <a:spcAft>
                <a:spcPct val="0"/>
              </a:spcAft>
              <a:buClrTx/>
              <a:buSzTx/>
              <a:buFontTx/>
              <a:buChar char="-"/>
              <a:tabLst/>
              <a:defRPr/>
            </a:pPr>
            <a:r>
              <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et pendant les 3 ans qui suivent la transmission</a:t>
            </a:r>
          </a:p>
          <a:p>
            <a:pPr marL="190500" marR="0" lvl="1" indent="-190500" algn="just" defTabSz="914400" rtl="0" eaLnBrk="1" fontAlgn="base" latinLnBrk="0" hangingPunct="1">
              <a:lnSpc>
                <a:spcPts val="1313"/>
              </a:lnSpc>
              <a:spcBef>
                <a:spcPct val="0"/>
              </a:spcBef>
              <a:spcAft>
                <a:spcPct val="0"/>
              </a:spcAft>
              <a:buClrTx/>
              <a:buSzTx/>
              <a:buFontTx/>
              <a:buChar char="-"/>
              <a:tabLst/>
              <a:defRPr/>
            </a:pPr>
            <a:endPar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12700" marR="0" lvl="0" indent="0" algn="just" defTabSz="914400" rtl="0" eaLnBrk="1" fontAlgn="base" latinLnBrk="0" hangingPunct="1">
              <a:lnSpc>
                <a:spcPts val="1300"/>
              </a:lnSpc>
              <a:spcBef>
                <a:spcPts val="163"/>
              </a:spcBef>
              <a:spcAft>
                <a:spcPct val="0"/>
              </a:spcAft>
              <a:buClrTx/>
              <a:buSzTx/>
              <a:buFontTx/>
              <a:buNone/>
              <a:tabLst/>
              <a:defRPr/>
            </a:pPr>
            <a:r>
              <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Elle est assumée par :</a:t>
            </a:r>
          </a:p>
          <a:p>
            <a:pPr marL="190500" marR="0" lvl="1" indent="-190500" algn="just" defTabSz="914400" rtl="0" eaLnBrk="1" fontAlgn="base" latinLnBrk="0" hangingPunct="1">
              <a:lnSpc>
                <a:spcPts val="1288"/>
              </a:lnSpc>
              <a:spcBef>
                <a:spcPct val="0"/>
              </a:spcBef>
              <a:spcAft>
                <a:spcPct val="0"/>
              </a:spcAft>
              <a:buClrTx/>
              <a:buSzTx/>
              <a:buFontTx/>
              <a:buNone/>
              <a:tabLst/>
              <a:defRPr/>
            </a:pPr>
            <a:r>
              <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En phase collective : un associé signataire du pacte</a:t>
            </a:r>
          </a:p>
          <a:p>
            <a:pPr marL="190500" marR="0" lvl="1" indent="-190500" algn="just" defTabSz="914400" rtl="0" eaLnBrk="1" fontAlgn="base" latinLnBrk="0" hangingPunct="1">
              <a:lnSpc>
                <a:spcPts val="1188"/>
              </a:lnSpc>
              <a:spcBef>
                <a:spcPts val="125"/>
              </a:spcBef>
              <a:spcAft>
                <a:spcPct val="0"/>
              </a:spcAft>
              <a:buClrTx/>
              <a:buSzTx/>
              <a:buFontTx/>
              <a:buNone/>
              <a:tabLst/>
              <a:defRPr/>
            </a:pPr>
            <a:r>
              <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En phase individuelle : un associé signataire de l’engagement collectif ou un donataire</a:t>
            </a:r>
          </a:p>
          <a:p>
            <a:pPr marL="12700" marR="0" lvl="0" indent="0" algn="just" defTabSz="914400" rtl="0" eaLnBrk="1" fontAlgn="base" latinLnBrk="0" hangingPunct="1">
              <a:lnSpc>
                <a:spcPct val="100000"/>
              </a:lnSpc>
              <a:spcBef>
                <a:spcPts val="150"/>
              </a:spcBef>
              <a:spcAft>
                <a:spcPct val="0"/>
              </a:spcAft>
              <a:buClrTx/>
              <a:buSzTx/>
              <a:buFontTx/>
              <a:buNone/>
              <a:tabLst/>
              <a:defRPr/>
            </a:pPr>
            <a:endPar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12700" marR="0" lvl="0" indent="0" algn="just" defTabSz="914400" rtl="0" eaLnBrk="1" fontAlgn="base" latinLnBrk="0" hangingPunct="1">
              <a:lnSpc>
                <a:spcPct val="100000"/>
              </a:lnSpc>
              <a:spcBef>
                <a:spcPts val="150"/>
              </a:spcBef>
              <a:spcAft>
                <a:spcPct val="0"/>
              </a:spcAft>
              <a:buClrTx/>
              <a:buSzTx/>
              <a:buFontTx/>
              <a:buNone/>
              <a:tabLst/>
              <a:defRPr/>
            </a:pPr>
            <a:r>
              <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En cas de non-respect : déchéance du régime de faveur</a:t>
            </a:r>
          </a:p>
        </p:txBody>
      </p:sp>
      <p:sp>
        <p:nvSpPr>
          <p:cNvPr id="37" name="ZoneTexte 37">
            <a:extLst>
              <a:ext uri="{FF2B5EF4-FFF2-40B4-BE49-F238E27FC236}">
                <a16:creationId xmlns:a16="http://schemas.microsoft.com/office/drawing/2014/main" id="{1C97A2B0-7547-4B86-93A1-3063C08EE7F7}"/>
              </a:ext>
            </a:extLst>
          </p:cNvPr>
          <p:cNvSpPr txBox="1">
            <a:spLocks noChangeArrowheads="1"/>
          </p:cNvSpPr>
          <p:nvPr/>
        </p:nvSpPr>
        <p:spPr bwMode="auto">
          <a:xfrm>
            <a:off x="4481829" y="4387875"/>
            <a:ext cx="4025532" cy="129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3655" rIns="0" bIns="0">
            <a:spAutoFit/>
          </a:bodyPr>
          <a:lstStyle>
            <a:lvl1pPr marL="12700">
              <a:defRPr>
                <a:solidFill>
                  <a:schemeClr val="tx1"/>
                </a:solidFill>
                <a:latin typeface="Calibri" panose="020F0502020204030204" pitchFamily="34" charset="0"/>
                <a:cs typeface="Arial" panose="020B0604020202020204" pitchFamily="34" charset="0"/>
              </a:defRPr>
            </a:lvl1pPr>
            <a:lvl2pPr marL="361950" indent="-169863">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2700" marR="0" lvl="0" indent="0" algn="just" defTabSz="914400" rtl="0" eaLnBrk="1" fontAlgn="base" latinLnBrk="0" hangingPunct="1">
              <a:lnSpc>
                <a:spcPct val="100000"/>
              </a:lnSpc>
              <a:spcBef>
                <a:spcPts val="263"/>
              </a:spcBef>
              <a:spcAft>
                <a:spcPct val="0"/>
              </a:spcAft>
              <a:buClrTx/>
              <a:buSzTx/>
              <a:buFontTx/>
              <a:buNone/>
              <a:tabLst/>
              <a:defRPr/>
            </a:pPr>
            <a:r>
              <a:rPr kumimoji="0" lang="fr-FR" altLang="fr-FR" sz="11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La répartition du droit de vote entre l’usufruitier et le nu-  propriétaire (hypothèse d’une transmission démembrée)</a:t>
            </a:r>
          </a:p>
          <a:p>
            <a:pPr marL="12700" marR="0" lvl="0" indent="0" algn="just" defTabSz="914400" rtl="0" eaLnBrk="1" fontAlgn="base" latinLnBrk="0" hangingPunct="1">
              <a:lnSpc>
                <a:spcPct val="100000"/>
              </a:lnSpc>
              <a:spcBef>
                <a:spcPts val="263"/>
              </a:spcBef>
              <a:spcAft>
                <a:spcPct val="0"/>
              </a:spcAft>
              <a:buClrTx/>
              <a:buSzTx/>
              <a:buFontTx/>
              <a:buNone/>
              <a:tabLst/>
              <a:defRPr/>
            </a:pPr>
            <a:endPar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12700" marR="0" lvl="0" indent="0" algn="just" defTabSz="914400" rtl="0" eaLnBrk="1" fontAlgn="base" latinLnBrk="0" hangingPunct="1">
              <a:lnSpc>
                <a:spcPct val="100000"/>
              </a:lnSpc>
              <a:spcBef>
                <a:spcPts val="263"/>
              </a:spcBef>
              <a:spcAft>
                <a:spcPct val="0"/>
              </a:spcAft>
              <a:buClrTx/>
              <a:buSzTx/>
              <a:buFontTx/>
              <a:buNone/>
              <a:tabLst/>
              <a:defRPr/>
            </a:pPr>
            <a:r>
              <a:rPr kumimoji="0" lang="fr-FR" altLang="fr-FR"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Nécessité de limiter le droit de vote de l’usufruitier à la seule affectation des bénéfices de la société dont les titres sont transmis, le nu-propriétaire exerçant le droit de vote sur toutes les autres décisions</a:t>
            </a:r>
          </a:p>
        </p:txBody>
      </p:sp>
    </p:spTree>
    <p:extLst>
      <p:ext uri="{BB962C8B-B14F-4D97-AF65-F5344CB8AC3E}">
        <p14:creationId xmlns:p14="http://schemas.microsoft.com/office/powerpoint/2010/main" val="826922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676F90-38A2-4F4A-B580-21D3E5BF3953}"/>
              </a:ext>
            </a:extLst>
          </p:cNvPr>
          <p:cNvSpPr>
            <a:spLocks noGrp="1"/>
          </p:cNvSpPr>
          <p:nvPr>
            <p:ph type="title"/>
          </p:nvPr>
        </p:nvSpPr>
        <p:spPr>
          <a:xfrm>
            <a:off x="633413" y="387350"/>
            <a:ext cx="7467600" cy="441325"/>
          </a:xfrm>
        </p:spPr>
        <p:txBody>
          <a:bodyPr>
            <a:normAutofit/>
          </a:bodyPr>
          <a:lstStyle/>
          <a:p>
            <a:pPr algn="ctr" eaLnBrk="1" fontAlgn="auto" hangingPunct="1">
              <a:spcAft>
                <a:spcPts val="0"/>
              </a:spcAft>
              <a:defRPr/>
            </a:pPr>
            <a:r>
              <a:rPr lang="fr-FR" sz="2000" u="sng" dirty="0">
                <a:uFill>
                  <a:solidFill>
                    <a:schemeClr val="bg2"/>
                  </a:solidFill>
                </a:uFill>
                <a:latin typeface="Calibri" panose="020F0502020204030204" pitchFamily="34" charset="0"/>
                <a:cs typeface="Calibri" panose="020F0502020204030204" pitchFamily="34" charset="0"/>
              </a:rPr>
              <a:t>TRANSMISSION DUTREIL</a:t>
            </a:r>
            <a:endParaRPr lang="fr-FR" sz="2000" dirty="0">
              <a:latin typeface="Calibri" panose="020F0502020204030204" pitchFamily="34" charset="0"/>
              <a:cs typeface="Calibri" panose="020F0502020204030204" pitchFamily="34" charset="0"/>
            </a:endParaRPr>
          </a:p>
        </p:txBody>
      </p:sp>
      <p:sp>
        <p:nvSpPr>
          <p:cNvPr id="19459" name="Espace réservé du numéro de diapositive 2">
            <a:extLst>
              <a:ext uri="{FF2B5EF4-FFF2-40B4-BE49-F238E27FC236}">
                <a16:creationId xmlns:a16="http://schemas.microsoft.com/office/drawing/2014/main" id="{86D1F5E1-B714-4CBB-B974-53CF8403CF75}"/>
              </a:ext>
            </a:extLst>
          </p:cNvPr>
          <p:cNvSpPr>
            <a:spLocks noGrp="1"/>
          </p:cNvSpPr>
          <p:nvPr/>
        </p:nvSpPr>
        <p:spPr bwMode="auto">
          <a:xfrm>
            <a:off x="8101013" y="5732463"/>
            <a:ext cx="609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001B54"/>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AAABB6"/>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0F8EE2F9-C8A1-430F-BCED-A331199743F8}" type="slidenum">
              <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base" latinLnBrk="0" hangingPunct="1">
                <a:lnSpc>
                  <a:spcPct val="100000"/>
                </a:lnSpc>
                <a:spcBef>
                  <a:spcPct val="0"/>
                </a:spcBef>
                <a:spcAft>
                  <a:spcPct val="0"/>
                </a:spcAft>
                <a:buClrTx/>
                <a:buSzTx/>
                <a:buFontTx/>
                <a:buNone/>
                <a:tabLst/>
                <a:defRPr/>
              </a:pPr>
              <a:t>21</a:t>
            </a:fld>
            <a:endPar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A0DC5B10-F011-40FD-AA02-F94D805B8E13}"/>
              </a:ext>
            </a:extLst>
          </p:cNvPr>
          <p:cNvSpPr txBox="1">
            <a:spLocks/>
          </p:cNvSpPr>
          <p:nvPr/>
        </p:nvSpPr>
        <p:spPr>
          <a:xfrm>
            <a:off x="539750" y="981075"/>
            <a:ext cx="7467600" cy="5327650"/>
          </a:xfrm>
          <a:prstGeom prst="rect">
            <a:avLst/>
          </a:prstGeom>
        </p:spPr>
        <p:txBody>
          <a:bodyPr>
            <a:norm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365760" marR="0" lvl="1" indent="0" algn="just" defTabSz="914400" rtl="0" eaLnBrk="1" fontAlgn="auto" latinLnBrk="0" hangingPunct="1">
              <a:lnSpc>
                <a:spcPct val="100000"/>
              </a:lnSpc>
              <a:spcBef>
                <a:spcPct val="20000"/>
              </a:spcBef>
              <a:spcAft>
                <a:spcPts val="0"/>
              </a:spcAft>
              <a:buClr>
                <a:srgbClr val="FC6E04"/>
              </a:buClr>
              <a:buSzPct val="80000"/>
              <a:buFont typeface="Wingdings 2" panose="05020102010507070707" pitchFamily="18" charset="2"/>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p:txBody>
      </p:sp>
      <p:sp>
        <p:nvSpPr>
          <p:cNvPr id="6" name="Espace réservé du contenu 2">
            <a:extLst>
              <a:ext uri="{FF2B5EF4-FFF2-40B4-BE49-F238E27FC236}">
                <a16:creationId xmlns:a16="http://schemas.microsoft.com/office/drawing/2014/main" id="{C7C4C57B-F04A-45DE-921C-C102E25F0954}"/>
              </a:ext>
            </a:extLst>
          </p:cNvPr>
          <p:cNvSpPr txBox="1">
            <a:spLocks/>
          </p:cNvSpPr>
          <p:nvPr/>
        </p:nvSpPr>
        <p:spPr>
          <a:xfrm>
            <a:off x="633412" y="1133475"/>
            <a:ext cx="7538987" cy="5327650"/>
          </a:xfrm>
          <a:prstGeom prst="rect">
            <a:avLst/>
          </a:prstGeom>
        </p:spPr>
        <p:txBody>
          <a:bodyPr>
            <a:no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176213" marR="0" lvl="0" indent="-176213" algn="just" defTabSz="914400" rtl="0" eaLnBrk="1" fontAlgn="auto" latinLnBrk="0" hangingPunct="1">
              <a:lnSpc>
                <a:spcPct val="100000"/>
              </a:lnSpc>
              <a:spcBef>
                <a:spcPts val="600"/>
              </a:spcBef>
              <a:spcAft>
                <a:spcPts val="0"/>
              </a:spcAft>
              <a:buClr>
                <a:srgbClr val="FC6E04"/>
              </a:buClr>
              <a:buSzPct val="70000"/>
              <a:buFont typeface="+mj-lt"/>
              <a:buAutoNum type="arabicPeriod" startAt="2"/>
              <a:tabLst/>
              <a:defRPr/>
            </a:pPr>
            <a:r>
              <a:rPr kumimoji="0" lang="fr-FR" sz="1400" b="1" i="0" u="sng" strike="noStrike" kern="1200" cap="none" spc="0" normalizeH="0" baseline="0" noProof="0" dirty="0">
                <a:ln>
                  <a:noFill/>
                </a:ln>
                <a:solidFill>
                  <a:srgbClr val="002060"/>
                </a:solidFill>
                <a:effectLst/>
                <a:uLnTx/>
                <a:uFill>
                  <a:solidFill>
                    <a:srgbClr val="FC6E04"/>
                  </a:solidFill>
                </a:uFill>
                <a:latin typeface="Calibri" panose="020F0502020204030204" pitchFamily="34" charset="0"/>
                <a:ea typeface="+mn-ea"/>
                <a:cs typeface="Calibri" panose="020F0502020204030204" pitchFamily="34" charset="0"/>
              </a:rPr>
              <a:t>Mise à jour de la doctrine administrative le 21/12/2021</a:t>
            </a:r>
          </a:p>
          <a:p>
            <a:pPr marL="708660" marR="0" lvl="1" indent="-342900" algn="just" defTabSz="914400" rtl="0" eaLnBrk="1" fontAlgn="auto" latinLnBrk="0" hangingPunct="1">
              <a:lnSpc>
                <a:spcPct val="100000"/>
              </a:lnSpc>
              <a:spcBef>
                <a:spcPct val="20000"/>
              </a:spcBef>
              <a:spcAft>
                <a:spcPts val="0"/>
              </a:spcAft>
              <a:buClr>
                <a:srgbClr val="FC6E04"/>
              </a:buClr>
              <a:buSzPct val="80000"/>
              <a:buFont typeface="+mj-lt"/>
              <a:buAutoNum type="arabicPeriod" startAt="2"/>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176213" marR="0" lvl="0" indent="-176213" algn="just" defTabSz="914400" rtl="0" eaLnBrk="1" fontAlgn="auto" latinLnBrk="0" hangingPunct="1">
              <a:lnSpc>
                <a:spcPct val="100000"/>
              </a:lnSpc>
              <a:spcBef>
                <a:spcPts val="600"/>
              </a:spcBef>
              <a:spcAft>
                <a:spcPts val="0"/>
              </a:spcAft>
              <a:buClr>
                <a:srgbClr val="002060"/>
              </a:buClr>
              <a:buSzPct val="70000"/>
              <a:buFontTx/>
              <a:buChar char="-"/>
              <a:tabLst/>
              <a:defRPr/>
            </a:pPr>
            <a:r>
              <a:rPr kumimoji="0" lang="fr-FR" sz="1400" b="0" i="0" u="sng"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Sur l’activité éligible</a:t>
            </a:r>
          </a:p>
          <a:p>
            <a:pPr marL="176213" marR="0" lvl="0" indent="-176213"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46075" marR="0" lvl="0" indent="-1714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Ø"/>
              <a:tabLst/>
              <a:defRPr/>
            </a:pP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Les activités de construction-vente d’immeubles et de marchands de biens sont éligibles.</a:t>
            </a:r>
          </a:p>
          <a:p>
            <a:pPr marL="346075" marR="0" lvl="0" indent="-1714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Ø"/>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46075" marR="0" lvl="0" indent="-1714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Ø"/>
              <a:tabLst/>
              <a:defRPr/>
            </a:pP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En cas de pluralité d’activités (exemple : holding animatrice et activité opérationnelle), il est tenu compte de toutes les activités pour apprécier le caractère prépondérant de l’activité.</a:t>
            </a:r>
          </a:p>
          <a:p>
            <a:pPr marL="346075" marR="0" lvl="0" indent="-1714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Ø"/>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46075" marR="0" lvl="0" indent="-1714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Ø"/>
              <a:tabLst/>
              <a:defRPr/>
            </a:pP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L’abandon d’activité ou l’exercice d’une activité nouvelle pendant la durée des engagements de conservation est possible.</a:t>
            </a:r>
          </a:p>
          <a:p>
            <a:pPr marL="346075" marR="0" lvl="0" indent="-1714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Ø"/>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46075" marR="0" lvl="0" indent="-1714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Ø"/>
              <a:tabLst/>
              <a:defRPr/>
            </a:pP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Un changement d’activité pendant la phase d’engagement est possible. La condition, selon laquelle la nouvelle activité (éligible) devait être exercée immédiatement ou concomitamment avec l’activité abandonnée, est supprimée. </a:t>
            </a: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273050" marR="0" lvl="0" indent="-2730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
              <a:tabLst/>
              <a:defRPr/>
            </a:pPr>
            <a:endParaRPr kumimoji="0" lang="fr-FR" sz="1200" b="0" i="0" u="none" strike="noStrike" kern="1200" cap="none" spc="0" normalizeH="0" baseline="0" noProof="0" dirty="0">
              <a:ln>
                <a:noFill/>
              </a:ln>
              <a:solidFill>
                <a:srgbClr val="002060"/>
              </a:solidFill>
              <a:effectLst/>
              <a:uLnTx/>
              <a:uFillTx/>
              <a:latin typeface="Century Schoolbook"/>
              <a:ea typeface="+mn-ea"/>
              <a:cs typeface="+mn-cs"/>
            </a:endParaRPr>
          </a:p>
        </p:txBody>
      </p:sp>
    </p:spTree>
    <p:extLst>
      <p:ext uri="{BB962C8B-B14F-4D97-AF65-F5344CB8AC3E}">
        <p14:creationId xmlns:p14="http://schemas.microsoft.com/office/powerpoint/2010/main" val="607453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676F90-38A2-4F4A-B580-21D3E5BF3953}"/>
              </a:ext>
            </a:extLst>
          </p:cNvPr>
          <p:cNvSpPr>
            <a:spLocks noGrp="1"/>
          </p:cNvSpPr>
          <p:nvPr>
            <p:ph type="title"/>
          </p:nvPr>
        </p:nvSpPr>
        <p:spPr>
          <a:xfrm>
            <a:off x="633413" y="387350"/>
            <a:ext cx="7467600" cy="441325"/>
          </a:xfrm>
        </p:spPr>
        <p:txBody>
          <a:bodyPr>
            <a:normAutofit/>
          </a:bodyPr>
          <a:lstStyle/>
          <a:p>
            <a:pPr algn="ctr" eaLnBrk="1" fontAlgn="auto" hangingPunct="1">
              <a:spcAft>
                <a:spcPts val="0"/>
              </a:spcAft>
              <a:defRPr/>
            </a:pPr>
            <a:r>
              <a:rPr lang="fr-FR" sz="2000" u="sng" dirty="0">
                <a:uFill>
                  <a:solidFill>
                    <a:schemeClr val="bg2"/>
                  </a:solidFill>
                </a:uFill>
                <a:latin typeface="Calibri" panose="020F0502020204030204" pitchFamily="34" charset="0"/>
                <a:cs typeface="Calibri" panose="020F0502020204030204" pitchFamily="34" charset="0"/>
              </a:rPr>
              <a:t>TRANSMISSION DUTREIL</a:t>
            </a:r>
            <a:endParaRPr lang="fr-FR" sz="2000" dirty="0">
              <a:latin typeface="Calibri" panose="020F0502020204030204" pitchFamily="34" charset="0"/>
              <a:cs typeface="Calibri" panose="020F0502020204030204" pitchFamily="34" charset="0"/>
            </a:endParaRPr>
          </a:p>
        </p:txBody>
      </p:sp>
      <p:sp>
        <p:nvSpPr>
          <p:cNvPr id="19459" name="Espace réservé du numéro de diapositive 2">
            <a:extLst>
              <a:ext uri="{FF2B5EF4-FFF2-40B4-BE49-F238E27FC236}">
                <a16:creationId xmlns:a16="http://schemas.microsoft.com/office/drawing/2014/main" id="{86D1F5E1-B714-4CBB-B974-53CF8403CF75}"/>
              </a:ext>
            </a:extLst>
          </p:cNvPr>
          <p:cNvSpPr>
            <a:spLocks noGrp="1"/>
          </p:cNvSpPr>
          <p:nvPr/>
        </p:nvSpPr>
        <p:spPr bwMode="auto">
          <a:xfrm>
            <a:off x="8101013" y="5732463"/>
            <a:ext cx="609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001B54"/>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AAABB6"/>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0F8EE2F9-C8A1-430F-BCED-A331199743F8}" type="slidenum">
              <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base" latinLnBrk="0" hangingPunct="1">
                <a:lnSpc>
                  <a:spcPct val="100000"/>
                </a:lnSpc>
                <a:spcBef>
                  <a:spcPct val="0"/>
                </a:spcBef>
                <a:spcAft>
                  <a:spcPct val="0"/>
                </a:spcAft>
                <a:buClrTx/>
                <a:buSzTx/>
                <a:buFontTx/>
                <a:buNone/>
                <a:tabLst/>
                <a:defRPr/>
              </a:pPr>
              <a:t>22</a:t>
            </a:fld>
            <a:endPar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A0DC5B10-F011-40FD-AA02-F94D805B8E13}"/>
              </a:ext>
            </a:extLst>
          </p:cNvPr>
          <p:cNvSpPr txBox="1">
            <a:spLocks/>
          </p:cNvSpPr>
          <p:nvPr/>
        </p:nvSpPr>
        <p:spPr>
          <a:xfrm>
            <a:off x="539750" y="981075"/>
            <a:ext cx="7467600" cy="5327650"/>
          </a:xfrm>
          <a:prstGeom prst="rect">
            <a:avLst/>
          </a:prstGeom>
        </p:spPr>
        <p:txBody>
          <a:bodyPr>
            <a:norm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365760" marR="0" lvl="1" indent="0" algn="just" defTabSz="914400" rtl="0" eaLnBrk="1" fontAlgn="auto" latinLnBrk="0" hangingPunct="1">
              <a:lnSpc>
                <a:spcPct val="100000"/>
              </a:lnSpc>
              <a:spcBef>
                <a:spcPct val="20000"/>
              </a:spcBef>
              <a:spcAft>
                <a:spcPts val="0"/>
              </a:spcAft>
              <a:buClr>
                <a:srgbClr val="FC6E04"/>
              </a:buClr>
              <a:buSzPct val="80000"/>
              <a:buFont typeface="Wingdings 2" panose="05020102010507070707" pitchFamily="18" charset="2"/>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p:txBody>
      </p:sp>
      <p:sp>
        <p:nvSpPr>
          <p:cNvPr id="6" name="Espace réservé du contenu 2">
            <a:extLst>
              <a:ext uri="{FF2B5EF4-FFF2-40B4-BE49-F238E27FC236}">
                <a16:creationId xmlns:a16="http://schemas.microsoft.com/office/drawing/2014/main" id="{C7C4C57B-F04A-45DE-921C-C102E25F0954}"/>
              </a:ext>
            </a:extLst>
          </p:cNvPr>
          <p:cNvSpPr txBox="1">
            <a:spLocks/>
          </p:cNvSpPr>
          <p:nvPr/>
        </p:nvSpPr>
        <p:spPr>
          <a:xfrm>
            <a:off x="633412" y="1133475"/>
            <a:ext cx="7538987" cy="5327650"/>
          </a:xfrm>
          <a:prstGeom prst="rect">
            <a:avLst/>
          </a:prstGeom>
        </p:spPr>
        <p:txBody>
          <a:bodyPr>
            <a:no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176213" marR="0" lvl="0" indent="-176213" algn="just" defTabSz="914400" rtl="0" eaLnBrk="1" fontAlgn="auto" latinLnBrk="0" hangingPunct="1">
              <a:lnSpc>
                <a:spcPct val="100000"/>
              </a:lnSpc>
              <a:spcBef>
                <a:spcPts val="600"/>
              </a:spcBef>
              <a:spcAft>
                <a:spcPts val="0"/>
              </a:spcAft>
              <a:buClr>
                <a:srgbClr val="002060"/>
              </a:buClr>
              <a:buSzPct val="70000"/>
              <a:buFontTx/>
              <a:buChar char="-"/>
              <a:tabLst/>
              <a:defRPr/>
            </a:pPr>
            <a:r>
              <a:rPr kumimoji="0" lang="fr-FR" sz="1400" b="0" i="0" u="sng"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Sur la fonction de direction</a:t>
            </a:r>
          </a:p>
          <a:p>
            <a:pPr marL="0" marR="0" lvl="0" indent="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None/>
              <a:tabLst/>
              <a:defRPr/>
            </a:pPr>
            <a:endParaRPr kumimoji="0" lang="fr-FR" sz="1400" b="0" i="0" u="sng"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46075" marR="0" lvl="0" indent="-1714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Ø"/>
              <a:tabLst/>
              <a:defRPr/>
            </a:pP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la fonction de direction peut être exercée (i) soit par l’héritier, le donataire ou le légataire, (ii) soit par l’un des signataires de l’engagement collectif ou unilatéral de conservation, y compris, par tolérance, lorsque l’un des associés signataires a, depuis la signature de cet engagement, transmis tous les titres qui y sont soumis.</a:t>
            </a:r>
          </a:p>
          <a:p>
            <a:pPr marL="176213" marR="0" lvl="0" indent="-176213"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46075" marR="0" lvl="0" indent="-1714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Ø"/>
              <a:tabLst/>
              <a:defRPr/>
            </a:pP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Lorsqu’aucun des héritiers ou légataires n’est en mesure de poursuivre effectivement l’exploitation (enfant mineur, incapacité), les héritiers peuvent bénéficier de l’exonération partielle dans la mesure où un mandataire administre et gère l’entreprise pour le compte et dans l’intérêt d’un ou de plusieurs héritiers identifiés.</a:t>
            </a:r>
          </a:p>
          <a:p>
            <a:pPr marL="273050" marR="0" lvl="0" indent="-273050"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174625" marR="0" lvl="0" indent="-174625" algn="just" defTabSz="914400" rtl="0" eaLnBrk="1" fontAlgn="auto" latinLnBrk="0" hangingPunct="1">
              <a:lnSpc>
                <a:spcPct val="100000"/>
              </a:lnSpc>
              <a:spcBef>
                <a:spcPts val="600"/>
              </a:spcBef>
              <a:spcAft>
                <a:spcPts val="0"/>
              </a:spcAft>
              <a:buClr>
                <a:srgbClr val="002060"/>
              </a:buClr>
              <a:buSzPct val="70000"/>
              <a:buFontTx/>
              <a:buChar char="-"/>
              <a:tabLst/>
              <a:defRPr/>
            </a:pPr>
            <a:r>
              <a:rPr kumimoji="0" lang="fr-FR" sz="1400" b="0" i="0" u="sng"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En présence d’une société interposée</a:t>
            </a: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174625" marR="0" lvl="0" indent="-174625"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46075" marR="0" lvl="0" indent="-1714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Ø"/>
              <a:tabLst/>
              <a:defRPr/>
            </a:pP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L’administration fiscale abandonne l’exigence, pour les personnes physiques souhaitant transmettre les parts ou actions de sociétés interposées sous le bénéfice du régime Dutreil, qu’elles soient également </a:t>
            </a:r>
            <a:r>
              <a:rPr kumimoji="0" lang="fr-FR"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signataires</a:t>
            </a: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de l’engagement collectif de conservation.</a:t>
            </a:r>
          </a:p>
          <a:p>
            <a:pPr marL="346075" marR="0" lvl="0" indent="-1714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Ø"/>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46075" marR="0" lvl="0" indent="-1714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Ø"/>
              <a:tabLst/>
              <a:defRPr/>
            </a:pP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Le maintien inchangé des participations ne concerne que les titres qui ont été </a:t>
            </a:r>
            <a:r>
              <a:rPr kumimoji="0" lang="fr-FR"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soumis à engagement de conservation</a:t>
            </a: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(neutralisation des augmentations de capital).</a:t>
            </a: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200" b="0" i="0" u="none" strike="noStrike" kern="1200" cap="none" spc="0" normalizeH="0" baseline="0" noProof="0" dirty="0">
              <a:ln>
                <a:noFill/>
              </a:ln>
              <a:solidFill>
                <a:srgbClr val="002060"/>
              </a:solidFill>
              <a:effectLst/>
              <a:uLnTx/>
              <a:uFillTx/>
              <a:latin typeface="Century Schoolbook"/>
              <a:ea typeface="+mn-ea"/>
              <a:cs typeface="+mn-cs"/>
            </a:endParaRPr>
          </a:p>
          <a:p>
            <a:pPr marL="273050" marR="0" lvl="0" indent="-2730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
              <a:tabLst/>
              <a:defRPr/>
            </a:pPr>
            <a:endParaRPr kumimoji="0" lang="fr-FR" sz="1200" b="0" i="0" u="none" strike="noStrike" kern="1200" cap="none" spc="0" normalizeH="0" baseline="0" noProof="0" dirty="0">
              <a:ln>
                <a:noFill/>
              </a:ln>
              <a:solidFill>
                <a:srgbClr val="002060"/>
              </a:solidFill>
              <a:effectLst/>
              <a:uLnTx/>
              <a:uFillTx/>
              <a:latin typeface="Century Schoolbook"/>
              <a:ea typeface="+mn-ea"/>
              <a:cs typeface="+mn-cs"/>
            </a:endParaRPr>
          </a:p>
        </p:txBody>
      </p:sp>
    </p:spTree>
    <p:extLst>
      <p:ext uri="{BB962C8B-B14F-4D97-AF65-F5344CB8AC3E}">
        <p14:creationId xmlns:p14="http://schemas.microsoft.com/office/powerpoint/2010/main" val="769062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676F90-38A2-4F4A-B580-21D3E5BF3953}"/>
              </a:ext>
            </a:extLst>
          </p:cNvPr>
          <p:cNvSpPr>
            <a:spLocks noGrp="1"/>
          </p:cNvSpPr>
          <p:nvPr>
            <p:ph type="title"/>
          </p:nvPr>
        </p:nvSpPr>
        <p:spPr>
          <a:xfrm>
            <a:off x="633413" y="387350"/>
            <a:ext cx="7467600" cy="441325"/>
          </a:xfrm>
        </p:spPr>
        <p:txBody>
          <a:bodyPr>
            <a:normAutofit/>
          </a:bodyPr>
          <a:lstStyle/>
          <a:p>
            <a:pPr algn="ctr" eaLnBrk="1" fontAlgn="auto" hangingPunct="1">
              <a:spcAft>
                <a:spcPts val="0"/>
              </a:spcAft>
              <a:defRPr/>
            </a:pPr>
            <a:r>
              <a:rPr lang="fr-FR" sz="2000" u="sng" dirty="0">
                <a:uFill>
                  <a:solidFill>
                    <a:schemeClr val="bg2"/>
                  </a:solidFill>
                </a:uFill>
                <a:latin typeface="Calibri" panose="020F0502020204030204" pitchFamily="34" charset="0"/>
                <a:cs typeface="Calibri" panose="020F0502020204030204" pitchFamily="34" charset="0"/>
              </a:rPr>
              <a:t>TRANSMISSION DUTREIL</a:t>
            </a:r>
            <a:endParaRPr lang="fr-FR" sz="2000" dirty="0">
              <a:latin typeface="Calibri" panose="020F0502020204030204" pitchFamily="34" charset="0"/>
              <a:cs typeface="Calibri" panose="020F0502020204030204" pitchFamily="34" charset="0"/>
            </a:endParaRPr>
          </a:p>
        </p:txBody>
      </p:sp>
      <p:sp>
        <p:nvSpPr>
          <p:cNvPr id="19459" name="Espace réservé du numéro de diapositive 2">
            <a:extLst>
              <a:ext uri="{FF2B5EF4-FFF2-40B4-BE49-F238E27FC236}">
                <a16:creationId xmlns:a16="http://schemas.microsoft.com/office/drawing/2014/main" id="{86D1F5E1-B714-4CBB-B974-53CF8403CF75}"/>
              </a:ext>
            </a:extLst>
          </p:cNvPr>
          <p:cNvSpPr>
            <a:spLocks noGrp="1"/>
          </p:cNvSpPr>
          <p:nvPr/>
        </p:nvSpPr>
        <p:spPr bwMode="auto">
          <a:xfrm>
            <a:off x="8101013" y="5732463"/>
            <a:ext cx="609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001B54"/>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AAABB6"/>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0F8EE2F9-C8A1-430F-BCED-A331199743F8}" type="slidenum">
              <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base" latinLnBrk="0" hangingPunct="1">
                <a:lnSpc>
                  <a:spcPct val="100000"/>
                </a:lnSpc>
                <a:spcBef>
                  <a:spcPct val="0"/>
                </a:spcBef>
                <a:spcAft>
                  <a:spcPct val="0"/>
                </a:spcAft>
                <a:buClrTx/>
                <a:buSzTx/>
                <a:buFontTx/>
                <a:buNone/>
                <a:tabLst/>
                <a:defRPr/>
              </a:pPr>
              <a:t>23</a:t>
            </a:fld>
            <a:endPar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A0DC5B10-F011-40FD-AA02-F94D805B8E13}"/>
              </a:ext>
            </a:extLst>
          </p:cNvPr>
          <p:cNvSpPr txBox="1">
            <a:spLocks/>
          </p:cNvSpPr>
          <p:nvPr/>
        </p:nvSpPr>
        <p:spPr>
          <a:xfrm>
            <a:off x="539750" y="981075"/>
            <a:ext cx="7467600" cy="5327650"/>
          </a:xfrm>
          <a:prstGeom prst="rect">
            <a:avLst/>
          </a:prstGeom>
        </p:spPr>
        <p:txBody>
          <a:bodyPr>
            <a:norm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365760" marR="0" lvl="1" indent="0" algn="just" defTabSz="914400" rtl="0" eaLnBrk="1" fontAlgn="auto" latinLnBrk="0" hangingPunct="1">
              <a:lnSpc>
                <a:spcPct val="100000"/>
              </a:lnSpc>
              <a:spcBef>
                <a:spcPct val="20000"/>
              </a:spcBef>
              <a:spcAft>
                <a:spcPts val="0"/>
              </a:spcAft>
              <a:buClr>
                <a:srgbClr val="FC6E04"/>
              </a:buClr>
              <a:buSzPct val="80000"/>
              <a:buFont typeface="Wingdings 2" panose="05020102010507070707" pitchFamily="18" charset="2"/>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p:txBody>
      </p:sp>
      <p:sp>
        <p:nvSpPr>
          <p:cNvPr id="6" name="Espace réservé du contenu 2">
            <a:extLst>
              <a:ext uri="{FF2B5EF4-FFF2-40B4-BE49-F238E27FC236}">
                <a16:creationId xmlns:a16="http://schemas.microsoft.com/office/drawing/2014/main" id="{C7C4C57B-F04A-45DE-921C-C102E25F0954}"/>
              </a:ext>
            </a:extLst>
          </p:cNvPr>
          <p:cNvSpPr txBox="1">
            <a:spLocks/>
          </p:cNvSpPr>
          <p:nvPr/>
        </p:nvSpPr>
        <p:spPr>
          <a:xfrm>
            <a:off x="633412" y="1133475"/>
            <a:ext cx="7538987" cy="5327650"/>
          </a:xfrm>
          <a:prstGeom prst="rect">
            <a:avLst/>
          </a:prstGeom>
        </p:spPr>
        <p:txBody>
          <a:bodyPr>
            <a:no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176213" marR="0" lvl="0" indent="-176213" algn="just" defTabSz="914400" rtl="0" eaLnBrk="1" fontAlgn="auto" latinLnBrk="0" hangingPunct="1">
              <a:lnSpc>
                <a:spcPct val="100000"/>
              </a:lnSpc>
              <a:spcBef>
                <a:spcPts val="600"/>
              </a:spcBef>
              <a:spcAft>
                <a:spcPts val="0"/>
              </a:spcAft>
              <a:buClr>
                <a:srgbClr val="002060"/>
              </a:buClr>
              <a:buSzPct val="70000"/>
              <a:buFontTx/>
              <a:buChar char="-"/>
              <a:tabLst/>
              <a:defRPr/>
            </a:pPr>
            <a:r>
              <a:rPr kumimoji="0" lang="fr-FR" sz="1400" b="0" i="0" u="sng"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Assouplissement des conditions d’apports à une société holding</a:t>
            </a: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 L’apport à une holding de titres faisant l’objet d’un engagement de conservation est possible sous réserve que (i) le donateur et les donataires détiennent 75% de la holding bénéficiaire de l’apport, et (ii) la holding détienne 50% des titres de la société opérationnelle éligible au Dutreil.</a:t>
            </a:r>
          </a:p>
          <a:p>
            <a:pPr marL="176213" marR="0" lvl="0" indent="-176213"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46075" marR="0" lvl="0" indent="-1714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Ø"/>
              <a:tabLst/>
              <a:defRPr/>
            </a:pPr>
            <a:r>
              <a:rPr kumimoji="0" lang="fr-FR"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Abandon de la condition d’appréciation du seuil de 75% à l’égard des seuls donataires </a:t>
            </a: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le donateur peut détenir plus de 25% du capital et des droits de vote de la holding, à la condition que la majorité du capital et des droits de vote soit détenu par les bénéficiaires de la transmission.</a:t>
            </a:r>
          </a:p>
          <a:p>
            <a:pPr marL="346075" marR="0" lvl="0" indent="-1714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Ø"/>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46075" marR="0" lvl="0" indent="-1714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Ø"/>
              <a:tabLst/>
              <a:defRPr/>
            </a:pPr>
            <a:r>
              <a:rPr kumimoji="0" lang="fr-FR"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Abandon de l’appréciation du seuil de 50% à l’égard des seuls titres pactés </a:t>
            </a: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le seuil de 50% de la société holding dans la société opérationnelle peut être apprécié en tenant compte de titres non soumis à engagements de conservation.</a:t>
            </a: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200" b="0" i="0" u="none" strike="noStrike" kern="1200" cap="none" spc="0" normalizeH="0" baseline="0" noProof="0" dirty="0">
              <a:ln>
                <a:noFill/>
              </a:ln>
              <a:solidFill>
                <a:srgbClr val="002060"/>
              </a:solidFill>
              <a:effectLst/>
              <a:uLnTx/>
              <a:uFillTx/>
              <a:latin typeface="Century Schoolbook"/>
              <a:ea typeface="+mn-ea"/>
              <a:cs typeface="+mn-cs"/>
            </a:endParaRPr>
          </a:p>
          <a:p>
            <a:pPr marL="273050" marR="0" lvl="0" indent="-2730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
              <a:tabLst/>
              <a:defRPr/>
            </a:pPr>
            <a:endParaRPr kumimoji="0" lang="fr-FR" sz="1200" b="0" i="0" u="none" strike="noStrike" kern="1200" cap="none" spc="0" normalizeH="0" baseline="0" noProof="0" dirty="0">
              <a:ln>
                <a:noFill/>
              </a:ln>
              <a:solidFill>
                <a:srgbClr val="002060"/>
              </a:solidFill>
              <a:effectLst/>
              <a:uLnTx/>
              <a:uFillTx/>
              <a:latin typeface="Century Schoolbook"/>
              <a:ea typeface="+mn-ea"/>
              <a:cs typeface="+mn-cs"/>
            </a:endParaRPr>
          </a:p>
        </p:txBody>
      </p:sp>
    </p:spTree>
    <p:extLst>
      <p:ext uri="{BB962C8B-B14F-4D97-AF65-F5344CB8AC3E}">
        <p14:creationId xmlns:p14="http://schemas.microsoft.com/office/powerpoint/2010/main" val="89372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9050" y="0"/>
            <a:ext cx="4591050" cy="6857999"/>
          </a:xfrm>
          <a:prstGeom prst="rect">
            <a:avLst/>
          </a:prstGeom>
          <a:noFill/>
          <a:ln>
            <a:noFill/>
          </a:ln>
        </p:spPr>
      </p:pic>
      <p:sp>
        <p:nvSpPr>
          <p:cNvPr id="55" name="Google Shape;55;p13"/>
          <p:cNvSpPr txBox="1"/>
          <p:nvPr/>
        </p:nvSpPr>
        <p:spPr>
          <a:xfrm>
            <a:off x="4752057" y="2682463"/>
            <a:ext cx="4238276" cy="1493075"/>
          </a:xfrm>
          <a:prstGeom prst="rect">
            <a:avLst/>
          </a:prstGeom>
          <a:noFill/>
          <a:ln>
            <a:noFill/>
          </a:ln>
        </p:spPr>
        <p:txBody>
          <a:bodyPr spcFirstLastPara="1" wrap="square" lIns="0" tIns="160000" rIns="0" bIns="0" anchor="t" anchorCtr="0">
            <a:noAutofit/>
          </a:bodyPr>
          <a:lstStyle/>
          <a:p>
            <a:pPr lvl="0" algn="ctr"/>
            <a:endParaRPr lang="fr-FR" b="1" dirty="0">
              <a:solidFill>
                <a:schemeClr val="tx2">
                  <a:lumMod val="50000"/>
                </a:schemeClr>
              </a:solidFill>
              <a:latin typeface="Calibri" panose="020F0502020204030204" pitchFamily="34" charset="0"/>
              <a:cs typeface="Calibri" panose="020F0502020204030204" pitchFamily="34" charset="0"/>
            </a:endParaRPr>
          </a:p>
          <a:p>
            <a:pPr marL="0" algn="ctr" defTabSz="914400" rtl="0" eaLnBrk="1" latinLnBrk="0" hangingPunct="1"/>
            <a:r>
              <a:rPr lang="fr-FR" sz="1800" b="1" kern="1200" spc="100" dirty="0">
                <a:solidFill>
                  <a:schemeClr val="tx1">
                    <a:lumMod val="50000"/>
                    <a:lumOff val="50000"/>
                  </a:schemeClr>
                </a:solidFill>
                <a:effectLst/>
                <a:latin typeface="+mn-lt"/>
                <a:ea typeface="+mn-ea"/>
                <a:cs typeface="+mn-cs"/>
              </a:rPr>
              <a:t> Loi de finances pour 2022</a:t>
            </a:r>
          </a:p>
          <a:p>
            <a:pPr algn="ctr"/>
            <a:endParaRPr lang="fr-FR" sz="2000" b="0" i="0" u="none" strike="noStrike" kern="1200" baseline="0" dirty="0">
              <a:solidFill>
                <a:schemeClr val="dk1"/>
              </a:solidFill>
              <a:latin typeface="+mn-lt"/>
              <a:ea typeface="+mn-ea"/>
              <a:cs typeface="+mn-cs"/>
            </a:endParaRPr>
          </a:p>
          <a:p>
            <a:pPr marL="0" algn="ctr" defTabSz="914400" rtl="0" eaLnBrk="1" latinLnBrk="0" hangingPunct="1"/>
            <a:r>
              <a:rPr lang="fr-FR" sz="1800" b="1" kern="1200" spc="100" dirty="0">
                <a:solidFill>
                  <a:schemeClr val="tx1">
                    <a:lumMod val="50000"/>
                    <a:lumOff val="50000"/>
                  </a:schemeClr>
                </a:solidFill>
                <a:effectLst/>
                <a:latin typeface="+mn-lt"/>
                <a:ea typeface="+mn-ea"/>
                <a:cs typeface="+mn-cs"/>
              </a:rPr>
              <a:t> Visioconférence du 13 janvier 2022</a:t>
            </a:r>
          </a:p>
        </p:txBody>
      </p:sp>
      <p:sp>
        <p:nvSpPr>
          <p:cNvPr id="5" name="Google Shape;56;p13">
            <a:extLst>
              <a:ext uri="{FF2B5EF4-FFF2-40B4-BE49-F238E27FC236}">
                <a16:creationId xmlns:a16="http://schemas.microsoft.com/office/drawing/2014/main" id="{BF0140D9-270A-4882-8F93-3B7B01A32017}"/>
              </a:ext>
            </a:extLst>
          </p:cNvPr>
          <p:cNvSpPr/>
          <p:nvPr/>
        </p:nvSpPr>
        <p:spPr>
          <a:xfrm>
            <a:off x="899592" y="548680"/>
            <a:ext cx="2394643" cy="164656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dirty="0"/>
          </a:p>
        </p:txBody>
      </p:sp>
      <p:sp>
        <p:nvSpPr>
          <p:cNvPr id="6" name="Google Shape;63;p14"/>
          <p:cNvSpPr/>
          <p:nvPr/>
        </p:nvSpPr>
        <p:spPr>
          <a:xfrm>
            <a:off x="6754345" y="2644362"/>
            <a:ext cx="233700" cy="25500"/>
          </a:xfrm>
          <a:prstGeom prst="rect">
            <a:avLst/>
          </a:prstGeom>
          <a:solidFill>
            <a:srgbClr val="ECBB5E"/>
          </a:solidFill>
          <a:ln>
            <a:noFill/>
          </a:ln>
        </p:spPr>
        <p:txBody>
          <a:bodyPr spcFirstLastPara="1" wrap="square" lIns="91425" tIns="91425" rIns="91425" bIns="91425" anchor="ctr" anchorCtr="0">
            <a:noAutofit/>
          </a:bodyPr>
          <a:lstStyle/>
          <a:p>
            <a:endParaRPr/>
          </a:p>
        </p:txBody>
      </p:sp>
      <p:sp>
        <p:nvSpPr>
          <p:cNvPr id="7" name="Google Shape;63;p14"/>
          <p:cNvSpPr/>
          <p:nvPr/>
        </p:nvSpPr>
        <p:spPr>
          <a:xfrm>
            <a:off x="6754345" y="4198174"/>
            <a:ext cx="233700" cy="25500"/>
          </a:xfrm>
          <a:prstGeom prst="rect">
            <a:avLst/>
          </a:prstGeom>
          <a:solidFill>
            <a:srgbClr val="ECBB5E"/>
          </a:solidFill>
          <a:ln>
            <a:noFill/>
          </a:ln>
        </p:spPr>
        <p:txBody>
          <a:bodyPr spcFirstLastPara="1" wrap="square" lIns="91425" tIns="91425" rIns="91425" bIns="91425" anchor="ctr" anchorCtr="0">
            <a:noAutofit/>
          </a:bodyPr>
          <a:lstStyle/>
          <a:p>
            <a:endParaRPr/>
          </a:p>
        </p:txBody>
      </p:sp>
      <p:pic>
        <p:nvPicPr>
          <p:cNvPr id="9" name="Picture 2" descr="https://www.professionsfinancieres.com/sites/professionsfinancieres.com/files/Logo%20CPF%20%2B%20site%20-%20Petit.jpg">
            <a:extLst>
              <a:ext uri="{FF2B5EF4-FFF2-40B4-BE49-F238E27FC236}">
                <a16:creationId xmlns:a16="http://schemas.microsoft.com/office/drawing/2014/main" id="{8F7CF06D-B7E1-4001-8FFA-15F736F729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9743" y="4869160"/>
            <a:ext cx="2484784" cy="9355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3A956C55-EE27-475B-9EA4-A599680F5E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0072" y="4907199"/>
            <a:ext cx="2592288" cy="85942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F7DAA7B-05D2-484C-9FFF-F5C0C7DDBEB0}"/>
              </a:ext>
            </a:extLst>
          </p:cNvPr>
          <p:cNvSpPr txBox="1"/>
          <p:nvPr/>
        </p:nvSpPr>
        <p:spPr>
          <a:xfrm>
            <a:off x="683568" y="1268760"/>
            <a:ext cx="7632848" cy="5137304"/>
          </a:xfrm>
          <a:prstGeom prst="rect">
            <a:avLst/>
          </a:prstGeom>
          <a:noFill/>
        </p:spPr>
        <p:txBody>
          <a:bodyPr wrap="square">
            <a:spAutoFit/>
          </a:bodyPr>
          <a:lstStyle/>
          <a:p>
            <a:pPr algn="l"/>
            <a:endParaRPr lang="fr-FR" sz="1600" b="1" spc="100" dirty="0"/>
          </a:p>
          <a:p>
            <a:pPr marL="342900" lvl="0" indent="-342900" algn="just">
              <a:buFont typeface="+mj-lt"/>
              <a:buAutoNum type="arabicPeriod"/>
            </a:pPr>
            <a:r>
              <a:rPr lang="fr-FR" sz="1800" dirty="0">
                <a:solidFill>
                  <a:srgbClr val="000000"/>
                </a:solidFill>
                <a:effectLst/>
                <a:latin typeface="Calibri" panose="020F0502020204030204" pitchFamily="34" charset="0"/>
                <a:ea typeface="Times New Roman" panose="02020603050405020304" pitchFamily="18" charset="0"/>
              </a:rPr>
              <a:t>Mise en conformité avec le droit européen des retenues à la source applicables aux sociétés non-résidentes</a:t>
            </a:r>
            <a:endParaRPr lang="fr-FR" sz="1800" dirty="0">
              <a:solidFill>
                <a:srgbClr val="000000"/>
              </a:solidFill>
              <a:effectLst/>
              <a:latin typeface="Calibri" panose="020F0502020204030204" pitchFamily="34" charset="0"/>
              <a:ea typeface="Calibri" panose="020F0502020204030204" pitchFamily="34" charset="0"/>
            </a:endParaRPr>
          </a:p>
          <a:p>
            <a:pPr marL="800100" indent="-342900" algn="just">
              <a:buFont typeface="+mj-lt"/>
              <a:buAutoNum type="arabicPeriod"/>
            </a:pPr>
            <a:endParaRPr lang="fr-FR" sz="1800" dirty="0">
              <a:solidFill>
                <a:srgbClr val="000000"/>
              </a:solidFill>
              <a:effectLst/>
              <a:latin typeface="Calibri" panose="020F0502020204030204" pitchFamily="34" charset="0"/>
              <a:ea typeface="Calibri" panose="020F0502020204030204" pitchFamily="34" charset="0"/>
            </a:endParaRPr>
          </a:p>
          <a:p>
            <a:pPr marL="342900" lvl="0" indent="-342900" algn="just">
              <a:spcAft>
                <a:spcPts val="2330"/>
              </a:spcAft>
              <a:buFont typeface="+mj-lt"/>
              <a:buAutoNum type="arabicPeriod"/>
            </a:pPr>
            <a:r>
              <a:rPr lang="fr-FR" sz="1800" dirty="0">
                <a:solidFill>
                  <a:srgbClr val="000000"/>
                </a:solidFill>
                <a:effectLst/>
                <a:latin typeface="Calibri" panose="020F0502020204030204" pitchFamily="34" charset="0"/>
                <a:ea typeface="Times New Roman" panose="02020603050405020304" pitchFamily="18" charset="0"/>
              </a:rPr>
              <a:t>Faculté temporaire de déductibilité de l’amortissement des fonds commerciaux</a:t>
            </a:r>
            <a:endParaRPr lang="fr-FR" sz="1800" dirty="0">
              <a:solidFill>
                <a:srgbClr val="000000"/>
              </a:solidFill>
              <a:effectLst/>
              <a:latin typeface="Calibri" panose="020F0502020204030204" pitchFamily="34" charset="0"/>
              <a:ea typeface="Calibri" panose="020F0502020204030204" pitchFamily="34" charset="0"/>
            </a:endParaRPr>
          </a:p>
          <a:p>
            <a:pPr marL="342900" lvl="0" indent="-342900" algn="just">
              <a:spcAft>
                <a:spcPts val="2330"/>
              </a:spcAft>
              <a:buFont typeface="+mj-lt"/>
              <a:buAutoNum type="arabicPeriod"/>
            </a:pPr>
            <a:r>
              <a:rPr lang="fr-FR" sz="1800" dirty="0">
                <a:solidFill>
                  <a:srgbClr val="000000"/>
                </a:solidFill>
                <a:effectLst/>
                <a:latin typeface="Calibri" panose="020F0502020204030204" pitchFamily="34" charset="0"/>
                <a:ea typeface="Times New Roman" panose="02020603050405020304" pitchFamily="18" charset="0"/>
              </a:rPr>
              <a:t>Crédit d’impôt en faveur de la recherche collaborative</a:t>
            </a:r>
            <a:endParaRPr lang="fr-FR" sz="1800" dirty="0">
              <a:solidFill>
                <a:srgbClr val="000000"/>
              </a:solidFill>
              <a:effectLst/>
              <a:latin typeface="Calibri" panose="020F0502020204030204" pitchFamily="34" charset="0"/>
              <a:ea typeface="Calibri" panose="020F0502020204030204" pitchFamily="34" charset="0"/>
            </a:endParaRPr>
          </a:p>
          <a:p>
            <a:pPr marL="342900" lvl="0" indent="-342900" algn="just">
              <a:spcAft>
                <a:spcPts val="2330"/>
              </a:spcAft>
              <a:buFont typeface="+mj-lt"/>
              <a:buAutoNum type="arabicPeriod"/>
            </a:pPr>
            <a:r>
              <a:rPr lang="fr-FR" sz="1800" dirty="0">
                <a:solidFill>
                  <a:srgbClr val="000000"/>
                </a:solidFill>
                <a:effectLst/>
                <a:latin typeface="Calibri" panose="020F0502020204030204" pitchFamily="34" charset="0"/>
                <a:ea typeface="Times New Roman" panose="02020603050405020304" pitchFamily="18" charset="0"/>
              </a:rPr>
              <a:t>Prorogation et mise en conformité avec le droit européen du crédit d’impôt innovation</a:t>
            </a:r>
            <a:endParaRPr lang="fr-FR" sz="1800" dirty="0">
              <a:solidFill>
                <a:srgbClr val="000000"/>
              </a:solidFill>
              <a:effectLst/>
              <a:latin typeface="Calibri" panose="020F0502020204030204" pitchFamily="34" charset="0"/>
              <a:ea typeface="Calibri" panose="020F0502020204030204" pitchFamily="34" charset="0"/>
            </a:endParaRPr>
          </a:p>
          <a:p>
            <a:pPr marL="342900" lvl="0" indent="-342900" algn="just">
              <a:spcAft>
                <a:spcPts val="2330"/>
              </a:spcAft>
              <a:buFont typeface="+mj-lt"/>
              <a:buAutoNum type="arabicPeriod"/>
            </a:pPr>
            <a:r>
              <a:rPr lang="fr-FR" sz="1800" dirty="0">
                <a:solidFill>
                  <a:srgbClr val="000000"/>
                </a:solidFill>
                <a:effectLst/>
                <a:latin typeface="Calibri" panose="020F0502020204030204" pitchFamily="34" charset="0"/>
                <a:ea typeface="Times New Roman" panose="02020603050405020304" pitchFamily="18" charset="0"/>
              </a:rPr>
              <a:t>Allongement à 10 ans du statut de «jeune entreprise innovante»</a:t>
            </a:r>
            <a:endParaRPr lang="fr-FR" sz="1800" dirty="0">
              <a:solidFill>
                <a:srgbClr val="000000"/>
              </a:solidFill>
              <a:effectLst/>
              <a:latin typeface="Calibri" panose="020F0502020204030204" pitchFamily="34" charset="0"/>
              <a:ea typeface="Calibri" panose="020F0502020204030204" pitchFamily="34" charset="0"/>
            </a:endParaRPr>
          </a:p>
          <a:p>
            <a:pPr marL="342900" lvl="0" indent="-342900" algn="just">
              <a:spcAft>
                <a:spcPts val="2330"/>
              </a:spcAft>
              <a:buFont typeface="+mj-lt"/>
              <a:buAutoNum type="arabicPeriod"/>
            </a:pPr>
            <a:r>
              <a:rPr lang="fr-FR" sz="1800" dirty="0">
                <a:solidFill>
                  <a:srgbClr val="000000"/>
                </a:solidFill>
                <a:effectLst/>
                <a:latin typeface="Calibri" panose="020F0502020204030204" pitchFamily="34" charset="0"/>
                <a:ea typeface="Times New Roman" panose="02020603050405020304" pitchFamily="18" charset="0"/>
              </a:rPr>
              <a:t>Assouplissement des conditions d'exercice de l'option à la TVA sur les services bancaires et financiers</a:t>
            </a:r>
            <a:endParaRPr lang="fr-FR" sz="1800" dirty="0">
              <a:solidFill>
                <a:srgbClr val="000000"/>
              </a:solidFill>
              <a:effectLst/>
              <a:latin typeface="Calibri" panose="020F0502020204030204" pitchFamily="34" charset="0"/>
              <a:ea typeface="Calibri" panose="020F0502020204030204" pitchFamily="34" charset="0"/>
            </a:endParaRPr>
          </a:p>
          <a:p>
            <a:endParaRPr lang="fr-FR" sz="1800" b="0" i="0" u="none" strike="noStrike" baseline="0" dirty="0">
              <a:solidFill>
                <a:srgbClr val="000000"/>
              </a:solidFill>
              <a:latin typeface="Trebuchet MS" panose="020B0603020202020204" pitchFamily="34" charset="0"/>
            </a:endParaRPr>
          </a:p>
        </p:txBody>
      </p:sp>
      <p:sp>
        <p:nvSpPr>
          <p:cNvPr id="2" name="Titre 1">
            <a:extLst>
              <a:ext uri="{FF2B5EF4-FFF2-40B4-BE49-F238E27FC236}">
                <a16:creationId xmlns:a16="http://schemas.microsoft.com/office/drawing/2014/main" id="{22B15C40-4439-4684-A18D-A1269B0C7CDB}"/>
              </a:ext>
            </a:extLst>
          </p:cNvPr>
          <p:cNvSpPr>
            <a:spLocks noGrp="1"/>
          </p:cNvSpPr>
          <p:nvPr>
            <p:ph type="title"/>
          </p:nvPr>
        </p:nvSpPr>
        <p:spPr/>
        <p:txBody>
          <a:bodyPr/>
          <a:lstStyle/>
          <a:p>
            <a:r>
              <a:rPr lang="fr-FR" sz="1600" b="1" spc="100" dirty="0">
                <a:latin typeface="+mn-lt"/>
                <a:ea typeface="+mn-ea"/>
                <a:cs typeface="+mn-cs"/>
              </a:rPr>
              <a:t>Sommaire</a:t>
            </a:r>
          </a:p>
        </p:txBody>
      </p:sp>
      <p:pic>
        <p:nvPicPr>
          <p:cNvPr id="4" name="Google Shape;71;p14">
            <a:extLst>
              <a:ext uri="{FF2B5EF4-FFF2-40B4-BE49-F238E27FC236}">
                <a16:creationId xmlns:a16="http://schemas.microsoft.com/office/drawing/2014/main" id="{6FE99721-20B0-45EE-AC3E-5F564DF15B3F}"/>
              </a:ext>
            </a:extLst>
          </p:cNvPr>
          <p:cNvPicPr preferRelativeResize="0"/>
          <p:nvPr/>
        </p:nvPicPr>
        <p:blipFill>
          <a:blip r:embed="rId2">
            <a:alphaModFix/>
          </a:blip>
          <a:stretch>
            <a:fillRect/>
          </a:stretch>
        </p:blipFill>
        <p:spPr>
          <a:xfrm>
            <a:off x="7954500" y="224673"/>
            <a:ext cx="958100" cy="357775"/>
          </a:xfrm>
          <a:prstGeom prst="rect">
            <a:avLst/>
          </a:prstGeom>
          <a:noFill/>
          <a:ln>
            <a:noFill/>
          </a:ln>
        </p:spPr>
      </p:pic>
      <p:pic>
        <p:nvPicPr>
          <p:cNvPr id="5" name="Google Shape;125;p18">
            <a:extLst>
              <a:ext uri="{FF2B5EF4-FFF2-40B4-BE49-F238E27FC236}">
                <a16:creationId xmlns:a16="http://schemas.microsoft.com/office/drawing/2014/main" id="{E4F421A5-FD2A-4497-8BC2-D33298535607}"/>
              </a:ext>
            </a:extLst>
          </p:cNvPr>
          <p:cNvPicPr preferRelativeResize="0"/>
          <p:nvPr/>
        </p:nvPicPr>
        <p:blipFill>
          <a:blip r:embed="rId3">
            <a:alphaModFix/>
          </a:blip>
          <a:stretch>
            <a:fillRect/>
          </a:stretch>
        </p:blipFill>
        <p:spPr>
          <a:xfrm>
            <a:off x="-19050" y="0"/>
            <a:ext cx="457426" cy="6858000"/>
          </a:xfrm>
          <a:prstGeom prst="rect">
            <a:avLst/>
          </a:prstGeom>
          <a:noFill/>
          <a:ln>
            <a:noFill/>
          </a:ln>
        </p:spPr>
      </p:pic>
    </p:spTree>
    <p:extLst>
      <p:ext uri="{BB962C8B-B14F-4D97-AF65-F5344CB8AC3E}">
        <p14:creationId xmlns:p14="http://schemas.microsoft.com/office/powerpoint/2010/main" val="3714879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F7DAA7B-05D2-484C-9FFF-F5C0C7DDBEB0}"/>
              </a:ext>
            </a:extLst>
          </p:cNvPr>
          <p:cNvSpPr txBox="1"/>
          <p:nvPr/>
        </p:nvSpPr>
        <p:spPr>
          <a:xfrm>
            <a:off x="755576" y="919083"/>
            <a:ext cx="7632848" cy="6286336"/>
          </a:xfrm>
          <a:prstGeom prst="rect">
            <a:avLst/>
          </a:prstGeom>
          <a:noFill/>
        </p:spPr>
        <p:txBody>
          <a:bodyPr wrap="square">
            <a:spAutoFit/>
          </a:bodyPr>
          <a:lstStyle/>
          <a:p>
            <a:pPr algn="l"/>
            <a:endParaRPr lang="fr-FR" sz="1050" b="0" i="0" u="none" strike="noStrike" baseline="0" dirty="0">
              <a:solidFill>
                <a:srgbClr val="000000"/>
              </a:solidFill>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I. Fiscalité des entreprises</a:t>
            </a:r>
          </a:p>
          <a:p>
            <a:endParaRPr lang="fr-FR"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fr-FR" b="1" dirty="0">
                <a:solidFill>
                  <a:srgbClr val="FF0000"/>
                </a:solidFill>
                <a:latin typeface="Arial" panose="020B0604020202020204" pitchFamily="34" charset="0"/>
                <a:cs typeface="Arial" panose="020B0604020202020204" pitchFamily="34" charset="0"/>
              </a:rPr>
              <a:t>Mise en conformité avec le droit européen des retenues à la source applicables aux sociétés non-résidentes</a:t>
            </a:r>
          </a:p>
          <a:p>
            <a:endParaRPr lang="fr-FR" b="0" i="0" u="none" strike="noStrike" baseline="0" dirty="0">
              <a:solidFill>
                <a:srgbClr val="000000"/>
              </a:solidFill>
            </a:endParaRPr>
          </a:p>
          <a:p>
            <a:pPr marL="285750" indent="-285750" algn="just">
              <a:buFont typeface="Wingdings" panose="05000000000000000000" pitchFamily="2" charset="2"/>
              <a:buChar char="Ø"/>
            </a:pPr>
            <a:r>
              <a:rPr lang="fr-FR" sz="1400" b="1" i="0" u="none" strike="noStrike" baseline="0" dirty="0">
                <a:solidFill>
                  <a:srgbClr val="000000"/>
                </a:solidFill>
                <a:latin typeface="Arial" panose="020B0604020202020204" pitchFamily="34" charset="0"/>
              </a:rPr>
              <a:t>Cette mesure vise à tirer les conséquences de la décision du Conseil d'Etat en date du 11 mai 2021 (n°438135, Sté UBS Asset Management Life Ltd), qui a jugé contraire au principe de la libre circulation des capitaux, l'impossibilité pour une société étrangère de déduire certaines charges de l'assiette de la RAS de l'article 199 bis, 2 du CGI </a:t>
            </a:r>
            <a:r>
              <a:rPr lang="fr-FR" sz="1400" b="1" i="0" u="none" strike="noStrike" baseline="0" dirty="0">
                <a:solidFill>
                  <a:srgbClr val="000000"/>
                </a:solidFill>
              </a:rPr>
              <a:t>:</a:t>
            </a:r>
          </a:p>
          <a:p>
            <a:pPr marL="285750" indent="-285750" algn="just">
              <a:buFont typeface="Wingdings" panose="05000000000000000000" pitchFamily="2" charset="2"/>
              <a:buChar char="Ø"/>
            </a:pPr>
            <a:endParaRPr lang="fr-FR" sz="1800" b="0" i="0" u="none" strike="noStrike" baseline="0" dirty="0">
              <a:solidFill>
                <a:srgbClr val="000000"/>
              </a:solidFill>
              <a:latin typeface="Arial" panose="020B0604020202020204" pitchFamily="34" charset="0"/>
            </a:endParaRPr>
          </a:p>
          <a:p>
            <a:pPr marL="285750" indent="-285750" algn="just">
              <a:buFont typeface="Arial" panose="020B0604020202020204" pitchFamily="34" charset="0"/>
              <a:buChar char="•"/>
            </a:pPr>
            <a:r>
              <a:rPr lang="fr-FR" sz="1400" dirty="0">
                <a:solidFill>
                  <a:srgbClr val="000000"/>
                </a:solidFill>
                <a:latin typeface="Arial" panose="020B0604020202020204" pitchFamily="34" charset="0"/>
              </a:rPr>
              <a:t>Une société d’assurance-vie britannique a perçu des dividendes de sociétés françaises. Ces dividendes ont été soumis à une retenue à la source (RAS) en France sur les dividendes. La société britannique a réclamé la restitution de la RAS, estimant que celle-ci constituait une entrave au principe de libre circulation des capitaux, dans la mesure où elle se trouvait tenue, concomitamment à la perception de ces dividendes, de constituer des provisions techniques, qui si elle avait été établie en France, auraient annulé la charge fiscale supportée à raison de ces revenus.</a:t>
            </a:r>
          </a:p>
          <a:p>
            <a:pPr marL="285750" indent="-285750" algn="just">
              <a:buFont typeface="Arial" panose="020B0604020202020204" pitchFamily="34" charset="0"/>
              <a:buChar char="•"/>
            </a:pPr>
            <a:endParaRPr lang="fr-FR" sz="1400" b="0" i="0" u="none" strike="noStrike" baseline="0" dirty="0">
              <a:solidFill>
                <a:srgbClr val="000000"/>
              </a:solidFill>
              <a:latin typeface="Arial" panose="020B0604020202020204" pitchFamily="34" charset="0"/>
            </a:endParaRPr>
          </a:p>
          <a:p>
            <a:pPr marL="285750" indent="-285750" algn="just">
              <a:buFont typeface="Arial" panose="020B0604020202020204" pitchFamily="34" charset="0"/>
              <a:buChar char="•"/>
            </a:pPr>
            <a:r>
              <a:rPr lang="fr-FR" sz="1400" b="0" i="0" u="none" strike="noStrike" baseline="0" dirty="0">
                <a:solidFill>
                  <a:srgbClr val="000000"/>
                </a:solidFill>
                <a:latin typeface="Arial" panose="020B0604020202020204" pitchFamily="34" charset="0"/>
              </a:rPr>
              <a:t>Selon le CE, le versement des dividendes entraînant une augmentation de la provision technique constituée par la société britannique, la différence d’imposition des dividendes de source française, selon qu’ils sont perçus par une société française ou par une société établie dans un autre Etat membre, soumise à RAS est susceptible de constituer une atteinte à la libre circulation des capitaux.</a:t>
            </a:r>
          </a:p>
          <a:p>
            <a:pPr marL="285750" indent="-285750">
              <a:buFont typeface="Arial" panose="020B0604020202020204" pitchFamily="34" charset="0"/>
              <a:buChar char="•"/>
            </a:pPr>
            <a:endParaRPr lang="fr-FR" sz="1400" b="0" i="0" u="none" strike="noStrike" baseline="0" dirty="0">
              <a:solidFill>
                <a:srgbClr val="000000"/>
              </a:solidFill>
              <a:latin typeface="Arial" panose="020B0604020202020204" pitchFamily="34" charset="0"/>
            </a:endParaRPr>
          </a:p>
          <a:p>
            <a:pPr algn="just"/>
            <a:endParaRPr lang="fr-FR" b="0" i="0" u="none" strike="noStrike" baseline="0" dirty="0">
              <a:solidFill>
                <a:srgbClr val="000000"/>
              </a:solidFill>
            </a:endParaRPr>
          </a:p>
        </p:txBody>
      </p:sp>
      <p:sp>
        <p:nvSpPr>
          <p:cNvPr id="2" name="Titre 1">
            <a:extLst>
              <a:ext uri="{FF2B5EF4-FFF2-40B4-BE49-F238E27FC236}">
                <a16:creationId xmlns:a16="http://schemas.microsoft.com/office/drawing/2014/main" id="{22B15C40-4439-4684-A18D-A1269B0C7CDB}"/>
              </a:ext>
            </a:extLst>
          </p:cNvPr>
          <p:cNvSpPr>
            <a:spLocks noGrp="1"/>
          </p:cNvSpPr>
          <p:nvPr>
            <p:ph type="title"/>
          </p:nvPr>
        </p:nvSpPr>
        <p:spPr>
          <a:xfrm>
            <a:off x="457200" y="274638"/>
            <a:ext cx="8229600" cy="778098"/>
          </a:xfrm>
        </p:spPr>
        <p:txBody>
          <a:bodyPr>
            <a:normAutofit/>
          </a:bodyPr>
          <a:lstStyle/>
          <a:p>
            <a:r>
              <a:rPr lang="fr-FR" sz="1800" dirty="0">
                <a:solidFill>
                  <a:srgbClr val="919191"/>
                </a:solidFill>
                <a:effectLst/>
                <a:latin typeface="Calibri" panose="020F0502020204030204" pitchFamily="34" charset="0"/>
                <a:ea typeface="Calibri" panose="020F0502020204030204" pitchFamily="34" charset="0"/>
              </a:rPr>
              <a:t>La loi de finances pour 2022 met en conformité </a:t>
            </a:r>
            <a:r>
              <a:rPr lang="fr-FR" sz="1800" dirty="0">
                <a:solidFill>
                  <a:srgbClr val="919191"/>
                </a:solidFill>
                <a:latin typeface="Calibri" panose="020F0502020204030204" pitchFamily="34" charset="0"/>
              </a:rPr>
              <a:t>avec le droit européen des retenues à la source applicables aux sociétés non-résidentes</a:t>
            </a:r>
          </a:p>
        </p:txBody>
      </p:sp>
      <p:pic>
        <p:nvPicPr>
          <p:cNvPr id="4" name="Google Shape;71;p14">
            <a:extLst>
              <a:ext uri="{FF2B5EF4-FFF2-40B4-BE49-F238E27FC236}">
                <a16:creationId xmlns:a16="http://schemas.microsoft.com/office/drawing/2014/main" id="{8D7DE6DB-28FD-4E59-9855-0B17FA7D598B}"/>
              </a:ext>
            </a:extLst>
          </p:cNvPr>
          <p:cNvPicPr preferRelativeResize="0"/>
          <p:nvPr/>
        </p:nvPicPr>
        <p:blipFill>
          <a:blip r:embed="rId2">
            <a:alphaModFix/>
          </a:blip>
          <a:stretch>
            <a:fillRect/>
          </a:stretch>
        </p:blipFill>
        <p:spPr>
          <a:xfrm>
            <a:off x="7954500" y="224673"/>
            <a:ext cx="958100" cy="357775"/>
          </a:xfrm>
          <a:prstGeom prst="rect">
            <a:avLst/>
          </a:prstGeom>
          <a:noFill/>
          <a:ln>
            <a:noFill/>
          </a:ln>
        </p:spPr>
      </p:pic>
      <p:pic>
        <p:nvPicPr>
          <p:cNvPr id="5" name="Google Shape;125;p18">
            <a:extLst>
              <a:ext uri="{FF2B5EF4-FFF2-40B4-BE49-F238E27FC236}">
                <a16:creationId xmlns:a16="http://schemas.microsoft.com/office/drawing/2014/main" id="{3A2AC069-1F3A-465A-813B-138CEF767524}"/>
              </a:ext>
            </a:extLst>
          </p:cNvPr>
          <p:cNvPicPr preferRelativeResize="0"/>
          <p:nvPr/>
        </p:nvPicPr>
        <p:blipFill>
          <a:blip r:embed="rId3">
            <a:alphaModFix/>
          </a:blip>
          <a:stretch>
            <a:fillRect/>
          </a:stretch>
        </p:blipFill>
        <p:spPr>
          <a:xfrm>
            <a:off x="-19050" y="0"/>
            <a:ext cx="457426" cy="6858000"/>
          </a:xfrm>
          <a:prstGeom prst="rect">
            <a:avLst/>
          </a:prstGeom>
          <a:noFill/>
          <a:ln>
            <a:noFill/>
          </a:ln>
        </p:spPr>
      </p:pic>
    </p:spTree>
    <p:extLst>
      <p:ext uri="{BB962C8B-B14F-4D97-AF65-F5344CB8AC3E}">
        <p14:creationId xmlns:p14="http://schemas.microsoft.com/office/powerpoint/2010/main" val="1446005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F7DAA7B-05D2-484C-9FFF-F5C0C7DDBEB0}"/>
              </a:ext>
            </a:extLst>
          </p:cNvPr>
          <p:cNvSpPr txBox="1"/>
          <p:nvPr/>
        </p:nvSpPr>
        <p:spPr>
          <a:xfrm>
            <a:off x="755576" y="919083"/>
            <a:ext cx="7632848" cy="2593018"/>
          </a:xfrm>
          <a:prstGeom prst="rect">
            <a:avLst/>
          </a:prstGeom>
          <a:noFill/>
        </p:spPr>
        <p:txBody>
          <a:bodyPr wrap="square">
            <a:spAutoFit/>
          </a:bodyPr>
          <a:lstStyle/>
          <a:p>
            <a:pPr algn="l"/>
            <a:endParaRPr lang="fr-FR" sz="1050" b="0" i="0" u="none" strike="noStrike" baseline="0" dirty="0">
              <a:solidFill>
                <a:srgbClr val="000000"/>
              </a:solidFill>
              <a:latin typeface="Calibri" panose="020F0502020204030204" pitchFamily="34" charset="0"/>
            </a:endParaRPr>
          </a:p>
          <a:p>
            <a:r>
              <a:rPr lang="fr-FR" dirty="0">
                <a:cs typeface="+mj-cs"/>
              </a:rPr>
              <a:t>I. Fiscalité des entreprises</a:t>
            </a:r>
          </a:p>
          <a:p>
            <a:endParaRPr lang="fr-FR" dirty="0">
              <a:solidFill>
                <a:srgbClr val="000000"/>
              </a:solidFill>
            </a:endParaRPr>
          </a:p>
          <a:p>
            <a:pPr marL="285750" indent="-285750" algn="just">
              <a:buFont typeface="Arial" panose="020B0604020202020204" pitchFamily="34" charset="0"/>
              <a:buChar char="•"/>
            </a:pPr>
            <a:r>
              <a:rPr lang="fr-FR" sz="1400" dirty="0">
                <a:solidFill>
                  <a:srgbClr val="000000"/>
                </a:solidFill>
                <a:latin typeface="Arial" panose="020B0604020202020204" pitchFamily="34" charset="0"/>
              </a:rPr>
              <a:t>Le CE relève, qu’en l'espèce, les sociétés d’assurance-vie non-résidentes se trouvent dans une situation </a:t>
            </a:r>
            <a:r>
              <a:rPr lang="fr-FR" sz="1400" b="1" dirty="0">
                <a:solidFill>
                  <a:srgbClr val="000000"/>
                </a:solidFill>
                <a:latin typeface="Arial" panose="020B0604020202020204" pitchFamily="34" charset="0"/>
              </a:rPr>
              <a:t>objectivement comparable </a:t>
            </a:r>
            <a:r>
              <a:rPr lang="fr-FR" sz="1400" dirty="0">
                <a:solidFill>
                  <a:srgbClr val="000000"/>
                </a:solidFill>
                <a:latin typeface="Arial" panose="020B0604020202020204" pitchFamily="34" charset="0"/>
              </a:rPr>
              <a:t>à celle des sociétés françaises, s'agissant du traitement fiscal des dividendes provenant d’actifs admis en représentation des engagements réglementés.</a:t>
            </a:r>
          </a:p>
          <a:p>
            <a:pPr marL="285750" indent="-285750" algn="just">
              <a:buFont typeface="Arial" panose="020B0604020202020204" pitchFamily="34" charset="0"/>
              <a:buChar char="•"/>
            </a:pPr>
            <a:endParaRPr lang="fr-FR" sz="1400" dirty="0">
              <a:solidFill>
                <a:srgbClr val="000000"/>
              </a:solidFill>
              <a:latin typeface="Arial" panose="020B0604020202020204" pitchFamily="34" charset="0"/>
            </a:endParaRPr>
          </a:p>
          <a:p>
            <a:pPr marL="285750" indent="-285750" algn="just">
              <a:buFont typeface="Arial" panose="020B0604020202020204" pitchFamily="34" charset="0"/>
              <a:buChar char="•"/>
            </a:pPr>
            <a:r>
              <a:rPr lang="fr-FR" sz="1400" b="0" i="0" u="none" strike="noStrike" baseline="0" dirty="0">
                <a:solidFill>
                  <a:srgbClr val="000000"/>
                </a:solidFill>
                <a:latin typeface="Arial" panose="020B0604020202020204" pitchFamily="34" charset="0"/>
              </a:rPr>
              <a:t>Le CE juge que l'atteinte ne saurait être justifiée par une raison impérieuse d'intérêt général.</a:t>
            </a:r>
          </a:p>
          <a:p>
            <a:pPr algn="just"/>
            <a:endParaRPr lang="fr-FR" b="0" i="0" u="none" strike="noStrike" baseline="0" dirty="0">
              <a:solidFill>
                <a:srgbClr val="000000"/>
              </a:solidFill>
            </a:endParaRPr>
          </a:p>
        </p:txBody>
      </p:sp>
      <p:sp>
        <p:nvSpPr>
          <p:cNvPr id="2" name="Titre 1">
            <a:extLst>
              <a:ext uri="{FF2B5EF4-FFF2-40B4-BE49-F238E27FC236}">
                <a16:creationId xmlns:a16="http://schemas.microsoft.com/office/drawing/2014/main" id="{22B15C40-4439-4684-A18D-A1269B0C7CDB}"/>
              </a:ext>
            </a:extLst>
          </p:cNvPr>
          <p:cNvSpPr>
            <a:spLocks noGrp="1"/>
          </p:cNvSpPr>
          <p:nvPr>
            <p:ph type="title"/>
          </p:nvPr>
        </p:nvSpPr>
        <p:spPr>
          <a:xfrm>
            <a:off x="457200" y="274638"/>
            <a:ext cx="8229600" cy="778098"/>
          </a:xfrm>
        </p:spPr>
        <p:txBody>
          <a:bodyPr/>
          <a:lstStyle/>
          <a:p>
            <a:r>
              <a:rPr lang="fr-FR" sz="1800" dirty="0">
                <a:solidFill>
                  <a:srgbClr val="919191"/>
                </a:solidFill>
                <a:effectLst/>
                <a:latin typeface="Calibri" panose="020F0502020204030204" pitchFamily="34" charset="0"/>
                <a:ea typeface="Calibri" panose="020F0502020204030204" pitchFamily="34" charset="0"/>
              </a:rPr>
              <a:t>La loi de finances pour 2022 met en conformité </a:t>
            </a:r>
            <a:r>
              <a:rPr lang="fr-FR" sz="1800" dirty="0">
                <a:solidFill>
                  <a:srgbClr val="919191"/>
                </a:solidFill>
                <a:latin typeface="Calibri" panose="020F0502020204030204" pitchFamily="34" charset="0"/>
              </a:rPr>
              <a:t>avec le droit européen des retenues à la source applicables aux sociétés non-résidentes</a:t>
            </a:r>
            <a:endParaRPr lang="fr-FR" dirty="0"/>
          </a:p>
        </p:txBody>
      </p:sp>
      <p:pic>
        <p:nvPicPr>
          <p:cNvPr id="4" name="Google Shape;71;p14">
            <a:extLst>
              <a:ext uri="{FF2B5EF4-FFF2-40B4-BE49-F238E27FC236}">
                <a16:creationId xmlns:a16="http://schemas.microsoft.com/office/drawing/2014/main" id="{8D7DE6DB-28FD-4E59-9855-0B17FA7D598B}"/>
              </a:ext>
            </a:extLst>
          </p:cNvPr>
          <p:cNvPicPr preferRelativeResize="0"/>
          <p:nvPr/>
        </p:nvPicPr>
        <p:blipFill>
          <a:blip r:embed="rId2">
            <a:alphaModFix/>
          </a:blip>
          <a:stretch>
            <a:fillRect/>
          </a:stretch>
        </p:blipFill>
        <p:spPr>
          <a:xfrm>
            <a:off x="7954500" y="224673"/>
            <a:ext cx="958100" cy="357775"/>
          </a:xfrm>
          <a:prstGeom prst="rect">
            <a:avLst/>
          </a:prstGeom>
          <a:noFill/>
          <a:ln>
            <a:noFill/>
          </a:ln>
        </p:spPr>
      </p:pic>
      <p:pic>
        <p:nvPicPr>
          <p:cNvPr id="5" name="Google Shape;125;p18">
            <a:extLst>
              <a:ext uri="{FF2B5EF4-FFF2-40B4-BE49-F238E27FC236}">
                <a16:creationId xmlns:a16="http://schemas.microsoft.com/office/drawing/2014/main" id="{3A2AC069-1F3A-465A-813B-138CEF767524}"/>
              </a:ext>
            </a:extLst>
          </p:cNvPr>
          <p:cNvPicPr preferRelativeResize="0"/>
          <p:nvPr/>
        </p:nvPicPr>
        <p:blipFill>
          <a:blip r:embed="rId3">
            <a:alphaModFix/>
          </a:blip>
          <a:stretch>
            <a:fillRect/>
          </a:stretch>
        </p:blipFill>
        <p:spPr>
          <a:xfrm>
            <a:off x="-19050" y="0"/>
            <a:ext cx="457426" cy="6858000"/>
          </a:xfrm>
          <a:prstGeom prst="rect">
            <a:avLst/>
          </a:prstGeom>
          <a:noFill/>
          <a:ln>
            <a:noFill/>
          </a:ln>
        </p:spPr>
      </p:pic>
    </p:spTree>
    <p:extLst>
      <p:ext uri="{BB962C8B-B14F-4D97-AF65-F5344CB8AC3E}">
        <p14:creationId xmlns:p14="http://schemas.microsoft.com/office/powerpoint/2010/main" val="2591475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F7DAA7B-05D2-484C-9FFF-F5C0C7DDBEB0}"/>
              </a:ext>
            </a:extLst>
          </p:cNvPr>
          <p:cNvSpPr txBox="1"/>
          <p:nvPr/>
        </p:nvSpPr>
        <p:spPr>
          <a:xfrm>
            <a:off x="755576" y="919083"/>
            <a:ext cx="7632848" cy="807913"/>
          </a:xfrm>
          <a:prstGeom prst="rect">
            <a:avLst/>
          </a:prstGeom>
          <a:noFill/>
        </p:spPr>
        <p:txBody>
          <a:bodyPr wrap="square">
            <a:spAutoFit/>
          </a:bodyPr>
          <a:lstStyle/>
          <a:p>
            <a:pPr algn="l"/>
            <a:endParaRPr lang="fr-FR" sz="1050" b="0" i="0" u="none" strike="noStrike" baseline="0" dirty="0">
              <a:solidFill>
                <a:srgbClr val="000000"/>
              </a:solidFill>
              <a:latin typeface="Calibri" panose="020F0502020204030204" pitchFamily="34" charset="0"/>
            </a:endParaRPr>
          </a:p>
          <a:p>
            <a:r>
              <a:rPr lang="fr-FR" dirty="0">
                <a:cs typeface="+mj-cs"/>
              </a:rPr>
              <a:t>I. Fiscalité des entreprises</a:t>
            </a:r>
          </a:p>
          <a:p>
            <a:endParaRPr lang="fr-FR" dirty="0">
              <a:solidFill>
                <a:srgbClr val="000000"/>
              </a:solidFill>
            </a:endParaRPr>
          </a:p>
        </p:txBody>
      </p:sp>
      <p:sp>
        <p:nvSpPr>
          <p:cNvPr id="2" name="Titre 1">
            <a:extLst>
              <a:ext uri="{FF2B5EF4-FFF2-40B4-BE49-F238E27FC236}">
                <a16:creationId xmlns:a16="http://schemas.microsoft.com/office/drawing/2014/main" id="{22B15C40-4439-4684-A18D-A1269B0C7CDB}"/>
              </a:ext>
            </a:extLst>
          </p:cNvPr>
          <p:cNvSpPr>
            <a:spLocks noGrp="1"/>
          </p:cNvSpPr>
          <p:nvPr>
            <p:ph type="title"/>
          </p:nvPr>
        </p:nvSpPr>
        <p:spPr>
          <a:xfrm>
            <a:off x="457200" y="274638"/>
            <a:ext cx="8229600" cy="778098"/>
          </a:xfrm>
        </p:spPr>
        <p:txBody>
          <a:bodyPr/>
          <a:lstStyle/>
          <a:p>
            <a:r>
              <a:rPr lang="fr-FR" sz="1800" dirty="0">
                <a:solidFill>
                  <a:srgbClr val="919191"/>
                </a:solidFill>
                <a:effectLst/>
                <a:latin typeface="Calibri" panose="020F0502020204030204" pitchFamily="34" charset="0"/>
                <a:ea typeface="Calibri" panose="020F0502020204030204" pitchFamily="34" charset="0"/>
              </a:rPr>
              <a:t>La loi de finances pour 2022 met en conformité </a:t>
            </a:r>
            <a:r>
              <a:rPr lang="fr-FR" sz="1800" dirty="0">
                <a:solidFill>
                  <a:srgbClr val="919191"/>
                </a:solidFill>
                <a:latin typeface="Calibri" panose="020F0502020204030204" pitchFamily="34" charset="0"/>
              </a:rPr>
              <a:t>avec le droit européen des retenues à la source applicables aux sociétés non-résidentes</a:t>
            </a:r>
            <a:endParaRPr lang="fr-FR" dirty="0"/>
          </a:p>
        </p:txBody>
      </p:sp>
      <p:pic>
        <p:nvPicPr>
          <p:cNvPr id="4" name="Google Shape;71;p14">
            <a:extLst>
              <a:ext uri="{FF2B5EF4-FFF2-40B4-BE49-F238E27FC236}">
                <a16:creationId xmlns:a16="http://schemas.microsoft.com/office/drawing/2014/main" id="{8D7DE6DB-28FD-4E59-9855-0B17FA7D598B}"/>
              </a:ext>
            </a:extLst>
          </p:cNvPr>
          <p:cNvPicPr preferRelativeResize="0"/>
          <p:nvPr/>
        </p:nvPicPr>
        <p:blipFill>
          <a:blip r:embed="rId2">
            <a:alphaModFix/>
          </a:blip>
          <a:stretch>
            <a:fillRect/>
          </a:stretch>
        </p:blipFill>
        <p:spPr>
          <a:xfrm>
            <a:off x="7954500" y="224673"/>
            <a:ext cx="958100" cy="357775"/>
          </a:xfrm>
          <a:prstGeom prst="rect">
            <a:avLst/>
          </a:prstGeom>
          <a:noFill/>
          <a:ln>
            <a:noFill/>
          </a:ln>
        </p:spPr>
      </p:pic>
      <p:pic>
        <p:nvPicPr>
          <p:cNvPr id="5" name="Google Shape;125;p18">
            <a:extLst>
              <a:ext uri="{FF2B5EF4-FFF2-40B4-BE49-F238E27FC236}">
                <a16:creationId xmlns:a16="http://schemas.microsoft.com/office/drawing/2014/main" id="{3A2AC069-1F3A-465A-813B-138CEF767524}"/>
              </a:ext>
            </a:extLst>
          </p:cNvPr>
          <p:cNvPicPr preferRelativeResize="0"/>
          <p:nvPr/>
        </p:nvPicPr>
        <p:blipFill>
          <a:blip r:embed="rId3">
            <a:alphaModFix/>
          </a:blip>
          <a:stretch>
            <a:fillRect/>
          </a:stretch>
        </p:blipFill>
        <p:spPr>
          <a:xfrm>
            <a:off x="-19050" y="0"/>
            <a:ext cx="457426" cy="6858000"/>
          </a:xfrm>
          <a:prstGeom prst="rect">
            <a:avLst/>
          </a:prstGeom>
          <a:noFill/>
          <a:ln>
            <a:noFill/>
          </a:ln>
        </p:spPr>
      </p:pic>
      <p:sp>
        <p:nvSpPr>
          <p:cNvPr id="6" name="ZoneTexte 5">
            <a:extLst>
              <a:ext uri="{FF2B5EF4-FFF2-40B4-BE49-F238E27FC236}">
                <a16:creationId xmlns:a16="http://schemas.microsoft.com/office/drawing/2014/main" id="{7061A80F-1851-46AC-B0D0-98DC63245674}"/>
              </a:ext>
            </a:extLst>
          </p:cNvPr>
          <p:cNvSpPr txBox="1"/>
          <p:nvPr/>
        </p:nvSpPr>
        <p:spPr>
          <a:xfrm>
            <a:off x="611560" y="1628800"/>
            <a:ext cx="4032448" cy="3939540"/>
          </a:xfrm>
          <a:prstGeom prst="rect">
            <a:avLst/>
          </a:prstGeom>
          <a:noFill/>
          <a:ln>
            <a:solidFill>
              <a:schemeClr val="accent1"/>
            </a:solidFill>
          </a:ln>
        </p:spPr>
        <p:txBody>
          <a:bodyPr wrap="square" rtlCol="0">
            <a:spAutoFit/>
          </a:bodyPr>
          <a:lstStyle/>
          <a:p>
            <a:pPr algn="just"/>
            <a:r>
              <a:rPr lang="fr-FR" sz="1000" b="1" i="0" u="none" strike="noStrike" baseline="0" dirty="0">
                <a:solidFill>
                  <a:srgbClr val="000000"/>
                </a:solidFill>
                <a:latin typeface="Arial" panose="020B0604020202020204" pitchFamily="34" charset="0"/>
              </a:rPr>
              <a:t>Nouvel article 235 quinquies du CGI</a:t>
            </a:r>
            <a:endParaRPr lang="fr-FR" sz="1000" b="0" i="0" u="none" strike="noStrike" baseline="0" dirty="0">
              <a:solidFill>
                <a:srgbClr val="000000"/>
              </a:solidFill>
              <a:latin typeface="Arial" panose="020B0604020202020204" pitchFamily="34" charset="0"/>
            </a:endParaRPr>
          </a:p>
          <a:p>
            <a:pPr algn="just"/>
            <a:endParaRPr lang="fr-FR" sz="1000" b="0" i="0" u="none" strike="noStrike" baseline="0" dirty="0">
              <a:solidFill>
                <a:srgbClr val="000000"/>
              </a:solidFill>
              <a:latin typeface="Arial" panose="020B0604020202020204" pitchFamily="34" charset="0"/>
            </a:endParaRPr>
          </a:p>
          <a:p>
            <a:pPr algn="just"/>
            <a:r>
              <a:rPr lang="fr-FR" sz="1000" b="0" i="0" u="none" strike="noStrike" baseline="0" dirty="0">
                <a:solidFill>
                  <a:srgbClr val="000000"/>
                </a:solidFill>
                <a:latin typeface="Arial" panose="020B0604020202020204" pitchFamily="34" charset="0"/>
              </a:rPr>
              <a:t>Mise en place d’un dispositif permettant aux sociétés étrangères d'obtenir, sous certaines conditions, et sur demande, la </a:t>
            </a:r>
            <a:r>
              <a:rPr lang="fr-FR" sz="1000" b="1" i="0" u="none" strike="noStrike" baseline="0" dirty="0">
                <a:solidFill>
                  <a:srgbClr val="000000"/>
                </a:solidFill>
                <a:latin typeface="Arial" panose="020B0604020202020204" pitchFamily="34" charset="0"/>
              </a:rPr>
              <a:t>restitution des retenues à la source </a:t>
            </a:r>
            <a:r>
              <a:rPr lang="fr-FR" sz="1000" b="0" i="0" u="none" strike="noStrike" baseline="0" dirty="0">
                <a:solidFill>
                  <a:srgbClr val="000000"/>
                </a:solidFill>
                <a:latin typeface="Arial" panose="020B0604020202020204" pitchFamily="34" charset="0"/>
              </a:rPr>
              <a:t>acquittées en application des articles :</a:t>
            </a:r>
          </a:p>
          <a:p>
            <a:pPr algn="just"/>
            <a:endParaRPr lang="fr-FR" sz="1000" b="0" i="0" u="none" strike="noStrike" baseline="0" dirty="0">
              <a:solidFill>
                <a:srgbClr val="000000"/>
              </a:solidFill>
              <a:latin typeface="Arial" panose="020B0604020202020204" pitchFamily="34" charset="0"/>
            </a:endParaRPr>
          </a:p>
          <a:p>
            <a:pPr algn="just"/>
            <a:r>
              <a:rPr lang="fr-FR" sz="1000" b="0" i="0" u="none" strike="noStrike" baseline="0" dirty="0">
                <a:solidFill>
                  <a:srgbClr val="000000"/>
                </a:solidFill>
                <a:latin typeface="Arial" panose="020B0604020202020204" pitchFamily="34" charset="0"/>
              </a:rPr>
              <a:t>• 119 bis, 2 (RAS sur certains revenus de capitaux mobiliers et sur les revenus distribués) ;</a:t>
            </a:r>
          </a:p>
          <a:p>
            <a:pPr algn="just"/>
            <a:r>
              <a:rPr lang="fr-FR" sz="1000" b="0" i="0" u="none" strike="noStrike" baseline="0" dirty="0">
                <a:solidFill>
                  <a:srgbClr val="000000"/>
                </a:solidFill>
                <a:latin typeface="Arial" panose="020B0604020202020204" pitchFamily="34" charset="0"/>
              </a:rPr>
              <a:t>• 182 A bis (RAS sur les rémunérations de prestations artistiques) et;</a:t>
            </a:r>
          </a:p>
          <a:p>
            <a:pPr algn="just"/>
            <a:r>
              <a:rPr lang="fr-FR" sz="1000" b="0" i="0" u="none" strike="noStrike" baseline="0" dirty="0">
                <a:solidFill>
                  <a:srgbClr val="000000"/>
                </a:solidFill>
                <a:latin typeface="Arial" panose="020B0604020202020204" pitchFamily="34" charset="0"/>
              </a:rPr>
              <a:t>• 182 B (RAS sur certains revenus non salariaux) du CGI.</a:t>
            </a:r>
          </a:p>
          <a:p>
            <a:pPr algn="just"/>
            <a:endParaRPr lang="fr-FR" sz="1000" b="0" i="0" u="none" strike="noStrike" baseline="0" dirty="0">
              <a:solidFill>
                <a:srgbClr val="000000"/>
              </a:solidFill>
              <a:latin typeface="Arial" panose="020B0604020202020204" pitchFamily="34" charset="0"/>
            </a:endParaRPr>
          </a:p>
          <a:p>
            <a:pPr algn="just"/>
            <a:r>
              <a:rPr lang="fr-FR" sz="1000" b="0" i="0" u="none" strike="noStrike" baseline="0" dirty="0">
                <a:solidFill>
                  <a:srgbClr val="000000"/>
                </a:solidFill>
                <a:latin typeface="Arial" panose="020B0604020202020204" pitchFamily="34" charset="0"/>
              </a:rPr>
              <a:t>Le montant de la restitution serait égal à la différence entre :</a:t>
            </a:r>
          </a:p>
          <a:p>
            <a:pPr algn="just"/>
            <a:endParaRPr lang="fr-FR" sz="1000" b="0" i="0" u="none" strike="noStrike" baseline="0" dirty="0">
              <a:solidFill>
                <a:srgbClr val="000000"/>
              </a:solidFill>
              <a:latin typeface="Arial" panose="020B0604020202020204" pitchFamily="34" charset="0"/>
            </a:endParaRPr>
          </a:p>
          <a:p>
            <a:pPr algn="just"/>
            <a:r>
              <a:rPr lang="fr-FR" sz="1000" b="0" i="0" u="none" strike="noStrike" baseline="0" dirty="0">
                <a:solidFill>
                  <a:srgbClr val="000000"/>
                </a:solidFill>
                <a:latin typeface="Arial" panose="020B0604020202020204" pitchFamily="34" charset="0"/>
              </a:rPr>
              <a:t>• L'imposition prélevée (calculée sur une assiette brute) et;</a:t>
            </a:r>
          </a:p>
          <a:p>
            <a:pPr algn="just"/>
            <a:r>
              <a:rPr lang="fr-FR" sz="1000" b="0" i="0" u="none" strike="noStrike" baseline="0" dirty="0">
                <a:solidFill>
                  <a:srgbClr val="000000"/>
                </a:solidFill>
                <a:latin typeface="Arial" panose="020B0604020202020204" pitchFamily="34" charset="0"/>
              </a:rPr>
              <a:t>• L'imposition calculée sur une assiette nette des charges supportées pour l'acquisition et la conservation des revenus imposés.</a:t>
            </a:r>
          </a:p>
          <a:p>
            <a:pPr algn="just"/>
            <a:endParaRPr lang="fr-FR" sz="1000" b="0" i="0" u="none" strike="noStrike" baseline="0" dirty="0">
              <a:solidFill>
                <a:srgbClr val="000000"/>
              </a:solidFill>
              <a:latin typeface="Arial" panose="020B0604020202020204" pitchFamily="34" charset="0"/>
            </a:endParaRPr>
          </a:p>
          <a:p>
            <a:pPr algn="just"/>
            <a:endParaRPr lang="fr-FR" sz="1000" b="0" i="0" u="none" strike="noStrike" baseline="0" dirty="0">
              <a:solidFill>
                <a:srgbClr val="000000"/>
              </a:solidFill>
              <a:latin typeface="Arial" panose="020B0604020202020204" pitchFamily="34" charset="0"/>
            </a:endParaRPr>
          </a:p>
          <a:p>
            <a:pPr algn="just"/>
            <a:r>
              <a:rPr lang="fr-FR" sz="1000" b="0" i="0" u="none" strike="noStrike" baseline="0" dirty="0">
                <a:solidFill>
                  <a:srgbClr val="000000"/>
                </a:solidFill>
                <a:latin typeface="Wingdings" panose="05000000000000000000" pitchFamily="2" charset="2"/>
              </a:rPr>
              <a:t></a:t>
            </a:r>
            <a:r>
              <a:rPr lang="fr-FR" sz="1000" b="0" i="1" u="none" strike="noStrike" baseline="0" dirty="0">
                <a:solidFill>
                  <a:srgbClr val="000000"/>
                </a:solidFill>
                <a:latin typeface="Arial" panose="020B0604020202020204" pitchFamily="34" charset="0"/>
              </a:rPr>
              <a:t>restitution d’une partie de l'imposition prélevée compte tenu des </a:t>
            </a:r>
            <a:r>
              <a:rPr lang="fr-FR" sz="1000" b="1" i="1" u="none" strike="noStrike" baseline="0" dirty="0">
                <a:solidFill>
                  <a:srgbClr val="000000"/>
                </a:solidFill>
                <a:latin typeface="Arial" panose="020B0604020202020204" pitchFamily="34" charset="0"/>
              </a:rPr>
              <a:t>frais réellement supportés </a:t>
            </a:r>
            <a:r>
              <a:rPr lang="fr-FR" sz="1000" b="0" i="1" u="none" strike="noStrike" baseline="0" dirty="0">
                <a:solidFill>
                  <a:srgbClr val="000000"/>
                </a:solidFill>
                <a:latin typeface="Arial" panose="020B0604020202020204" pitchFamily="34" charset="0"/>
              </a:rPr>
              <a:t>pour l'acquisition et la conservation des revenus en cause (ou abattement forfaitaire de 10% s’agissant des revenus non salariaux imposés à la RAS de l’article 182 B du CGI).</a:t>
            </a:r>
            <a:endParaRPr lang="fr-FR" sz="1000" b="0" i="0" u="none" strike="noStrike" baseline="0" dirty="0">
              <a:solidFill>
                <a:srgbClr val="000000"/>
              </a:solidFill>
            </a:endParaRPr>
          </a:p>
          <a:p>
            <a:endParaRPr lang="fr-FR" sz="1000" dirty="0"/>
          </a:p>
        </p:txBody>
      </p:sp>
      <p:sp>
        <p:nvSpPr>
          <p:cNvPr id="7" name="ZoneTexte 6">
            <a:extLst>
              <a:ext uri="{FF2B5EF4-FFF2-40B4-BE49-F238E27FC236}">
                <a16:creationId xmlns:a16="http://schemas.microsoft.com/office/drawing/2014/main" id="{7A4CBE3B-09A4-4C14-B889-E18061ABFFE8}"/>
              </a:ext>
            </a:extLst>
          </p:cNvPr>
          <p:cNvSpPr txBox="1"/>
          <p:nvPr/>
        </p:nvSpPr>
        <p:spPr>
          <a:xfrm>
            <a:off x="4817192" y="1628799"/>
            <a:ext cx="4032448" cy="246221"/>
          </a:xfrm>
          <a:prstGeom prst="rect">
            <a:avLst/>
          </a:prstGeom>
          <a:solidFill>
            <a:schemeClr val="tx2">
              <a:lumMod val="40000"/>
              <a:lumOff val="60000"/>
              <a:alpha val="38000"/>
            </a:schemeClr>
          </a:solidFill>
          <a:ln>
            <a:solidFill>
              <a:schemeClr val="accent1"/>
            </a:solidFill>
          </a:ln>
        </p:spPr>
        <p:txBody>
          <a:bodyPr wrap="square" rtlCol="0">
            <a:spAutoFit/>
          </a:bodyPr>
          <a:lstStyle/>
          <a:p>
            <a:pPr algn="ctr"/>
            <a:r>
              <a:rPr lang="fr-FR" sz="1000" b="1" dirty="0"/>
              <a:t>Conditions de restitution</a:t>
            </a:r>
          </a:p>
        </p:txBody>
      </p:sp>
      <p:sp>
        <p:nvSpPr>
          <p:cNvPr id="8" name="ZoneTexte 7">
            <a:extLst>
              <a:ext uri="{FF2B5EF4-FFF2-40B4-BE49-F238E27FC236}">
                <a16:creationId xmlns:a16="http://schemas.microsoft.com/office/drawing/2014/main" id="{3A854550-8FC3-45A1-9EA0-3788D64D1DC5}"/>
              </a:ext>
            </a:extLst>
          </p:cNvPr>
          <p:cNvSpPr txBox="1"/>
          <p:nvPr/>
        </p:nvSpPr>
        <p:spPr>
          <a:xfrm>
            <a:off x="4823655" y="1982112"/>
            <a:ext cx="4032448" cy="553998"/>
          </a:xfrm>
          <a:prstGeom prst="rect">
            <a:avLst/>
          </a:prstGeom>
          <a:noFill/>
          <a:ln>
            <a:solidFill>
              <a:schemeClr val="accent1"/>
            </a:solidFill>
          </a:ln>
        </p:spPr>
        <p:txBody>
          <a:bodyPr wrap="square" rtlCol="0">
            <a:spAutoFit/>
          </a:bodyPr>
          <a:lstStyle/>
          <a:p>
            <a:pPr algn="just"/>
            <a:r>
              <a:rPr lang="fr-FR" sz="1000" dirty="0">
                <a:solidFill>
                  <a:srgbClr val="000000"/>
                </a:solidFill>
                <a:latin typeface="Arial" panose="020B0604020202020204" pitchFamily="34" charset="0"/>
              </a:rPr>
              <a:t>Être une personne morale ou un organisme dont les résultats ne sont pas imposés à l'impôt sur le revenu entre les mains d’un associé.</a:t>
            </a:r>
          </a:p>
        </p:txBody>
      </p:sp>
      <p:sp>
        <p:nvSpPr>
          <p:cNvPr id="9" name="ZoneTexte 8">
            <a:extLst>
              <a:ext uri="{FF2B5EF4-FFF2-40B4-BE49-F238E27FC236}">
                <a16:creationId xmlns:a16="http://schemas.microsoft.com/office/drawing/2014/main" id="{4A375199-28D4-4A13-BFA7-3F035655A3E7}"/>
              </a:ext>
            </a:extLst>
          </p:cNvPr>
          <p:cNvSpPr txBox="1"/>
          <p:nvPr/>
        </p:nvSpPr>
        <p:spPr>
          <a:xfrm>
            <a:off x="4823655" y="2633736"/>
            <a:ext cx="4025985" cy="1785104"/>
          </a:xfrm>
          <a:prstGeom prst="rect">
            <a:avLst/>
          </a:prstGeom>
          <a:noFill/>
          <a:ln>
            <a:solidFill>
              <a:schemeClr val="accent1"/>
            </a:solidFill>
          </a:ln>
        </p:spPr>
        <p:txBody>
          <a:bodyPr wrap="square" rtlCol="0">
            <a:spAutoFit/>
          </a:bodyPr>
          <a:lstStyle/>
          <a:p>
            <a:pPr algn="just"/>
            <a:r>
              <a:rPr lang="fr-FR" sz="1000" b="0" i="0" u="none" strike="noStrike" baseline="0" dirty="0">
                <a:solidFill>
                  <a:srgbClr val="000000"/>
                </a:solidFill>
                <a:latin typeface="Arial" panose="020B0604020202020204" pitchFamily="34" charset="0"/>
              </a:rPr>
              <a:t>Avoir son siège (ou l'établissement stable dans le résultat duquel les revenus et profits sont inclus) dans un Etat membre de l’UE ou dans un autre Etat de l’EEE ayant conclu avec la France une convention d'assistance administrative en vue de lutter contre la fraude et l'évasion fiscales et n'étant pas non coopératif au sens de l'article 238-0 A du CGI. </a:t>
            </a:r>
            <a:r>
              <a:rPr lang="fr-FR" sz="1000" b="0" i="1" u="none" strike="noStrike" baseline="0" dirty="0">
                <a:solidFill>
                  <a:srgbClr val="000000"/>
                </a:solidFill>
                <a:latin typeface="Arial" panose="020B0604020202020204" pitchFamily="34" charset="0"/>
              </a:rPr>
              <a:t>Pour la RAS de l'article 119 bis, 2, la société pourrait également avoir son siège (ou l'établissement stable) dans un Etat tiers (n'étant pas non coopératif et ayant conclu avec la France une convention d'assistance administrative), sous réserve qu'elle ne puisse pas participer de manière effective à la gestion ou au contrôle de sa filiale française.</a:t>
            </a:r>
            <a:endParaRPr lang="fr-FR" sz="1000" dirty="0">
              <a:solidFill>
                <a:srgbClr val="000000"/>
              </a:solidFill>
              <a:latin typeface="Arial" panose="020B0604020202020204" pitchFamily="34" charset="0"/>
            </a:endParaRPr>
          </a:p>
        </p:txBody>
      </p:sp>
      <p:sp>
        <p:nvSpPr>
          <p:cNvPr id="10" name="ZoneTexte 9">
            <a:extLst>
              <a:ext uri="{FF2B5EF4-FFF2-40B4-BE49-F238E27FC236}">
                <a16:creationId xmlns:a16="http://schemas.microsoft.com/office/drawing/2014/main" id="{24297B75-9FA7-472A-8CE1-7591A5075259}"/>
              </a:ext>
            </a:extLst>
          </p:cNvPr>
          <p:cNvSpPr txBox="1"/>
          <p:nvPr/>
        </p:nvSpPr>
        <p:spPr>
          <a:xfrm>
            <a:off x="4823655" y="4516536"/>
            <a:ext cx="4032448" cy="553998"/>
          </a:xfrm>
          <a:prstGeom prst="rect">
            <a:avLst/>
          </a:prstGeom>
          <a:noFill/>
          <a:ln>
            <a:solidFill>
              <a:schemeClr val="accent1"/>
            </a:solidFill>
          </a:ln>
        </p:spPr>
        <p:txBody>
          <a:bodyPr wrap="square" rtlCol="0">
            <a:spAutoFit/>
          </a:bodyPr>
          <a:lstStyle/>
          <a:p>
            <a:pPr algn="just"/>
            <a:r>
              <a:rPr lang="fr-FR" sz="1000" dirty="0">
                <a:solidFill>
                  <a:srgbClr val="000000"/>
                </a:solidFill>
                <a:latin typeface="Arial" panose="020B0604020202020204" pitchFamily="34" charset="0"/>
              </a:rPr>
              <a:t>Mêmes conditions de déductibilité pour les charges supportées pour l'acquisition et la conservation des revenus imposés que celles supportées par une société française.</a:t>
            </a:r>
          </a:p>
        </p:txBody>
      </p:sp>
      <p:sp>
        <p:nvSpPr>
          <p:cNvPr id="11" name="ZoneTexte 10">
            <a:extLst>
              <a:ext uri="{FF2B5EF4-FFF2-40B4-BE49-F238E27FC236}">
                <a16:creationId xmlns:a16="http://schemas.microsoft.com/office/drawing/2014/main" id="{948396A3-02CB-4B50-86F0-4B1A5398C5CD}"/>
              </a:ext>
            </a:extLst>
          </p:cNvPr>
          <p:cNvSpPr txBox="1"/>
          <p:nvPr/>
        </p:nvSpPr>
        <p:spPr>
          <a:xfrm>
            <a:off x="4823833" y="5168230"/>
            <a:ext cx="4032448" cy="400110"/>
          </a:xfrm>
          <a:prstGeom prst="rect">
            <a:avLst/>
          </a:prstGeom>
          <a:noFill/>
          <a:ln>
            <a:solidFill>
              <a:schemeClr val="accent1"/>
            </a:solidFill>
          </a:ln>
        </p:spPr>
        <p:txBody>
          <a:bodyPr wrap="square" rtlCol="0">
            <a:spAutoFit/>
          </a:bodyPr>
          <a:lstStyle/>
          <a:p>
            <a:pPr algn="just"/>
            <a:r>
              <a:rPr lang="fr-FR" sz="1000" dirty="0">
                <a:solidFill>
                  <a:srgbClr val="000000"/>
                </a:solidFill>
                <a:latin typeface="Arial" panose="020B0604020202020204" pitchFamily="34" charset="0"/>
              </a:rPr>
              <a:t>Impossibilité d'imputer la retenue à la source sur l'impôt dû dans son Etat de résidence.</a:t>
            </a:r>
          </a:p>
        </p:txBody>
      </p:sp>
      <p:sp>
        <p:nvSpPr>
          <p:cNvPr id="12" name="ZoneTexte 11">
            <a:extLst>
              <a:ext uri="{FF2B5EF4-FFF2-40B4-BE49-F238E27FC236}">
                <a16:creationId xmlns:a16="http://schemas.microsoft.com/office/drawing/2014/main" id="{C94505E0-38AF-4390-B1C6-CAE86B71B5D5}"/>
              </a:ext>
            </a:extLst>
          </p:cNvPr>
          <p:cNvSpPr txBox="1"/>
          <p:nvPr/>
        </p:nvSpPr>
        <p:spPr>
          <a:xfrm>
            <a:off x="611560" y="5638518"/>
            <a:ext cx="8244543" cy="1169551"/>
          </a:xfrm>
          <a:prstGeom prst="rect">
            <a:avLst/>
          </a:prstGeom>
          <a:noFill/>
          <a:ln>
            <a:solidFill>
              <a:schemeClr val="accent1"/>
            </a:solidFill>
          </a:ln>
        </p:spPr>
        <p:txBody>
          <a:bodyPr wrap="square" rtlCol="0">
            <a:spAutoFit/>
          </a:bodyPr>
          <a:lstStyle/>
          <a:p>
            <a:pPr algn="just"/>
            <a:r>
              <a:rPr lang="fr-FR" sz="1000" b="0" i="0" u="none" strike="noStrike" baseline="0" dirty="0">
                <a:solidFill>
                  <a:srgbClr val="000000"/>
                </a:solidFill>
                <a:latin typeface="Arial" panose="020B0604020202020204" pitchFamily="34" charset="0"/>
              </a:rPr>
              <a:t>Les demandes de restitution doivent être déposées avant le 31 décembre de l’année suivant celle du paiement amputé du montant de la retenue à la source (ou en cas de proposition de rectification, avant le 31 décembre de la troisième année suivant celle de la notification de la proposition). </a:t>
            </a:r>
          </a:p>
          <a:p>
            <a:pPr algn="just"/>
            <a:endParaRPr lang="fr-FR" sz="1000" dirty="0">
              <a:solidFill>
                <a:srgbClr val="000000"/>
              </a:solidFill>
              <a:latin typeface="Arial" panose="020B0604020202020204" pitchFamily="34" charset="0"/>
            </a:endParaRPr>
          </a:p>
          <a:p>
            <a:pPr algn="just"/>
            <a:r>
              <a:rPr lang="fr-FR" sz="1000" dirty="0">
                <a:solidFill>
                  <a:srgbClr val="000000"/>
                </a:solidFill>
                <a:latin typeface="Arial" panose="020B0604020202020204" pitchFamily="34" charset="0"/>
              </a:rPr>
              <a:t>Sont concernées les retenues à la source dont le fait générateur (i.e. date de versement du revenu) interviendra à compter du 1</a:t>
            </a:r>
            <a:r>
              <a:rPr lang="fr-FR" sz="1000" baseline="30000" dirty="0">
                <a:solidFill>
                  <a:srgbClr val="000000"/>
                </a:solidFill>
                <a:latin typeface="Arial" panose="020B0604020202020204" pitchFamily="34" charset="0"/>
              </a:rPr>
              <a:t>er</a:t>
            </a:r>
            <a:r>
              <a:rPr lang="fr-FR" sz="1000" dirty="0">
                <a:solidFill>
                  <a:srgbClr val="000000"/>
                </a:solidFill>
                <a:latin typeface="Arial" panose="020B0604020202020204" pitchFamily="34" charset="0"/>
              </a:rPr>
              <a:t> janvier 2022. Les retenues à la source acquittées avant le 1</a:t>
            </a:r>
            <a:r>
              <a:rPr lang="fr-FR" sz="1000" baseline="30000" dirty="0">
                <a:solidFill>
                  <a:srgbClr val="000000"/>
                </a:solidFill>
                <a:latin typeface="Arial" panose="020B0604020202020204" pitchFamily="34" charset="0"/>
              </a:rPr>
              <a:t>er</a:t>
            </a:r>
            <a:r>
              <a:rPr lang="fr-FR" sz="1000" dirty="0">
                <a:solidFill>
                  <a:srgbClr val="000000"/>
                </a:solidFill>
                <a:latin typeface="Arial" panose="020B0604020202020204" pitchFamily="34" charset="0"/>
              </a:rPr>
              <a:t> janvier 2022 devraient pouvoir faire l’objet de réclamations contentieuses.</a:t>
            </a:r>
          </a:p>
          <a:p>
            <a:endParaRPr lang="fr-FR" sz="10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436883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F7DAA7B-05D2-484C-9FFF-F5C0C7DDBEB0}"/>
              </a:ext>
            </a:extLst>
          </p:cNvPr>
          <p:cNvSpPr txBox="1"/>
          <p:nvPr/>
        </p:nvSpPr>
        <p:spPr>
          <a:xfrm>
            <a:off x="755576" y="919083"/>
            <a:ext cx="7632848" cy="807913"/>
          </a:xfrm>
          <a:prstGeom prst="rect">
            <a:avLst/>
          </a:prstGeom>
          <a:noFill/>
        </p:spPr>
        <p:txBody>
          <a:bodyPr wrap="square">
            <a:spAutoFit/>
          </a:bodyPr>
          <a:lstStyle/>
          <a:p>
            <a:pPr algn="l"/>
            <a:endParaRPr lang="fr-FR" sz="1050" b="0" i="0" u="none" strike="noStrike" baseline="0" dirty="0">
              <a:solidFill>
                <a:srgbClr val="000000"/>
              </a:solidFill>
              <a:latin typeface="Calibri" panose="020F0502020204030204" pitchFamily="34" charset="0"/>
            </a:endParaRPr>
          </a:p>
          <a:p>
            <a:r>
              <a:rPr lang="fr-FR" dirty="0">
                <a:cs typeface="+mj-cs"/>
              </a:rPr>
              <a:t>I. Fiscalité des entreprises</a:t>
            </a:r>
          </a:p>
          <a:p>
            <a:endParaRPr lang="fr-FR" dirty="0">
              <a:solidFill>
                <a:srgbClr val="000000"/>
              </a:solidFill>
            </a:endParaRPr>
          </a:p>
        </p:txBody>
      </p:sp>
      <p:sp>
        <p:nvSpPr>
          <p:cNvPr id="2" name="Titre 1">
            <a:extLst>
              <a:ext uri="{FF2B5EF4-FFF2-40B4-BE49-F238E27FC236}">
                <a16:creationId xmlns:a16="http://schemas.microsoft.com/office/drawing/2014/main" id="{22B15C40-4439-4684-A18D-A1269B0C7CDB}"/>
              </a:ext>
            </a:extLst>
          </p:cNvPr>
          <p:cNvSpPr>
            <a:spLocks noGrp="1"/>
          </p:cNvSpPr>
          <p:nvPr>
            <p:ph type="title"/>
          </p:nvPr>
        </p:nvSpPr>
        <p:spPr>
          <a:xfrm>
            <a:off x="457200" y="274638"/>
            <a:ext cx="8229600" cy="778098"/>
          </a:xfrm>
        </p:spPr>
        <p:txBody>
          <a:bodyPr/>
          <a:lstStyle/>
          <a:p>
            <a:r>
              <a:rPr lang="fr-FR" sz="1800" dirty="0">
                <a:solidFill>
                  <a:srgbClr val="919191"/>
                </a:solidFill>
                <a:effectLst/>
                <a:latin typeface="Calibri" panose="020F0502020204030204" pitchFamily="34" charset="0"/>
                <a:ea typeface="Calibri" panose="020F0502020204030204" pitchFamily="34" charset="0"/>
              </a:rPr>
              <a:t>La loi de finances pour 2022 met en conformité </a:t>
            </a:r>
            <a:r>
              <a:rPr lang="fr-FR" sz="1800" dirty="0">
                <a:solidFill>
                  <a:srgbClr val="919191"/>
                </a:solidFill>
                <a:latin typeface="Calibri" panose="020F0502020204030204" pitchFamily="34" charset="0"/>
              </a:rPr>
              <a:t>avec le droit européen des retenues à la source applicables aux sociétés non-résidentes</a:t>
            </a:r>
            <a:endParaRPr lang="fr-FR" dirty="0"/>
          </a:p>
        </p:txBody>
      </p:sp>
      <p:pic>
        <p:nvPicPr>
          <p:cNvPr id="4" name="Google Shape;71;p14">
            <a:extLst>
              <a:ext uri="{FF2B5EF4-FFF2-40B4-BE49-F238E27FC236}">
                <a16:creationId xmlns:a16="http://schemas.microsoft.com/office/drawing/2014/main" id="{8D7DE6DB-28FD-4E59-9855-0B17FA7D598B}"/>
              </a:ext>
            </a:extLst>
          </p:cNvPr>
          <p:cNvPicPr preferRelativeResize="0"/>
          <p:nvPr/>
        </p:nvPicPr>
        <p:blipFill>
          <a:blip r:embed="rId2">
            <a:alphaModFix/>
          </a:blip>
          <a:stretch>
            <a:fillRect/>
          </a:stretch>
        </p:blipFill>
        <p:spPr>
          <a:xfrm>
            <a:off x="7954500" y="224673"/>
            <a:ext cx="958100" cy="357775"/>
          </a:xfrm>
          <a:prstGeom prst="rect">
            <a:avLst/>
          </a:prstGeom>
          <a:noFill/>
          <a:ln>
            <a:noFill/>
          </a:ln>
        </p:spPr>
      </p:pic>
      <p:pic>
        <p:nvPicPr>
          <p:cNvPr id="5" name="Google Shape;125;p18">
            <a:extLst>
              <a:ext uri="{FF2B5EF4-FFF2-40B4-BE49-F238E27FC236}">
                <a16:creationId xmlns:a16="http://schemas.microsoft.com/office/drawing/2014/main" id="{3A2AC069-1F3A-465A-813B-138CEF767524}"/>
              </a:ext>
            </a:extLst>
          </p:cNvPr>
          <p:cNvPicPr preferRelativeResize="0"/>
          <p:nvPr/>
        </p:nvPicPr>
        <p:blipFill>
          <a:blip r:embed="rId3">
            <a:alphaModFix/>
          </a:blip>
          <a:stretch>
            <a:fillRect/>
          </a:stretch>
        </p:blipFill>
        <p:spPr>
          <a:xfrm>
            <a:off x="-19050" y="0"/>
            <a:ext cx="457426" cy="6858000"/>
          </a:xfrm>
          <a:prstGeom prst="rect">
            <a:avLst/>
          </a:prstGeom>
          <a:noFill/>
          <a:ln>
            <a:noFill/>
          </a:ln>
        </p:spPr>
      </p:pic>
      <p:sp>
        <p:nvSpPr>
          <p:cNvPr id="6" name="ZoneTexte 5">
            <a:extLst>
              <a:ext uri="{FF2B5EF4-FFF2-40B4-BE49-F238E27FC236}">
                <a16:creationId xmlns:a16="http://schemas.microsoft.com/office/drawing/2014/main" id="{7061A80F-1851-46AC-B0D0-98DC63245674}"/>
              </a:ext>
            </a:extLst>
          </p:cNvPr>
          <p:cNvSpPr txBox="1"/>
          <p:nvPr/>
        </p:nvSpPr>
        <p:spPr>
          <a:xfrm>
            <a:off x="611560" y="1628800"/>
            <a:ext cx="1512168" cy="707886"/>
          </a:xfrm>
          <a:prstGeom prst="rect">
            <a:avLst/>
          </a:prstGeom>
          <a:noFill/>
          <a:ln>
            <a:solidFill>
              <a:schemeClr val="accent1"/>
            </a:solidFill>
          </a:ln>
        </p:spPr>
        <p:txBody>
          <a:bodyPr wrap="square" rtlCol="0">
            <a:spAutoFit/>
          </a:bodyPr>
          <a:lstStyle/>
          <a:p>
            <a:pPr algn="just"/>
            <a:r>
              <a:rPr lang="fr-FR" sz="1000" b="1" i="0" u="none" strike="noStrike" baseline="0" dirty="0">
                <a:solidFill>
                  <a:srgbClr val="000000"/>
                </a:solidFill>
                <a:latin typeface="Arial" panose="020B0604020202020204" pitchFamily="34" charset="0"/>
              </a:rPr>
              <a:t>Régime de l’article 235 quater du CGI</a:t>
            </a:r>
            <a:endParaRPr lang="fr-FR" sz="1000" b="0" i="0" u="none" strike="noStrike" baseline="0" dirty="0">
              <a:solidFill>
                <a:srgbClr val="000000"/>
              </a:solidFill>
              <a:latin typeface="Arial" panose="020B0604020202020204" pitchFamily="34" charset="0"/>
            </a:endParaRPr>
          </a:p>
          <a:p>
            <a:pPr algn="just"/>
            <a:endParaRPr lang="fr-FR" sz="1000" b="0" i="0" u="none" strike="noStrike" baseline="0" dirty="0">
              <a:solidFill>
                <a:srgbClr val="000000"/>
              </a:solidFill>
              <a:latin typeface="Arial" panose="020B0604020202020204" pitchFamily="34" charset="0"/>
            </a:endParaRPr>
          </a:p>
          <a:p>
            <a:endParaRPr lang="fr-FR" sz="1000" dirty="0"/>
          </a:p>
        </p:txBody>
      </p:sp>
      <p:sp>
        <p:nvSpPr>
          <p:cNvPr id="7" name="ZoneTexte 6">
            <a:extLst>
              <a:ext uri="{FF2B5EF4-FFF2-40B4-BE49-F238E27FC236}">
                <a16:creationId xmlns:a16="http://schemas.microsoft.com/office/drawing/2014/main" id="{7A4CBE3B-09A4-4C14-B889-E18061ABFFE8}"/>
              </a:ext>
            </a:extLst>
          </p:cNvPr>
          <p:cNvSpPr txBox="1"/>
          <p:nvPr/>
        </p:nvSpPr>
        <p:spPr>
          <a:xfrm>
            <a:off x="611560" y="2516876"/>
            <a:ext cx="1512168" cy="1440000"/>
          </a:xfrm>
          <a:prstGeom prst="rect">
            <a:avLst/>
          </a:prstGeom>
          <a:solidFill>
            <a:schemeClr val="tx2">
              <a:lumMod val="40000"/>
              <a:lumOff val="60000"/>
              <a:alpha val="38000"/>
            </a:schemeClr>
          </a:solidFill>
          <a:ln>
            <a:solidFill>
              <a:schemeClr val="accent1"/>
            </a:solidFill>
          </a:ln>
        </p:spPr>
        <p:txBody>
          <a:bodyPr wrap="square" rtlCol="0">
            <a:spAutoFit/>
          </a:bodyPr>
          <a:lstStyle/>
          <a:p>
            <a:pPr algn="ctr"/>
            <a:endParaRPr lang="fr-FR" sz="1000" b="1" dirty="0"/>
          </a:p>
          <a:p>
            <a:pPr algn="ctr"/>
            <a:r>
              <a:rPr lang="fr-FR" sz="1000" b="1" dirty="0"/>
              <a:t>Demande initiale </a:t>
            </a:r>
          </a:p>
          <a:p>
            <a:pPr algn="ctr"/>
            <a:r>
              <a:rPr lang="fr-FR" sz="1000" b="1" dirty="0"/>
              <a:t>de restitution </a:t>
            </a:r>
          </a:p>
          <a:p>
            <a:pPr algn="ctr"/>
            <a:r>
              <a:rPr lang="fr-FR" sz="1000" b="1" dirty="0"/>
              <a:t>et de report</a:t>
            </a:r>
          </a:p>
          <a:p>
            <a:pPr algn="ctr"/>
            <a:endParaRPr lang="fr-FR" sz="1000" b="1" dirty="0"/>
          </a:p>
        </p:txBody>
      </p:sp>
      <p:sp>
        <p:nvSpPr>
          <p:cNvPr id="8" name="ZoneTexte 7">
            <a:extLst>
              <a:ext uri="{FF2B5EF4-FFF2-40B4-BE49-F238E27FC236}">
                <a16:creationId xmlns:a16="http://schemas.microsoft.com/office/drawing/2014/main" id="{3A854550-8FC3-45A1-9EA0-3788D64D1DC5}"/>
              </a:ext>
            </a:extLst>
          </p:cNvPr>
          <p:cNvSpPr txBox="1"/>
          <p:nvPr/>
        </p:nvSpPr>
        <p:spPr>
          <a:xfrm>
            <a:off x="2123728" y="2510798"/>
            <a:ext cx="1656184" cy="720000"/>
          </a:xfrm>
          <a:prstGeom prst="rect">
            <a:avLst/>
          </a:prstGeom>
          <a:noFill/>
          <a:ln>
            <a:solidFill>
              <a:schemeClr val="accent1"/>
            </a:solidFill>
          </a:ln>
        </p:spPr>
        <p:txBody>
          <a:bodyPr wrap="square" rtlCol="0">
            <a:spAutoFit/>
          </a:bodyPr>
          <a:lstStyle/>
          <a:p>
            <a:pPr algn="ctr"/>
            <a:r>
              <a:rPr lang="fr-FR" sz="1000" dirty="0">
                <a:solidFill>
                  <a:srgbClr val="000000"/>
                </a:solidFill>
                <a:latin typeface="Arial" panose="020B0604020202020204" pitchFamily="34" charset="0"/>
              </a:rPr>
              <a:t>Régime actuel </a:t>
            </a:r>
          </a:p>
          <a:p>
            <a:pPr algn="ctr"/>
            <a:r>
              <a:rPr lang="fr-FR" sz="1000" dirty="0">
                <a:solidFill>
                  <a:srgbClr val="000000"/>
                </a:solidFill>
                <a:latin typeface="Arial" panose="020B0604020202020204" pitchFamily="34" charset="0"/>
              </a:rPr>
              <a:t>(LF 2020)</a:t>
            </a:r>
          </a:p>
        </p:txBody>
      </p:sp>
      <p:sp>
        <p:nvSpPr>
          <p:cNvPr id="10" name="ZoneTexte 9">
            <a:extLst>
              <a:ext uri="{FF2B5EF4-FFF2-40B4-BE49-F238E27FC236}">
                <a16:creationId xmlns:a16="http://schemas.microsoft.com/office/drawing/2014/main" id="{24297B75-9FA7-472A-8CE1-7591A5075259}"/>
              </a:ext>
            </a:extLst>
          </p:cNvPr>
          <p:cNvSpPr txBox="1"/>
          <p:nvPr/>
        </p:nvSpPr>
        <p:spPr>
          <a:xfrm>
            <a:off x="2123728" y="1628800"/>
            <a:ext cx="6732553" cy="707886"/>
          </a:xfrm>
          <a:prstGeom prst="rect">
            <a:avLst/>
          </a:prstGeom>
          <a:solidFill>
            <a:schemeClr val="tx2">
              <a:lumMod val="20000"/>
              <a:lumOff val="80000"/>
            </a:schemeClr>
          </a:solidFill>
          <a:ln>
            <a:solidFill>
              <a:schemeClr val="accent1">
                <a:alpha val="95000"/>
              </a:schemeClr>
            </a:solidFill>
          </a:ln>
        </p:spPr>
        <p:txBody>
          <a:bodyPr wrap="square" rtlCol="0">
            <a:spAutoFit/>
          </a:bodyPr>
          <a:lstStyle/>
          <a:p>
            <a:pPr algn="just"/>
            <a:r>
              <a:rPr lang="fr-FR" sz="1000" b="0" i="0" u="none" strike="noStrike" baseline="0" dirty="0">
                <a:solidFill>
                  <a:srgbClr val="000000"/>
                </a:solidFill>
                <a:latin typeface="Arial" panose="020B0604020202020204" pitchFamily="34" charset="0"/>
              </a:rPr>
              <a:t>Régime permettant aux sociétés étrangères déficitaires de demander, sous certaines conditions, la restitution des retenues et prélèvements à la source mentionnés aux articles 119 bis, 182 A bis, 182 B, 244 bis, 244 bis A et 244 bis B du CGI : l'imposition des revenus concernés étant placée en report d'imposition jusqu’au retour à meilleure fortune de la société (article 42 de la loi de finances pour 2020 n°2019-1479).</a:t>
            </a:r>
            <a:endParaRPr lang="fr-FR" sz="1000" dirty="0">
              <a:solidFill>
                <a:srgbClr val="000000"/>
              </a:solidFill>
              <a:latin typeface="Arial" panose="020B0604020202020204" pitchFamily="34" charset="0"/>
            </a:endParaRPr>
          </a:p>
        </p:txBody>
      </p:sp>
      <p:sp>
        <p:nvSpPr>
          <p:cNvPr id="11" name="ZoneTexte 10">
            <a:extLst>
              <a:ext uri="{FF2B5EF4-FFF2-40B4-BE49-F238E27FC236}">
                <a16:creationId xmlns:a16="http://schemas.microsoft.com/office/drawing/2014/main" id="{948396A3-02CB-4B50-86F0-4B1A5398C5CD}"/>
              </a:ext>
            </a:extLst>
          </p:cNvPr>
          <p:cNvSpPr txBox="1"/>
          <p:nvPr/>
        </p:nvSpPr>
        <p:spPr>
          <a:xfrm>
            <a:off x="3779912" y="2510798"/>
            <a:ext cx="5088480" cy="720000"/>
          </a:xfrm>
          <a:prstGeom prst="rect">
            <a:avLst/>
          </a:prstGeom>
          <a:noFill/>
          <a:ln>
            <a:solidFill>
              <a:schemeClr val="accent1"/>
            </a:solidFill>
          </a:ln>
        </p:spPr>
        <p:txBody>
          <a:bodyPr wrap="square" rtlCol="0">
            <a:spAutoFit/>
          </a:bodyPr>
          <a:lstStyle/>
          <a:p>
            <a:pPr algn="just"/>
            <a:r>
              <a:rPr lang="fr-FR" sz="1000" b="0" i="0" u="none" strike="noStrike" baseline="0" dirty="0">
                <a:solidFill>
                  <a:srgbClr val="000000"/>
                </a:solidFill>
                <a:latin typeface="Arial" panose="020B0604020202020204" pitchFamily="34" charset="0"/>
              </a:rPr>
              <a:t>Dépôt dans les </a:t>
            </a:r>
            <a:r>
              <a:rPr lang="fr-FR" sz="1000" b="1" i="0" u="none" strike="noStrike" baseline="0" dirty="0">
                <a:solidFill>
                  <a:srgbClr val="000000"/>
                </a:solidFill>
                <a:latin typeface="Arial" panose="020B0604020202020204" pitchFamily="34" charset="0"/>
              </a:rPr>
              <a:t>3 mois </a:t>
            </a:r>
            <a:r>
              <a:rPr lang="fr-FR" sz="1000" b="0" i="0" u="none" strike="noStrike" baseline="0" dirty="0">
                <a:solidFill>
                  <a:srgbClr val="000000"/>
                </a:solidFill>
                <a:latin typeface="Arial" panose="020B0604020202020204" pitchFamily="34" charset="0"/>
              </a:rPr>
              <a:t>suivant la clôture de l'exercice au cours duquel les revenus ont été payés.</a:t>
            </a:r>
            <a:endParaRPr lang="fr-FR" sz="1000" dirty="0">
              <a:solidFill>
                <a:srgbClr val="000000"/>
              </a:solidFill>
              <a:latin typeface="Arial" panose="020B0604020202020204" pitchFamily="34" charset="0"/>
            </a:endParaRPr>
          </a:p>
        </p:txBody>
      </p:sp>
      <p:sp>
        <p:nvSpPr>
          <p:cNvPr id="13" name="ZoneTexte 12">
            <a:extLst>
              <a:ext uri="{FF2B5EF4-FFF2-40B4-BE49-F238E27FC236}">
                <a16:creationId xmlns:a16="http://schemas.microsoft.com/office/drawing/2014/main" id="{605705BC-8DBF-4001-B4D7-0CE336353503}"/>
              </a:ext>
            </a:extLst>
          </p:cNvPr>
          <p:cNvSpPr txBox="1"/>
          <p:nvPr/>
        </p:nvSpPr>
        <p:spPr>
          <a:xfrm>
            <a:off x="2123728" y="3236876"/>
            <a:ext cx="1656184" cy="720000"/>
          </a:xfrm>
          <a:prstGeom prst="rect">
            <a:avLst/>
          </a:prstGeom>
          <a:noFill/>
          <a:ln>
            <a:solidFill>
              <a:schemeClr val="accent1"/>
            </a:solidFill>
          </a:ln>
        </p:spPr>
        <p:txBody>
          <a:bodyPr wrap="square" rtlCol="0">
            <a:spAutoFit/>
          </a:bodyPr>
          <a:lstStyle/>
          <a:p>
            <a:pPr algn="ctr"/>
            <a:r>
              <a:rPr lang="fr-FR" sz="1000" dirty="0">
                <a:solidFill>
                  <a:srgbClr val="000000"/>
                </a:solidFill>
                <a:latin typeface="Arial" panose="020B0604020202020204" pitchFamily="34" charset="0"/>
              </a:rPr>
              <a:t>PLF </a:t>
            </a:r>
          </a:p>
          <a:p>
            <a:pPr algn="ctr"/>
            <a:r>
              <a:rPr lang="fr-FR" sz="1000" dirty="0">
                <a:solidFill>
                  <a:srgbClr val="000000"/>
                </a:solidFill>
                <a:latin typeface="Arial" panose="020B0604020202020204" pitchFamily="34" charset="0"/>
              </a:rPr>
              <a:t>2022</a:t>
            </a:r>
          </a:p>
        </p:txBody>
      </p:sp>
      <p:sp>
        <p:nvSpPr>
          <p:cNvPr id="14" name="ZoneTexte 13">
            <a:extLst>
              <a:ext uri="{FF2B5EF4-FFF2-40B4-BE49-F238E27FC236}">
                <a16:creationId xmlns:a16="http://schemas.microsoft.com/office/drawing/2014/main" id="{4043C859-5E0C-4EB1-8E12-6129798968A2}"/>
              </a:ext>
            </a:extLst>
          </p:cNvPr>
          <p:cNvSpPr txBox="1"/>
          <p:nvPr/>
        </p:nvSpPr>
        <p:spPr>
          <a:xfrm>
            <a:off x="3779912" y="3236876"/>
            <a:ext cx="5088480" cy="720000"/>
          </a:xfrm>
          <a:prstGeom prst="rect">
            <a:avLst/>
          </a:prstGeom>
          <a:noFill/>
          <a:ln>
            <a:solidFill>
              <a:schemeClr val="accent1"/>
            </a:solidFill>
          </a:ln>
        </p:spPr>
        <p:txBody>
          <a:bodyPr wrap="square" rtlCol="0">
            <a:spAutoFit/>
          </a:bodyPr>
          <a:lstStyle/>
          <a:p>
            <a:pPr algn="just"/>
            <a:r>
              <a:rPr lang="fr-FR" sz="1000" b="0" i="0" u="none" strike="noStrike" baseline="0" dirty="0">
                <a:solidFill>
                  <a:srgbClr val="000000"/>
                </a:solidFill>
                <a:latin typeface="Arial" panose="020B0604020202020204" pitchFamily="34" charset="0"/>
              </a:rPr>
              <a:t>Dépôt avant le </a:t>
            </a:r>
            <a:r>
              <a:rPr lang="fr-FR" sz="1000" b="1" i="0" u="none" strike="noStrike" baseline="0" dirty="0">
                <a:solidFill>
                  <a:srgbClr val="000000"/>
                </a:solidFill>
                <a:latin typeface="Arial" panose="020B0604020202020204" pitchFamily="34" charset="0"/>
              </a:rPr>
              <a:t>31/12 de l'année suivant celle du paiement </a:t>
            </a:r>
            <a:r>
              <a:rPr lang="fr-FR" sz="1000" b="0" i="0" u="none" strike="noStrike" baseline="0" dirty="0">
                <a:solidFill>
                  <a:srgbClr val="000000"/>
                </a:solidFill>
                <a:latin typeface="Arial" panose="020B0604020202020204" pitchFamily="34" charset="0"/>
              </a:rPr>
              <a:t>des revenus amputés du montant de la retenue à la source (ou, en cas de proposition de rectification ou de reprise, avant le 31/12 de la 3</a:t>
            </a:r>
            <a:r>
              <a:rPr lang="fr-FR" sz="1000" b="0" i="0" u="none" strike="noStrike" baseline="30000" dirty="0">
                <a:solidFill>
                  <a:srgbClr val="000000"/>
                </a:solidFill>
                <a:latin typeface="Arial" panose="020B0604020202020204" pitchFamily="34" charset="0"/>
              </a:rPr>
              <a:t>ème</a:t>
            </a:r>
            <a:r>
              <a:rPr lang="fr-FR" sz="1000" b="0" i="0" u="none" strike="noStrike" baseline="0" dirty="0">
                <a:solidFill>
                  <a:srgbClr val="000000"/>
                </a:solidFill>
                <a:latin typeface="Arial" panose="020B0604020202020204" pitchFamily="34" charset="0"/>
              </a:rPr>
              <a:t> année suivant celle de la notification de la proposition de rectification ou des bases imposées d'office).</a:t>
            </a:r>
            <a:endParaRPr lang="fr-FR" sz="1000" dirty="0">
              <a:solidFill>
                <a:srgbClr val="000000"/>
              </a:solidFill>
              <a:latin typeface="Arial" panose="020B0604020202020204" pitchFamily="34" charset="0"/>
            </a:endParaRPr>
          </a:p>
        </p:txBody>
      </p:sp>
      <p:sp>
        <p:nvSpPr>
          <p:cNvPr id="15" name="ZoneTexte 14">
            <a:extLst>
              <a:ext uri="{FF2B5EF4-FFF2-40B4-BE49-F238E27FC236}">
                <a16:creationId xmlns:a16="http://schemas.microsoft.com/office/drawing/2014/main" id="{0ED62915-A773-49D4-8FAB-2741375411CF}"/>
              </a:ext>
            </a:extLst>
          </p:cNvPr>
          <p:cNvSpPr txBox="1"/>
          <p:nvPr/>
        </p:nvSpPr>
        <p:spPr>
          <a:xfrm>
            <a:off x="611560" y="4137066"/>
            <a:ext cx="1512168" cy="720000"/>
          </a:xfrm>
          <a:prstGeom prst="rect">
            <a:avLst/>
          </a:prstGeom>
          <a:noFill/>
          <a:ln>
            <a:solidFill>
              <a:schemeClr val="accent1"/>
            </a:solidFill>
          </a:ln>
        </p:spPr>
        <p:txBody>
          <a:bodyPr wrap="square" rtlCol="0">
            <a:spAutoFit/>
          </a:bodyPr>
          <a:lstStyle/>
          <a:p>
            <a:pPr algn="just"/>
            <a:r>
              <a:rPr lang="fr-FR" sz="1000" b="1" i="0" u="none" strike="noStrike" baseline="0" dirty="0">
                <a:solidFill>
                  <a:srgbClr val="000000"/>
                </a:solidFill>
                <a:latin typeface="Arial" panose="020B0604020202020204" pitchFamily="34" charset="0"/>
              </a:rPr>
              <a:t>Dépôt annuel de l’état de suivi du résultat déficitaire</a:t>
            </a:r>
            <a:endParaRPr lang="fr-FR" sz="1000" b="0" i="0" u="none" strike="noStrike" baseline="0" dirty="0">
              <a:solidFill>
                <a:srgbClr val="000000"/>
              </a:solidFill>
              <a:latin typeface="Arial" panose="020B0604020202020204" pitchFamily="34" charset="0"/>
            </a:endParaRPr>
          </a:p>
          <a:p>
            <a:endParaRPr lang="fr-FR" sz="1000" dirty="0"/>
          </a:p>
        </p:txBody>
      </p:sp>
      <p:sp>
        <p:nvSpPr>
          <p:cNvPr id="16" name="ZoneTexte 15">
            <a:extLst>
              <a:ext uri="{FF2B5EF4-FFF2-40B4-BE49-F238E27FC236}">
                <a16:creationId xmlns:a16="http://schemas.microsoft.com/office/drawing/2014/main" id="{B7652B22-0B50-4F4B-BE15-10E2B1710C5B}"/>
              </a:ext>
            </a:extLst>
          </p:cNvPr>
          <p:cNvSpPr txBox="1"/>
          <p:nvPr/>
        </p:nvSpPr>
        <p:spPr>
          <a:xfrm>
            <a:off x="2123728" y="4137066"/>
            <a:ext cx="1656184" cy="360000"/>
          </a:xfrm>
          <a:prstGeom prst="rect">
            <a:avLst/>
          </a:prstGeom>
          <a:noFill/>
          <a:ln>
            <a:solidFill>
              <a:schemeClr val="accent1"/>
            </a:solidFill>
          </a:ln>
        </p:spPr>
        <p:txBody>
          <a:bodyPr wrap="square" rtlCol="0">
            <a:spAutoFit/>
          </a:bodyPr>
          <a:lstStyle/>
          <a:p>
            <a:pPr algn="ctr"/>
            <a:r>
              <a:rPr lang="fr-FR" sz="1000" dirty="0">
                <a:solidFill>
                  <a:srgbClr val="000000"/>
                </a:solidFill>
                <a:latin typeface="Arial" panose="020B0604020202020204" pitchFamily="34" charset="0"/>
              </a:rPr>
              <a:t>Régime actuel </a:t>
            </a:r>
          </a:p>
          <a:p>
            <a:pPr algn="ctr"/>
            <a:r>
              <a:rPr lang="fr-FR" sz="1000" dirty="0">
                <a:solidFill>
                  <a:srgbClr val="000000"/>
                </a:solidFill>
                <a:latin typeface="Arial" panose="020B0604020202020204" pitchFamily="34" charset="0"/>
              </a:rPr>
              <a:t>(LF 2020)</a:t>
            </a:r>
          </a:p>
        </p:txBody>
      </p:sp>
      <p:sp>
        <p:nvSpPr>
          <p:cNvPr id="17" name="ZoneTexte 16">
            <a:extLst>
              <a:ext uri="{FF2B5EF4-FFF2-40B4-BE49-F238E27FC236}">
                <a16:creationId xmlns:a16="http://schemas.microsoft.com/office/drawing/2014/main" id="{D6DA098A-3498-4376-9646-C7015AB2ED5A}"/>
              </a:ext>
            </a:extLst>
          </p:cNvPr>
          <p:cNvSpPr txBox="1"/>
          <p:nvPr/>
        </p:nvSpPr>
        <p:spPr>
          <a:xfrm>
            <a:off x="2123728" y="4497066"/>
            <a:ext cx="1656184" cy="360000"/>
          </a:xfrm>
          <a:prstGeom prst="rect">
            <a:avLst/>
          </a:prstGeom>
          <a:noFill/>
          <a:ln>
            <a:solidFill>
              <a:schemeClr val="accent1"/>
            </a:solidFill>
          </a:ln>
        </p:spPr>
        <p:txBody>
          <a:bodyPr wrap="square" rtlCol="0">
            <a:spAutoFit/>
          </a:bodyPr>
          <a:lstStyle/>
          <a:p>
            <a:pPr algn="ctr"/>
            <a:r>
              <a:rPr lang="fr-FR" sz="1000" dirty="0">
                <a:solidFill>
                  <a:srgbClr val="000000"/>
                </a:solidFill>
                <a:latin typeface="Arial" panose="020B0604020202020204" pitchFamily="34" charset="0"/>
              </a:rPr>
              <a:t>PLF </a:t>
            </a:r>
          </a:p>
          <a:p>
            <a:pPr algn="ctr"/>
            <a:r>
              <a:rPr lang="fr-FR" sz="1000" dirty="0">
                <a:solidFill>
                  <a:srgbClr val="000000"/>
                </a:solidFill>
                <a:latin typeface="Arial" panose="020B0604020202020204" pitchFamily="34" charset="0"/>
              </a:rPr>
              <a:t>2022</a:t>
            </a:r>
          </a:p>
        </p:txBody>
      </p:sp>
      <p:sp>
        <p:nvSpPr>
          <p:cNvPr id="18" name="ZoneTexte 17">
            <a:extLst>
              <a:ext uri="{FF2B5EF4-FFF2-40B4-BE49-F238E27FC236}">
                <a16:creationId xmlns:a16="http://schemas.microsoft.com/office/drawing/2014/main" id="{BAAC1EDD-5739-4A6B-B1A2-F82352CB6C61}"/>
              </a:ext>
            </a:extLst>
          </p:cNvPr>
          <p:cNvSpPr txBox="1"/>
          <p:nvPr/>
        </p:nvSpPr>
        <p:spPr>
          <a:xfrm>
            <a:off x="3779912" y="4137066"/>
            <a:ext cx="5088480" cy="360000"/>
          </a:xfrm>
          <a:prstGeom prst="rect">
            <a:avLst/>
          </a:prstGeom>
          <a:noFill/>
          <a:ln>
            <a:solidFill>
              <a:schemeClr val="accent1"/>
            </a:solidFill>
          </a:ln>
        </p:spPr>
        <p:txBody>
          <a:bodyPr wrap="square" rtlCol="0">
            <a:spAutoFit/>
          </a:bodyPr>
          <a:lstStyle/>
          <a:p>
            <a:pPr algn="just"/>
            <a:r>
              <a:rPr lang="fr-FR" sz="1000" b="0" i="0" u="none" strike="noStrike" baseline="0" dirty="0">
                <a:solidFill>
                  <a:srgbClr val="000000"/>
                </a:solidFill>
                <a:latin typeface="Arial" panose="020B0604020202020204" pitchFamily="34" charset="0"/>
              </a:rPr>
              <a:t>Dépôt dans les </a:t>
            </a:r>
            <a:r>
              <a:rPr lang="fr-FR" sz="1000" b="1" i="0" u="none" strike="noStrike" baseline="0" dirty="0">
                <a:solidFill>
                  <a:srgbClr val="000000"/>
                </a:solidFill>
                <a:latin typeface="Arial" panose="020B0604020202020204" pitchFamily="34" charset="0"/>
              </a:rPr>
              <a:t>3 mois </a:t>
            </a:r>
            <a:r>
              <a:rPr lang="fr-FR" sz="1000" b="0" i="0" u="none" strike="noStrike" baseline="0" dirty="0">
                <a:solidFill>
                  <a:srgbClr val="000000"/>
                </a:solidFill>
                <a:latin typeface="Arial" panose="020B0604020202020204" pitchFamily="34" charset="0"/>
              </a:rPr>
              <a:t>suivant la clôture de l'exercice postérieures</a:t>
            </a:r>
            <a:endParaRPr lang="fr-FR" sz="1000" dirty="0">
              <a:solidFill>
                <a:srgbClr val="000000"/>
              </a:solidFill>
              <a:latin typeface="Arial" panose="020B0604020202020204" pitchFamily="34" charset="0"/>
            </a:endParaRPr>
          </a:p>
        </p:txBody>
      </p:sp>
      <p:sp>
        <p:nvSpPr>
          <p:cNvPr id="19" name="ZoneTexte 18">
            <a:extLst>
              <a:ext uri="{FF2B5EF4-FFF2-40B4-BE49-F238E27FC236}">
                <a16:creationId xmlns:a16="http://schemas.microsoft.com/office/drawing/2014/main" id="{753BAD22-2A5D-470B-A0CA-89D0A4047973}"/>
              </a:ext>
            </a:extLst>
          </p:cNvPr>
          <p:cNvSpPr txBox="1"/>
          <p:nvPr/>
        </p:nvSpPr>
        <p:spPr>
          <a:xfrm>
            <a:off x="3779912" y="4497066"/>
            <a:ext cx="5088480" cy="360000"/>
          </a:xfrm>
          <a:prstGeom prst="rect">
            <a:avLst/>
          </a:prstGeom>
          <a:noFill/>
          <a:ln>
            <a:solidFill>
              <a:schemeClr val="accent1"/>
            </a:solidFill>
          </a:ln>
        </p:spPr>
        <p:txBody>
          <a:bodyPr wrap="square" rtlCol="0">
            <a:spAutoFit/>
          </a:bodyPr>
          <a:lstStyle/>
          <a:p>
            <a:pPr algn="just"/>
            <a:r>
              <a:rPr lang="fr-FR" sz="1000" b="0" i="0" u="none" strike="noStrike" baseline="0" dirty="0">
                <a:solidFill>
                  <a:srgbClr val="000000"/>
                </a:solidFill>
                <a:latin typeface="Arial" panose="020B0604020202020204" pitchFamily="34" charset="0"/>
              </a:rPr>
              <a:t>Dépôt dans les </a:t>
            </a:r>
            <a:r>
              <a:rPr lang="fr-FR" sz="1000" b="1" i="0" u="sng" strike="noStrike" baseline="0" dirty="0">
                <a:solidFill>
                  <a:srgbClr val="000000"/>
                </a:solidFill>
                <a:latin typeface="Arial" panose="020B0604020202020204" pitchFamily="34" charset="0"/>
              </a:rPr>
              <a:t>6 mois</a:t>
            </a:r>
            <a:r>
              <a:rPr lang="fr-FR" sz="1000" b="1" i="0" u="none" strike="noStrike" baseline="0" dirty="0">
                <a:solidFill>
                  <a:srgbClr val="000000"/>
                </a:solidFill>
                <a:latin typeface="Arial" panose="020B0604020202020204" pitchFamily="34" charset="0"/>
              </a:rPr>
              <a:t> </a:t>
            </a:r>
            <a:r>
              <a:rPr lang="fr-FR" sz="1000" b="0" i="0" u="none" strike="noStrike" baseline="0" dirty="0">
                <a:solidFill>
                  <a:srgbClr val="000000"/>
                </a:solidFill>
                <a:latin typeface="Arial" panose="020B0604020202020204" pitchFamily="34" charset="0"/>
              </a:rPr>
              <a:t>suivant la clôture de l'exercice postérieures</a:t>
            </a:r>
            <a:endParaRPr lang="fr-FR" sz="1000" dirty="0">
              <a:solidFill>
                <a:srgbClr val="000000"/>
              </a:solidFill>
              <a:latin typeface="Arial" panose="020B0604020202020204" pitchFamily="34" charset="0"/>
            </a:endParaRPr>
          </a:p>
        </p:txBody>
      </p:sp>
      <p:sp>
        <p:nvSpPr>
          <p:cNvPr id="20" name="ZoneTexte 19">
            <a:extLst>
              <a:ext uri="{FF2B5EF4-FFF2-40B4-BE49-F238E27FC236}">
                <a16:creationId xmlns:a16="http://schemas.microsoft.com/office/drawing/2014/main" id="{073E97D9-F550-4514-BD0B-F666CBF085B8}"/>
              </a:ext>
            </a:extLst>
          </p:cNvPr>
          <p:cNvSpPr txBox="1"/>
          <p:nvPr/>
        </p:nvSpPr>
        <p:spPr>
          <a:xfrm>
            <a:off x="611560" y="5037256"/>
            <a:ext cx="1512168" cy="720000"/>
          </a:xfrm>
          <a:prstGeom prst="rect">
            <a:avLst/>
          </a:prstGeom>
          <a:noFill/>
          <a:ln>
            <a:solidFill>
              <a:schemeClr val="accent1"/>
            </a:solidFill>
          </a:ln>
        </p:spPr>
        <p:txBody>
          <a:bodyPr wrap="square" rtlCol="0">
            <a:spAutoFit/>
          </a:bodyPr>
          <a:lstStyle/>
          <a:p>
            <a:pPr algn="just"/>
            <a:r>
              <a:rPr lang="fr-FR" sz="1000" b="1" i="0" u="none" strike="noStrike" baseline="0" dirty="0">
                <a:solidFill>
                  <a:srgbClr val="000000"/>
                </a:solidFill>
                <a:latin typeface="Arial" panose="020B0604020202020204" pitchFamily="34" charset="0"/>
              </a:rPr>
              <a:t>Précisions</a:t>
            </a:r>
            <a:endParaRPr lang="fr-FR" sz="1000" b="0" i="0" u="none" strike="noStrike" baseline="0" dirty="0">
              <a:solidFill>
                <a:srgbClr val="000000"/>
              </a:solidFill>
              <a:latin typeface="Arial" panose="020B0604020202020204" pitchFamily="34" charset="0"/>
            </a:endParaRPr>
          </a:p>
          <a:p>
            <a:pPr algn="just"/>
            <a:endParaRPr lang="fr-FR" sz="1000" b="0" i="0" u="none" strike="noStrike" baseline="0" dirty="0">
              <a:solidFill>
                <a:srgbClr val="000000"/>
              </a:solidFill>
              <a:latin typeface="Arial" panose="020B0604020202020204" pitchFamily="34" charset="0"/>
            </a:endParaRPr>
          </a:p>
          <a:p>
            <a:endParaRPr lang="fr-FR" sz="1000" dirty="0"/>
          </a:p>
        </p:txBody>
      </p:sp>
      <p:sp>
        <p:nvSpPr>
          <p:cNvPr id="21" name="ZoneTexte 20">
            <a:extLst>
              <a:ext uri="{FF2B5EF4-FFF2-40B4-BE49-F238E27FC236}">
                <a16:creationId xmlns:a16="http://schemas.microsoft.com/office/drawing/2014/main" id="{3DF74773-44EC-4439-80C3-A5E4B2F92DF4}"/>
              </a:ext>
            </a:extLst>
          </p:cNvPr>
          <p:cNvSpPr txBox="1"/>
          <p:nvPr/>
        </p:nvSpPr>
        <p:spPr>
          <a:xfrm>
            <a:off x="2098592" y="5037256"/>
            <a:ext cx="6732553" cy="720000"/>
          </a:xfrm>
          <a:prstGeom prst="rect">
            <a:avLst/>
          </a:prstGeom>
          <a:solidFill>
            <a:schemeClr val="tx2">
              <a:lumMod val="20000"/>
              <a:lumOff val="80000"/>
            </a:schemeClr>
          </a:solidFill>
          <a:ln>
            <a:solidFill>
              <a:schemeClr val="accent1">
                <a:alpha val="95000"/>
              </a:schemeClr>
            </a:solidFill>
          </a:ln>
        </p:spPr>
        <p:txBody>
          <a:bodyPr wrap="square" rtlCol="0">
            <a:spAutoFit/>
          </a:bodyPr>
          <a:lstStyle/>
          <a:p>
            <a:pPr algn="just"/>
            <a:r>
              <a:rPr lang="fr-FR" sz="1000" b="0" i="0" u="none" strike="noStrike" baseline="0" dirty="0">
                <a:solidFill>
                  <a:srgbClr val="000000"/>
                </a:solidFill>
                <a:latin typeface="Arial" panose="020B0604020202020204" pitchFamily="34" charset="0"/>
              </a:rPr>
              <a:t>En cas de déchéance du report (la déclaration annuelle a fait apparaitre un bénéfice, les obligations déclaratives n’ont pas été respectées ou la société a fait l’objet d’une dissolution sans liquidation), la déchéance du report s’appliquera en priorité aux impositions les plus anciennes lorsque les impositions mises en report portent sur plusieurs exercices distincts.</a:t>
            </a:r>
            <a:endParaRPr lang="fr-FR" sz="1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937205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676F90-38A2-4F4A-B580-21D3E5BF3953}"/>
              </a:ext>
            </a:extLst>
          </p:cNvPr>
          <p:cNvSpPr>
            <a:spLocks noGrp="1"/>
          </p:cNvSpPr>
          <p:nvPr>
            <p:ph type="title"/>
          </p:nvPr>
        </p:nvSpPr>
        <p:spPr>
          <a:xfrm>
            <a:off x="633413" y="387350"/>
            <a:ext cx="7467600" cy="576263"/>
          </a:xfrm>
        </p:spPr>
        <p:txBody>
          <a:bodyPr/>
          <a:lstStyle/>
          <a:p>
            <a:pPr algn="ctr" eaLnBrk="1" fontAlgn="auto" hangingPunct="1">
              <a:spcAft>
                <a:spcPts val="0"/>
              </a:spcAft>
              <a:defRPr/>
            </a:pPr>
            <a:r>
              <a:rPr lang="fr-FR" sz="2400" u="sng" dirty="0">
                <a:uFill>
                  <a:solidFill>
                    <a:schemeClr val="bg2"/>
                  </a:solidFill>
                </a:uFill>
                <a:latin typeface="Calibri" panose="020F0502020204030204" pitchFamily="34" charset="0"/>
                <a:cs typeface="Calibri" panose="020F0502020204030204" pitchFamily="34" charset="0"/>
              </a:rPr>
              <a:t>LFR 2021</a:t>
            </a:r>
            <a:endParaRPr lang="fr-FR" sz="2400" dirty="0">
              <a:latin typeface="Calibri" panose="020F0502020204030204" pitchFamily="34" charset="0"/>
              <a:cs typeface="Calibri" panose="020F0502020204030204" pitchFamily="34" charset="0"/>
            </a:endParaRPr>
          </a:p>
        </p:txBody>
      </p:sp>
      <p:sp>
        <p:nvSpPr>
          <p:cNvPr id="19459" name="Espace réservé du numéro de diapositive 2">
            <a:extLst>
              <a:ext uri="{FF2B5EF4-FFF2-40B4-BE49-F238E27FC236}">
                <a16:creationId xmlns:a16="http://schemas.microsoft.com/office/drawing/2014/main" id="{86D1F5E1-B714-4CBB-B974-53CF8403CF75}"/>
              </a:ext>
            </a:extLst>
          </p:cNvPr>
          <p:cNvSpPr>
            <a:spLocks noGrp="1"/>
          </p:cNvSpPr>
          <p:nvPr/>
        </p:nvSpPr>
        <p:spPr bwMode="auto">
          <a:xfrm>
            <a:off x="8101013" y="5732463"/>
            <a:ext cx="609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001B54"/>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AAABB6"/>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0F8EE2F9-C8A1-430F-BCED-A331199743F8}" type="slidenum">
              <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A0DC5B10-F011-40FD-AA02-F94D805B8E13}"/>
              </a:ext>
            </a:extLst>
          </p:cNvPr>
          <p:cNvSpPr txBox="1">
            <a:spLocks/>
          </p:cNvSpPr>
          <p:nvPr/>
        </p:nvSpPr>
        <p:spPr>
          <a:xfrm>
            <a:off x="539750" y="981075"/>
            <a:ext cx="7467600" cy="5327650"/>
          </a:xfrm>
          <a:prstGeom prst="rect">
            <a:avLst/>
          </a:prstGeom>
        </p:spPr>
        <p:txBody>
          <a:bodyPr>
            <a:norm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365760" marR="0" lvl="1" indent="0" algn="just" defTabSz="914400" rtl="0" eaLnBrk="1" fontAlgn="auto" latinLnBrk="0" hangingPunct="1">
              <a:lnSpc>
                <a:spcPct val="100000"/>
              </a:lnSpc>
              <a:spcBef>
                <a:spcPct val="20000"/>
              </a:spcBef>
              <a:spcAft>
                <a:spcPts val="0"/>
              </a:spcAft>
              <a:buClr>
                <a:srgbClr val="FC6E04"/>
              </a:buClr>
              <a:buSzPct val="80000"/>
              <a:buFont typeface="Wingdings 2" panose="05020102010507070707" pitchFamily="18" charset="2"/>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p:txBody>
      </p:sp>
      <p:sp>
        <p:nvSpPr>
          <p:cNvPr id="6" name="Espace réservé du contenu 2">
            <a:extLst>
              <a:ext uri="{FF2B5EF4-FFF2-40B4-BE49-F238E27FC236}">
                <a16:creationId xmlns:a16="http://schemas.microsoft.com/office/drawing/2014/main" id="{C7C4C57B-F04A-45DE-921C-C102E25F0954}"/>
              </a:ext>
            </a:extLst>
          </p:cNvPr>
          <p:cNvSpPr txBox="1">
            <a:spLocks/>
          </p:cNvSpPr>
          <p:nvPr/>
        </p:nvSpPr>
        <p:spPr>
          <a:xfrm>
            <a:off x="692150" y="1133475"/>
            <a:ext cx="7408863" cy="4239741"/>
          </a:xfrm>
          <a:prstGeom prst="rect">
            <a:avLst/>
          </a:prstGeom>
        </p:spPr>
        <p:txBody>
          <a:bodyPr>
            <a:norm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174625" marR="0" lvl="0" indent="-174625" algn="just" defTabSz="914400" rtl="0" eaLnBrk="1" fontAlgn="auto" latinLnBrk="0" hangingPunct="1">
              <a:lnSpc>
                <a:spcPct val="100000"/>
              </a:lnSpc>
              <a:spcBef>
                <a:spcPts val="600"/>
              </a:spcBef>
              <a:spcAft>
                <a:spcPts val="0"/>
              </a:spcAft>
              <a:buClr>
                <a:srgbClr val="002060"/>
              </a:buClr>
              <a:buSzPct val="70000"/>
              <a:buFontTx/>
              <a:buChar char="-"/>
              <a:tabLst/>
              <a:defRPr/>
            </a:pPr>
            <a:r>
              <a:rPr kumimoji="0" lang="fr-FR"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Prorogation jusqu’au 30/06/2021 du dispositif relatif aux abandons de loyers</a:t>
            </a: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174625" marR="0" lvl="0" indent="-174625"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174625" marR="0" lvl="0" indent="-174625" algn="just" defTabSz="914400" rtl="0" eaLnBrk="1" fontAlgn="auto" latinLnBrk="0" hangingPunct="1">
              <a:lnSpc>
                <a:spcPct val="100000"/>
              </a:lnSpc>
              <a:spcBef>
                <a:spcPts val="600"/>
              </a:spcBef>
              <a:spcAft>
                <a:spcPts val="0"/>
              </a:spcAft>
              <a:buClr>
                <a:srgbClr val="002060"/>
              </a:buClr>
              <a:buSzPct val="70000"/>
              <a:buFontTx/>
              <a:buChar char="-"/>
              <a:tabLst/>
              <a:defRPr/>
            </a:pPr>
            <a:r>
              <a:rPr kumimoji="0" lang="fr-FR"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Reconduction du taux majoré de la réduction d’impôt Madelin pour 2022</a:t>
            </a:r>
          </a:p>
          <a:p>
            <a:pPr marL="0" marR="0" lvl="0" indent="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None/>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179388" marR="0" lvl="0" indent="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None/>
              <a:tabLst/>
              <a:defRPr/>
            </a:pP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Réduction d’impôt de 25% du montant des versements pris dans la limite de 50.000 € (contribuable célibataire) ou de 100.000 € (contribuable marié ou pacsé). </a:t>
            </a:r>
          </a:p>
          <a:p>
            <a:pPr marL="174625" marR="0" lvl="0" indent="-174625"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174625" marR="0" lvl="0" indent="-174625" algn="just" defTabSz="914400" rtl="0" eaLnBrk="1" fontAlgn="auto" latinLnBrk="0" hangingPunct="1">
              <a:lnSpc>
                <a:spcPct val="100000"/>
              </a:lnSpc>
              <a:spcBef>
                <a:spcPts val="600"/>
              </a:spcBef>
              <a:spcAft>
                <a:spcPts val="0"/>
              </a:spcAft>
              <a:buClr>
                <a:srgbClr val="002060"/>
              </a:buClr>
              <a:buSzPct val="70000"/>
              <a:buFontTx/>
              <a:buChar char="-"/>
              <a:tabLst/>
              <a:defRPr/>
            </a:pPr>
            <a:r>
              <a:rPr kumimoji="0" lang="fr-FR"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Instauration d’une réduction d’impôt en faveur des cultes pour les versements effectués entre le 2 juin 2021 et le 31 décembre 2022</a:t>
            </a: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179388" marR="0" lvl="0" indent="-6350"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173038" marR="0" lvl="0" indent="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None/>
              <a:tabLst/>
              <a:defRPr/>
            </a:pP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Réduction d’impôt égale à 75% des versements effectués dans la limite de 554 € (pour 2021).</a:t>
            </a:r>
          </a:p>
          <a:p>
            <a:pPr marL="273050" marR="0" lvl="0" indent="-273050"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639763" marR="0" lvl="1" indent="-273050" algn="just" defTabSz="914400" rtl="0" eaLnBrk="1" fontAlgn="auto" latinLnBrk="0" hangingPunct="1">
              <a:lnSpc>
                <a:spcPct val="100000"/>
              </a:lnSpc>
              <a:spcBef>
                <a:spcPct val="20000"/>
              </a:spcBef>
              <a:spcAft>
                <a:spcPts val="0"/>
              </a:spcAft>
              <a:buClr>
                <a:srgbClr val="002060"/>
              </a:buClr>
              <a:buSzPct val="80000"/>
              <a:buFontTx/>
              <a:buChar char="-"/>
              <a:tabLst/>
              <a:defRPr/>
            </a:pPr>
            <a:endParaRPr kumimoji="0" lang="fr-FR" sz="11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300" b="0" i="0" u="none" strike="noStrike" kern="1200" cap="none" spc="0" normalizeH="0" baseline="0" noProof="0" dirty="0">
              <a:ln>
                <a:noFill/>
              </a:ln>
              <a:solidFill>
                <a:srgbClr val="002060"/>
              </a:solidFill>
              <a:effectLst/>
              <a:uLnTx/>
              <a:uFillTx/>
              <a:latin typeface="Century Schoolbook"/>
              <a:ea typeface="+mn-ea"/>
              <a:cs typeface="+mn-cs"/>
            </a:endParaRPr>
          </a:p>
          <a:p>
            <a:pPr marL="273050" marR="0" lvl="0" indent="-2730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F7DAA7B-05D2-484C-9FFF-F5C0C7DDBEB0}"/>
              </a:ext>
            </a:extLst>
          </p:cNvPr>
          <p:cNvSpPr txBox="1"/>
          <p:nvPr/>
        </p:nvSpPr>
        <p:spPr>
          <a:xfrm>
            <a:off x="755576" y="919083"/>
            <a:ext cx="7632848" cy="1731243"/>
          </a:xfrm>
          <a:prstGeom prst="rect">
            <a:avLst/>
          </a:prstGeom>
          <a:noFill/>
        </p:spPr>
        <p:txBody>
          <a:bodyPr wrap="square">
            <a:spAutoFit/>
          </a:bodyPr>
          <a:lstStyle/>
          <a:p>
            <a:pPr algn="l"/>
            <a:endParaRPr lang="fr-FR" sz="1050" b="0" i="0" u="none" strike="noStrike" baseline="0" dirty="0">
              <a:solidFill>
                <a:srgbClr val="000000"/>
              </a:solidFill>
              <a:latin typeface="Calibri" panose="020F0502020204030204" pitchFamily="34" charset="0"/>
            </a:endParaRPr>
          </a:p>
          <a:p>
            <a:r>
              <a:rPr lang="fr-FR" sz="2400" b="0" i="0" u="none" strike="noStrike" baseline="0" dirty="0">
                <a:solidFill>
                  <a:srgbClr val="000000"/>
                </a:solidFill>
                <a:latin typeface="Arial" panose="020B0604020202020204" pitchFamily="34" charset="0"/>
                <a:cs typeface="Arial" panose="020B0604020202020204" pitchFamily="34" charset="0"/>
              </a:rPr>
              <a:t>I. Fiscalité des entreprises</a:t>
            </a:r>
          </a:p>
          <a:p>
            <a:pPr algn="l"/>
            <a:endParaRPr lang="fr-FR" sz="1800" b="0" i="0" u="none" strike="noStrike" baseline="0"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fr-FR" b="1" dirty="0">
                <a:solidFill>
                  <a:srgbClr val="FF0000"/>
                </a:solidFill>
                <a:latin typeface="Arial" panose="020B0604020202020204" pitchFamily="34" charset="0"/>
                <a:cs typeface="Arial" panose="020B0604020202020204" pitchFamily="34" charset="0"/>
              </a:rPr>
              <a:t>Faculté temporaire de déductibilité de l’amortissement des fonds commerciaux</a:t>
            </a:r>
          </a:p>
          <a:p>
            <a:pPr marL="285750" indent="-285750" algn="just">
              <a:buFont typeface="Wingdings" panose="05000000000000000000" pitchFamily="2" charset="2"/>
              <a:buChar char="v"/>
            </a:pPr>
            <a:endParaRPr lang="fr-FR" b="1" dirty="0">
              <a:solidFill>
                <a:srgbClr val="FF0000"/>
              </a:solidFill>
            </a:endParaRPr>
          </a:p>
        </p:txBody>
      </p:sp>
      <p:sp>
        <p:nvSpPr>
          <p:cNvPr id="7" name="Titre 1">
            <a:extLst>
              <a:ext uri="{FF2B5EF4-FFF2-40B4-BE49-F238E27FC236}">
                <a16:creationId xmlns:a16="http://schemas.microsoft.com/office/drawing/2014/main" id="{0AE05DBD-5820-4AE2-8799-37080CFA304C}"/>
              </a:ext>
            </a:extLst>
          </p:cNvPr>
          <p:cNvSpPr>
            <a:spLocks noGrp="1"/>
          </p:cNvSpPr>
          <p:nvPr>
            <p:ph type="title"/>
          </p:nvPr>
        </p:nvSpPr>
        <p:spPr>
          <a:xfrm>
            <a:off x="457200" y="274638"/>
            <a:ext cx="8229600" cy="778098"/>
          </a:xfrm>
        </p:spPr>
        <p:txBody>
          <a:bodyPr/>
          <a:lstStyle/>
          <a:p>
            <a:r>
              <a:rPr lang="fr-FR" sz="1800" dirty="0">
                <a:solidFill>
                  <a:srgbClr val="919191"/>
                </a:solidFill>
                <a:effectLst/>
                <a:latin typeface="Calibri" panose="020F0502020204030204" pitchFamily="34" charset="0"/>
                <a:ea typeface="Calibri" panose="020F0502020204030204" pitchFamily="34" charset="0"/>
              </a:rPr>
              <a:t>La loi de finances pour 2021 adopte et/ou proroge des mesures d’aide aux entreprises </a:t>
            </a:r>
            <a:endParaRPr lang="fr-FR" dirty="0"/>
          </a:p>
        </p:txBody>
      </p:sp>
      <p:pic>
        <p:nvPicPr>
          <p:cNvPr id="8" name="Google Shape;71;p14">
            <a:extLst>
              <a:ext uri="{FF2B5EF4-FFF2-40B4-BE49-F238E27FC236}">
                <a16:creationId xmlns:a16="http://schemas.microsoft.com/office/drawing/2014/main" id="{31EC06FD-64D7-42F2-95E6-944584D1A656}"/>
              </a:ext>
            </a:extLst>
          </p:cNvPr>
          <p:cNvPicPr preferRelativeResize="0"/>
          <p:nvPr/>
        </p:nvPicPr>
        <p:blipFill>
          <a:blip r:embed="rId2">
            <a:alphaModFix/>
          </a:blip>
          <a:stretch>
            <a:fillRect/>
          </a:stretch>
        </p:blipFill>
        <p:spPr>
          <a:xfrm>
            <a:off x="7954500" y="224673"/>
            <a:ext cx="958100" cy="357775"/>
          </a:xfrm>
          <a:prstGeom prst="rect">
            <a:avLst/>
          </a:prstGeom>
          <a:noFill/>
          <a:ln>
            <a:noFill/>
          </a:ln>
        </p:spPr>
      </p:pic>
      <p:pic>
        <p:nvPicPr>
          <p:cNvPr id="9" name="Google Shape;125;p18">
            <a:extLst>
              <a:ext uri="{FF2B5EF4-FFF2-40B4-BE49-F238E27FC236}">
                <a16:creationId xmlns:a16="http://schemas.microsoft.com/office/drawing/2014/main" id="{2AB41BA7-6CE9-4D86-8DBA-686D33F941B0}"/>
              </a:ext>
            </a:extLst>
          </p:cNvPr>
          <p:cNvPicPr preferRelativeResize="0"/>
          <p:nvPr/>
        </p:nvPicPr>
        <p:blipFill>
          <a:blip r:embed="rId3">
            <a:alphaModFix/>
          </a:blip>
          <a:stretch>
            <a:fillRect/>
          </a:stretch>
        </p:blipFill>
        <p:spPr>
          <a:xfrm>
            <a:off x="-19050" y="0"/>
            <a:ext cx="457426" cy="6858000"/>
          </a:xfrm>
          <a:prstGeom prst="rect">
            <a:avLst/>
          </a:prstGeom>
          <a:noFill/>
          <a:ln>
            <a:noFill/>
          </a:ln>
        </p:spPr>
      </p:pic>
      <p:sp>
        <p:nvSpPr>
          <p:cNvPr id="6" name="Rectangle 5">
            <a:extLst>
              <a:ext uri="{FF2B5EF4-FFF2-40B4-BE49-F238E27FC236}">
                <a16:creationId xmlns:a16="http://schemas.microsoft.com/office/drawing/2014/main" id="{D7CA37CA-AEA0-4162-B304-2F6EA50D55BB}"/>
              </a:ext>
            </a:extLst>
          </p:cNvPr>
          <p:cNvSpPr/>
          <p:nvPr/>
        </p:nvSpPr>
        <p:spPr>
          <a:xfrm>
            <a:off x="492359" y="2686229"/>
            <a:ext cx="8580656" cy="275106"/>
          </a:xfrm>
          <a:prstGeom prst="rect">
            <a:avLst/>
          </a:prstGeom>
          <a:solidFill>
            <a:srgbClr val="800000"/>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fr-FR" sz="1100" b="1" dirty="0">
                <a:solidFill>
                  <a:prstClr val="white"/>
                </a:solidFill>
                <a:latin typeface="Trebuchet MS" panose="020B0703020202090204" pitchFamily="34" charset="0"/>
              </a:rPr>
              <a:t>En synthèse</a:t>
            </a:r>
          </a:p>
        </p:txBody>
      </p:sp>
      <p:sp>
        <p:nvSpPr>
          <p:cNvPr id="10" name="Rectangle 9">
            <a:extLst>
              <a:ext uri="{FF2B5EF4-FFF2-40B4-BE49-F238E27FC236}">
                <a16:creationId xmlns:a16="http://schemas.microsoft.com/office/drawing/2014/main" id="{EAF2B25E-378F-4F72-9E4D-0B799EE78167}"/>
              </a:ext>
            </a:extLst>
          </p:cNvPr>
          <p:cNvSpPr/>
          <p:nvPr/>
        </p:nvSpPr>
        <p:spPr>
          <a:xfrm>
            <a:off x="492359" y="2981038"/>
            <a:ext cx="8580656" cy="280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lgn="just" defTabSz="914400">
              <a:buFont typeface="Wingdings" pitchFamily="2" charset="2"/>
              <a:buChar char="Ø"/>
              <a:defRPr/>
            </a:pPr>
            <a:endParaRPr lang="fr-FR" sz="1150" dirty="0">
              <a:solidFill>
                <a:srgbClr val="002060"/>
              </a:solidFill>
              <a:latin typeface="Trebuchet MS" panose="020B0703020202090204" pitchFamily="34" charset="0"/>
            </a:endParaRPr>
          </a:p>
          <a:p>
            <a:pPr marL="628650" lvl="1" indent="-171450" algn="just" defTabSz="914400">
              <a:buFont typeface="Arial" panose="020B0604020202020204" pitchFamily="34" charset="0"/>
              <a:buChar char="•"/>
              <a:defRPr/>
            </a:pPr>
            <a:endParaRPr lang="fr-FR" sz="1150" b="1" dirty="0">
              <a:solidFill>
                <a:srgbClr val="002060"/>
              </a:solidFill>
              <a:latin typeface="Trebuchet MS" panose="020B0703020202090204" pitchFamily="34" charset="0"/>
            </a:endParaRPr>
          </a:p>
          <a:p>
            <a:pPr algn="just" defTabSz="914400">
              <a:defRPr/>
            </a:pPr>
            <a:r>
              <a:rPr lang="fr-FR" sz="1150" dirty="0">
                <a:solidFill>
                  <a:srgbClr val="002060"/>
                </a:solidFill>
                <a:latin typeface="Trebuchet MS" panose="020B0703020202090204" pitchFamily="34" charset="0"/>
              </a:rPr>
              <a:t>L'article 23 de la loi autorise, à titre temporaire, les entreprises à déduire de leur résultat imposable l'amortissement constaté en comptabilité au titre des fonds commerciaux acquis entre le 1er janvier 2022 et le 31 décembre 2025. </a:t>
            </a:r>
          </a:p>
          <a:p>
            <a:pPr algn="just" defTabSz="914400">
              <a:defRPr/>
            </a:pPr>
            <a:endParaRPr lang="fr-FR" sz="1150" dirty="0">
              <a:solidFill>
                <a:srgbClr val="002060"/>
              </a:solidFill>
              <a:latin typeface="Trebuchet MS" panose="020B0703020202090204" pitchFamily="34" charset="0"/>
            </a:endParaRPr>
          </a:p>
          <a:p>
            <a:pPr algn="just" defTabSz="914400">
              <a:defRPr/>
            </a:pPr>
            <a:r>
              <a:rPr lang="fr-FR" sz="1150" dirty="0">
                <a:solidFill>
                  <a:srgbClr val="002060"/>
                </a:solidFill>
                <a:latin typeface="Trebuchet MS" panose="020B0703020202090204" pitchFamily="34" charset="0"/>
              </a:rPr>
              <a:t>Cette mesure permet, dans un contexte de sortie de crise liée à l'épidémie de Covid-19, d'apporter un soutien à la reprise de l'activité économique en encourageant les opérations d'acquisition et de reprise des fonds. Les entreprises cessionnaires qui investissent pour la reprise de fonds commerciaux pourront ainsi, dans certaines situations, bénéficier d'une économie d'impôt résultant de la déduction de ces amortissements.</a:t>
            </a:r>
          </a:p>
          <a:p>
            <a:pPr algn="just" defTabSz="914400">
              <a:defRPr/>
            </a:pPr>
            <a:endParaRPr lang="fr-FR" sz="1150" dirty="0">
              <a:solidFill>
                <a:srgbClr val="002060"/>
              </a:solidFill>
              <a:latin typeface="Trebuchet MS" panose="020B0703020202090204" pitchFamily="34" charset="0"/>
            </a:endParaRPr>
          </a:p>
          <a:p>
            <a:pPr algn="just" defTabSz="914400">
              <a:defRPr/>
            </a:pPr>
            <a:r>
              <a:rPr lang="fr-FR" sz="1150" dirty="0">
                <a:solidFill>
                  <a:srgbClr val="002060"/>
                </a:solidFill>
                <a:latin typeface="Trebuchet MS" panose="020B0703020202090204" pitchFamily="34" charset="0"/>
              </a:rPr>
              <a:t>En dehors de la période d'application de cette mesure favorable, le principe de non-déductibilité de l'amortissement du fonds commercial est inscrit dans la loi.</a:t>
            </a:r>
          </a:p>
          <a:p>
            <a:pPr marL="0" lvl="1" indent="0" algn="just">
              <a:spcBef>
                <a:spcPts val="0"/>
              </a:spcBef>
              <a:spcAft>
                <a:spcPts val="1200"/>
              </a:spcAft>
              <a:buNone/>
              <a:defRPr/>
            </a:pPr>
            <a:endParaRPr lang="fr-FR" sz="1800" b="0" i="0" u="none" strike="noStrike" baseline="0" dirty="0">
              <a:solidFill>
                <a:srgbClr val="000000"/>
              </a:solidFill>
              <a:latin typeface="Arial" panose="020B0604020202020204" pitchFamily="34" charset="0"/>
            </a:endParaRPr>
          </a:p>
          <a:p>
            <a:pPr algn="just">
              <a:buFont typeface="Wingdings" pitchFamily="2" charset="2"/>
              <a:buChar char="Ø"/>
              <a:defRPr/>
            </a:pPr>
            <a:endParaRPr lang="fr-FR" sz="1200" b="1" dirty="0">
              <a:solidFill>
                <a:srgbClr val="000000"/>
              </a:solidFill>
              <a:latin typeface="Trebuchet MS" panose="020B0603020202020204" pitchFamily="34" charset="0"/>
            </a:endParaRPr>
          </a:p>
          <a:p>
            <a:pPr marL="628650" lvl="1" indent="-171450" algn="just" defTabSz="914400">
              <a:buFont typeface="Arial" panose="020B0604020202020204" pitchFamily="34" charset="0"/>
              <a:buChar char="•"/>
              <a:defRPr/>
            </a:pPr>
            <a:endParaRPr lang="fr-FR" sz="1150" dirty="0">
              <a:solidFill>
                <a:srgbClr val="002060"/>
              </a:solidFill>
              <a:latin typeface="Trebuchet MS" panose="020B0703020202090204" pitchFamily="34" charset="0"/>
            </a:endParaRPr>
          </a:p>
        </p:txBody>
      </p:sp>
    </p:spTree>
    <p:extLst>
      <p:ext uri="{BB962C8B-B14F-4D97-AF65-F5344CB8AC3E}">
        <p14:creationId xmlns:p14="http://schemas.microsoft.com/office/powerpoint/2010/main" val="2570804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F7DAA7B-05D2-484C-9FFF-F5C0C7DDBEB0}"/>
              </a:ext>
            </a:extLst>
          </p:cNvPr>
          <p:cNvSpPr txBox="1"/>
          <p:nvPr/>
        </p:nvSpPr>
        <p:spPr>
          <a:xfrm>
            <a:off x="714959" y="670289"/>
            <a:ext cx="7632848" cy="900246"/>
          </a:xfrm>
          <a:prstGeom prst="rect">
            <a:avLst/>
          </a:prstGeom>
          <a:noFill/>
        </p:spPr>
        <p:txBody>
          <a:bodyPr wrap="square">
            <a:spAutoFit/>
          </a:bodyPr>
          <a:lstStyle/>
          <a:p>
            <a:pPr algn="l"/>
            <a:endParaRPr lang="fr-FR" sz="1050" b="0" i="0" u="none" strike="noStrike" baseline="0" dirty="0">
              <a:solidFill>
                <a:srgbClr val="000000"/>
              </a:solidFill>
              <a:latin typeface="Calibri" panose="020F0502020204030204" pitchFamily="34" charset="0"/>
            </a:endParaRPr>
          </a:p>
          <a:p>
            <a:r>
              <a:rPr lang="fr-FR" sz="2400" b="0" i="0" u="none" strike="noStrike" baseline="0" dirty="0">
                <a:solidFill>
                  <a:srgbClr val="000000"/>
                </a:solidFill>
                <a:latin typeface="Arial" panose="020B0604020202020204" pitchFamily="34" charset="0"/>
                <a:cs typeface="Arial" panose="020B0604020202020204" pitchFamily="34" charset="0"/>
              </a:rPr>
              <a:t>I. Fiscalité des entreprises</a:t>
            </a:r>
          </a:p>
          <a:p>
            <a:pPr algn="l"/>
            <a:endParaRPr lang="fr-FR" sz="1800" b="0" i="0" u="none" strike="noStrike" baseline="0" dirty="0">
              <a:solidFill>
                <a:srgbClr val="000000"/>
              </a:solidFill>
              <a:latin typeface="Arial" panose="020B0604020202020204" pitchFamily="34" charset="0"/>
              <a:cs typeface="Arial" panose="020B0604020202020204" pitchFamily="34" charset="0"/>
            </a:endParaRPr>
          </a:p>
        </p:txBody>
      </p:sp>
      <p:sp>
        <p:nvSpPr>
          <p:cNvPr id="7" name="Titre 1">
            <a:extLst>
              <a:ext uri="{FF2B5EF4-FFF2-40B4-BE49-F238E27FC236}">
                <a16:creationId xmlns:a16="http://schemas.microsoft.com/office/drawing/2014/main" id="{0AE05DBD-5820-4AE2-8799-37080CFA304C}"/>
              </a:ext>
            </a:extLst>
          </p:cNvPr>
          <p:cNvSpPr>
            <a:spLocks noGrp="1"/>
          </p:cNvSpPr>
          <p:nvPr>
            <p:ph type="title"/>
          </p:nvPr>
        </p:nvSpPr>
        <p:spPr>
          <a:xfrm>
            <a:off x="457200" y="274638"/>
            <a:ext cx="8229600" cy="778098"/>
          </a:xfrm>
        </p:spPr>
        <p:txBody>
          <a:bodyPr/>
          <a:lstStyle/>
          <a:p>
            <a:r>
              <a:rPr lang="fr-FR" sz="1800" dirty="0">
                <a:solidFill>
                  <a:srgbClr val="919191"/>
                </a:solidFill>
                <a:effectLst/>
                <a:latin typeface="Calibri" panose="020F0502020204030204" pitchFamily="34" charset="0"/>
                <a:ea typeface="Calibri" panose="020F0502020204030204" pitchFamily="34" charset="0"/>
              </a:rPr>
              <a:t>La loi de finances pour 2021 adopte et/ou proroge des mesures d’aide aux entreprises </a:t>
            </a:r>
            <a:endParaRPr lang="fr-FR" dirty="0"/>
          </a:p>
        </p:txBody>
      </p:sp>
      <p:pic>
        <p:nvPicPr>
          <p:cNvPr id="8" name="Google Shape;71;p14">
            <a:extLst>
              <a:ext uri="{FF2B5EF4-FFF2-40B4-BE49-F238E27FC236}">
                <a16:creationId xmlns:a16="http://schemas.microsoft.com/office/drawing/2014/main" id="{31EC06FD-64D7-42F2-95E6-944584D1A656}"/>
              </a:ext>
            </a:extLst>
          </p:cNvPr>
          <p:cNvPicPr preferRelativeResize="0"/>
          <p:nvPr/>
        </p:nvPicPr>
        <p:blipFill>
          <a:blip r:embed="rId2">
            <a:alphaModFix/>
          </a:blip>
          <a:stretch>
            <a:fillRect/>
          </a:stretch>
        </p:blipFill>
        <p:spPr>
          <a:xfrm>
            <a:off x="7954500" y="224673"/>
            <a:ext cx="958100" cy="357775"/>
          </a:xfrm>
          <a:prstGeom prst="rect">
            <a:avLst/>
          </a:prstGeom>
          <a:noFill/>
          <a:ln>
            <a:noFill/>
          </a:ln>
        </p:spPr>
      </p:pic>
      <p:pic>
        <p:nvPicPr>
          <p:cNvPr id="9" name="Google Shape;125;p18">
            <a:extLst>
              <a:ext uri="{FF2B5EF4-FFF2-40B4-BE49-F238E27FC236}">
                <a16:creationId xmlns:a16="http://schemas.microsoft.com/office/drawing/2014/main" id="{2AB41BA7-6CE9-4D86-8DBA-686D33F941B0}"/>
              </a:ext>
            </a:extLst>
          </p:cNvPr>
          <p:cNvPicPr preferRelativeResize="0"/>
          <p:nvPr/>
        </p:nvPicPr>
        <p:blipFill>
          <a:blip r:embed="rId3">
            <a:alphaModFix/>
          </a:blip>
          <a:stretch>
            <a:fillRect/>
          </a:stretch>
        </p:blipFill>
        <p:spPr>
          <a:xfrm>
            <a:off x="-19050" y="0"/>
            <a:ext cx="457426" cy="6858000"/>
          </a:xfrm>
          <a:prstGeom prst="rect">
            <a:avLst/>
          </a:prstGeom>
          <a:noFill/>
          <a:ln>
            <a:noFill/>
          </a:ln>
        </p:spPr>
      </p:pic>
      <p:sp>
        <p:nvSpPr>
          <p:cNvPr id="6" name="Espace réservé du contenu 8">
            <a:extLst>
              <a:ext uri="{FF2B5EF4-FFF2-40B4-BE49-F238E27FC236}">
                <a16:creationId xmlns:a16="http://schemas.microsoft.com/office/drawing/2014/main" id="{1CAA1AFD-E949-43B4-B46B-F0E594CC1A63}"/>
              </a:ext>
            </a:extLst>
          </p:cNvPr>
          <p:cNvSpPr txBox="1">
            <a:spLocks/>
          </p:cNvSpPr>
          <p:nvPr/>
        </p:nvSpPr>
        <p:spPr>
          <a:xfrm>
            <a:off x="1745437" y="1348390"/>
            <a:ext cx="4586940" cy="529072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FR" sz="1800">
              <a:solidFill>
                <a:srgbClr val="000000"/>
              </a:solidFill>
              <a:latin typeface="Arial" panose="020B0604020202020204" pitchFamily="34" charset="0"/>
            </a:endParaRPr>
          </a:p>
          <a:p>
            <a:pPr algn="just">
              <a:buFont typeface="Wingdings" pitchFamily="2" charset="2"/>
              <a:buChar char="Ø"/>
              <a:defRPr/>
            </a:pPr>
            <a:endParaRPr lang="fr-FR" sz="1000" dirty="0"/>
          </a:p>
        </p:txBody>
      </p:sp>
      <p:sp>
        <p:nvSpPr>
          <p:cNvPr id="10" name="Rectangle 1">
            <a:extLst>
              <a:ext uri="{FF2B5EF4-FFF2-40B4-BE49-F238E27FC236}">
                <a16:creationId xmlns:a16="http://schemas.microsoft.com/office/drawing/2014/main" id="{1B2E2777-9B2E-4C1F-B9D4-F5ED867CE2B7}"/>
              </a:ext>
            </a:extLst>
          </p:cNvPr>
          <p:cNvSpPr>
            <a:spLocks noChangeArrowheads="1"/>
          </p:cNvSpPr>
          <p:nvPr/>
        </p:nvSpPr>
        <p:spPr bwMode="auto">
          <a:xfrm>
            <a:off x="5121136" y="1764562"/>
            <a:ext cx="102746"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2400">
                <a:solidFill>
                  <a:schemeClr val="tx1"/>
                </a:solidFill>
                <a:latin typeface="Trebuchet MS" pitchFamily="34" charset="0"/>
                <a:ea typeface="MS PGothic" pitchFamily="34" charset="-128"/>
                <a:sym typeface="Wingdings" pitchFamily="2" charset="2"/>
              </a:defRPr>
            </a:lvl1pPr>
            <a:lvl2pPr marL="742950" indent="-285750">
              <a:spcBef>
                <a:spcPct val="20000"/>
              </a:spcBef>
              <a:buChar char="–"/>
              <a:defRPr sz="2400">
                <a:solidFill>
                  <a:schemeClr val="tx1"/>
                </a:solidFill>
                <a:latin typeface="Trebuchet MS" pitchFamily="34" charset="0"/>
                <a:ea typeface="MS PGothic" pitchFamily="34" charset="-128"/>
              </a:defRPr>
            </a:lvl2pPr>
            <a:lvl3pPr marL="1143000" indent="-228600">
              <a:spcBef>
                <a:spcPct val="20000"/>
              </a:spcBef>
              <a:buChar char="•"/>
              <a:defRPr sz="2000">
                <a:solidFill>
                  <a:schemeClr val="tx1"/>
                </a:solidFill>
                <a:latin typeface="Trebuchet MS" pitchFamily="34" charset="0"/>
                <a:ea typeface="MS PGothic" pitchFamily="34" charset="-128"/>
              </a:defRPr>
            </a:lvl3pPr>
            <a:lvl4pPr marL="1600200" indent="-228600">
              <a:spcBef>
                <a:spcPct val="20000"/>
              </a:spcBef>
              <a:buChar char="–"/>
              <a:defRPr>
                <a:solidFill>
                  <a:schemeClr val="tx1"/>
                </a:solidFill>
                <a:latin typeface="Trebuchet MS" pitchFamily="34" charset="0"/>
                <a:ea typeface="MS PGothic" pitchFamily="34" charset="-128"/>
              </a:defRPr>
            </a:lvl4pPr>
            <a:lvl5pPr marL="2057400" indent="-228600">
              <a:spcBef>
                <a:spcPct val="20000"/>
              </a:spcBef>
              <a:buChar char="»"/>
              <a:defRPr sz="16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rebuchet MS" pitchFamily="34" charset="0"/>
                <a:ea typeface="MS PGothic" pitchFamily="34" charset="-128"/>
              </a:defRPr>
            </a:lvl9pPr>
          </a:lstStyle>
          <a:p>
            <a:pPr>
              <a:spcBef>
                <a:spcPct val="0"/>
              </a:spcBef>
              <a:buFontTx/>
              <a:buNone/>
            </a:pPr>
            <a:br>
              <a:rPr lang="fr-FR" altLang="fr-FR" sz="1800">
                <a:latin typeface="Arial" pitchFamily="34" charset="0"/>
              </a:rPr>
            </a:br>
            <a:endParaRPr lang="fr-FR" altLang="fr-FR" sz="1800">
              <a:latin typeface="Arial" pitchFamily="34" charset="0"/>
            </a:endParaRPr>
          </a:p>
        </p:txBody>
      </p:sp>
      <p:sp>
        <p:nvSpPr>
          <p:cNvPr id="11" name="Rectangle 10">
            <a:extLst>
              <a:ext uri="{FF2B5EF4-FFF2-40B4-BE49-F238E27FC236}">
                <a16:creationId xmlns:a16="http://schemas.microsoft.com/office/drawing/2014/main" id="{A51AFB9C-FD51-4B56-8F39-6D0B06E67307}"/>
              </a:ext>
            </a:extLst>
          </p:cNvPr>
          <p:cNvSpPr/>
          <p:nvPr/>
        </p:nvSpPr>
        <p:spPr>
          <a:xfrm>
            <a:off x="736931" y="1326976"/>
            <a:ext cx="7920000" cy="337515"/>
          </a:xfrm>
          <a:prstGeom prst="rect">
            <a:avLst/>
          </a:prstGeom>
          <a:solidFill>
            <a:srgbClr val="800000"/>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0863" lvl="1" algn="ctr">
              <a:spcBef>
                <a:spcPts val="0"/>
              </a:spcBef>
              <a:spcAft>
                <a:spcPts val="1200"/>
              </a:spcAft>
              <a:defRPr/>
            </a:pPr>
            <a:r>
              <a:rPr lang="fr-FR" sz="1200" b="1" dirty="0">
                <a:latin typeface="Arial" panose="020B0604020202020204" pitchFamily="34" charset="0"/>
                <a:cs typeface="Arial" panose="020B0604020202020204" pitchFamily="34" charset="0"/>
              </a:rPr>
              <a:t>En comptabilité, les fonds commerciaux acquis sont amortis dans certaines situations</a:t>
            </a:r>
          </a:p>
        </p:txBody>
      </p:sp>
      <p:sp>
        <p:nvSpPr>
          <p:cNvPr id="12" name="Rectangle 11">
            <a:extLst>
              <a:ext uri="{FF2B5EF4-FFF2-40B4-BE49-F238E27FC236}">
                <a16:creationId xmlns:a16="http://schemas.microsoft.com/office/drawing/2014/main" id="{FD698820-F776-486B-B66E-8A40E505CC47}"/>
              </a:ext>
            </a:extLst>
          </p:cNvPr>
          <p:cNvSpPr/>
          <p:nvPr/>
        </p:nvSpPr>
        <p:spPr>
          <a:xfrm>
            <a:off x="736931" y="1665530"/>
            <a:ext cx="3960000" cy="220066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defRPr/>
            </a:pPr>
            <a:endParaRPr lang="fr-FR" sz="1150" b="1" dirty="0">
              <a:solidFill>
                <a:srgbClr val="002060"/>
              </a:solidFill>
              <a:latin typeface="Trebuchet MS" panose="020B0703020202090204" pitchFamily="34" charset="0"/>
            </a:endParaRPr>
          </a:p>
          <a:p>
            <a:pPr algn="just" defTabSz="914400">
              <a:defRPr/>
            </a:pPr>
            <a:r>
              <a:rPr lang="fr-FR" sz="1150" dirty="0">
                <a:solidFill>
                  <a:srgbClr val="002060"/>
                </a:solidFill>
                <a:latin typeface="Trebuchet MS" panose="020B0703020202090204" pitchFamily="34" charset="0"/>
              </a:rPr>
              <a:t>Le fonds commercial  comprend les éléments incorporels du fonds de commerce acquis qui ne peuvent pas faire l'objet d’une évaluation et d’une comptabilisation séparées au bilan et qui concourent au maintien et au développement du potentiel de l'activité de l'entreprise.</a:t>
            </a:r>
          </a:p>
          <a:p>
            <a:pPr algn="just" defTabSz="914400">
              <a:defRPr/>
            </a:pPr>
            <a:endParaRPr lang="fr-FR" sz="1150" dirty="0">
              <a:solidFill>
                <a:srgbClr val="002060"/>
              </a:solidFill>
              <a:latin typeface="Trebuchet MS" panose="020B0703020202090204" pitchFamily="34" charset="0"/>
            </a:endParaRPr>
          </a:p>
          <a:p>
            <a:pPr algn="just" defTabSz="914400">
              <a:defRPr/>
            </a:pPr>
            <a:r>
              <a:rPr lang="fr-FR" sz="1150" dirty="0">
                <a:solidFill>
                  <a:srgbClr val="002060"/>
                </a:solidFill>
                <a:latin typeface="Trebuchet MS" panose="020B0703020202090204" pitchFamily="34" charset="0"/>
              </a:rPr>
              <a:t>Il constitue donc un élément du fonds de commerce. Le fonds commercial ne doit donc pas être confondu avec le fonds de commerce, dont il n'est qu'une composante. Il est composé principalement de la clientèle, de l'achalandage, de l'enseigne, du nom commercial et, plus largement, des parts de marché.</a:t>
            </a:r>
          </a:p>
          <a:p>
            <a:pPr lvl="0" algn="just" defTabSz="914400">
              <a:defRPr/>
            </a:pPr>
            <a:endParaRPr lang="fr-FR" sz="1150" b="1" dirty="0">
              <a:solidFill>
                <a:srgbClr val="002060"/>
              </a:solidFill>
              <a:latin typeface="Trebuchet MS" panose="020B0703020202090204" pitchFamily="34" charset="0"/>
            </a:endParaRPr>
          </a:p>
        </p:txBody>
      </p:sp>
      <p:sp>
        <p:nvSpPr>
          <p:cNvPr id="13" name="Rectangle 12">
            <a:extLst>
              <a:ext uri="{FF2B5EF4-FFF2-40B4-BE49-F238E27FC236}">
                <a16:creationId xmlns:a16="http://schemas.microsoft.com/office/drawing/2014/main" id="{6053149D-200D-4836-9A32-A374B8C8A116}"/>
              </a:ext>
            </a:extLst>
          </p:cNvPr>
          <p:cNvSpPr/>
          <p:nvPr/>
        </p:nvSpPr>
        <p:spPr>
          <a:xfrm>
            <a:off x="4698208" y="1650712"/>
            <a:ext cx="3960000" cy="501068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defRPr/>
            </a:pPr>
            <a:r>
              <a:rPr lang="fr-FR" sz="1000" dirty="0">
                <a:solidFill>
                  <a:srgbClr val="002060"/>
                </a:solidFill>
                <a:latin typeface="Trebuchet MS" panose="020B0703020202090204" pitchFamily="34" charset="0"/>
              </a:rPr>
              <a:t>En principe, l'article 214-3 du PCG pose une présomption selon laquelle le fonds commercial a une durée d'utilisation illimitée et n'est pas amortissable, mais peut seulement faire l'objet d'une provision pour dépréciation. Un test de dépréciation doit être réalisé au moins une fois par exercice même en l'absence d'indice de perte de valeur.</a:t>
            </a:r>
          </a:p>
          <a:p>
            <a:pPr algn="just" defTabSz="914400">
              <a:defRPr/>
            </a:pPr>
            <a:endParaRPr lang="fr-FR" sz="1000" dirty="0">
              <a:solidFill>
                <a:srgbClr val="002060"/>
              </a:solidFill>
              <a:latin typeface="Trebuchet MS" panose="020B0703020202090204" pitchFamily="34" charset="0"/>
            </a:endParaRPr>
          </a:p>
          <a:p>
            <a:pPr algn="just" defTabSz="914400">
              <a:defRPr/>
            </a:pPr>
            <a:r>
              <a:rPr lang="fr-FR" sz="1000" b="1" dirty="0">
                <a:solidFill>
                  <a:srgbClr val="002060"/>
                </a:solidFill>
                <a:latin typeface="Trebuchet MS" panose="020B0703020202090204" pitchFamily="34" charset="0"/>
              </a:rPr>
              <a:t>A défaut, s’il existe une limite prévisible à l'exploitation du fonds commercial, le fonds commercial doit obligatoirement être amorti sur :</a:t>
            </a:r>
          </a:p>
          <a:p>
            <a:pPr marL="285750" indent="-285750" algn="just" defTabSz="914400">
              <a:buAutoNum type="romanLcParenBoth"/>
              <a:defRPr/>
            </a:pPr>
            <a:r>
              <a:rPr lang="fr-FR" sz="1000" b="1" dirty="0">
                <a:solidFill>
                  <a:srgbClr val="002060"/>
                </a:solidFill>
                <a:latin typeface="Trebuchet MS" panose="020B0703020202090204" pitchFamily="34" charset="0"/>
              </a:rPr>
              <a:t>sa durée d'utilisation ; ou </a:t>
            </a:r>
          </a:p>
          <a:p>
            <a:pPr marL="285750" indent="-285750" algn="just" defTabSz="914400">
              <a:buAutoNum type="romanLcParenBoth"/>
              <a:defRPr/>
            </a:pPr>
            <a:r>
              <a:rPr lang="fr-FR" sz="1000" b="1" dirty="0">
                <a:solidFill>
                  <a:srgbClr val="002060"/>
                </a:solidFill>
                <a:latin typeface="Trebuchet MS" panose="020B0703020202090204" pitchFamily="34" charset="0"/>
              </a:rPr>
              <a:t>sur dix ans si cette durée ne peut être déterminée de manière fiable. </a:t>
            </a:r>
          </a:p>
          <a:p>
            <a:pPr algn="just" defTabSz="914400">
              <a:defRPr/>
            </a:pPr>
            <a:endParaRPr lang="fr-FR" sz="1000" b="1" dirty="0">
              <a:solidFill>
                <a:srgbClr val="002060"/>
              </a:solidFill>
              <a:latin typeface="Trebuchet MS" panose="020B0703020202090204" pitchFamily="34" charset="0"/>
            </a:endParaRPr>
          </a:p>
          <a:p>
            <a:pPr algn="just" defTabSz="914400">
              <a:defRPr/>
            </a:pPr>
            <a:r>
              <a:rPr lang="fr-FR" sz="1000" b="1" dirty="0">
                <a:solidFill>
                  <a:srgbClr val="002060"/>
                </a:solidFill>
                <a:latin typeface="Trebuchet MS" panose="020B0703020202090204" pitchFamily="34" charset="0"/>
              </a:rPr>
              <a:t>La durée d'exploitation du fonds doit être déterminée au regard de critères inhérents à son utilisation par l'entité (</a:t>
            </a:r>
            <a:r>
              <a:rPr lang="fr-FR" sz="1000" b="1" i="1" dirty="0">
                <a:solidFill>
                  <a:srgbClr val="002060"/>
                </a:solidFill>
                <a:latin typeface="Trebuchet MS" panose="020B0703020202090204" pitchFamily="34" charset="0"/>
              </a:rPr>
              <a:t>i.e.</a:t>
            </a:r>
            <a:r>
              <a:rPr lang="fr-FR" sz="1000" b="1" dirty="0">
                <a:solidFill>
                  <a:srgbClr val="002060"/>
                </a:solidFill>
                <a:latin typeface="Trebuchet MS" panose="020B0703020202090204" pitchFamily="34" charset="0"/>
              </a:rPr>
              <a:t> ; des critères physiques (usage), des critères techniques (obsolescence), des critères juridiques (durée de protection) ou encore des critères économiques). Il s’agit en pratique des fonds commerciaux adossés à un contrat ou à une autorisation légale à durée limitée.</a:t>
            </a:r>
          </a:p>
          <a:p>
            <a:pPr algn="just" defTabSz="914400">
              <a:defRPr/>
            </a:pPr>
            <a:endParaRPr lang="fr-FR" sz="1000" b="1" dirty="0">
              <a:solidFill>
                <a:srgbClr val="002060"/>
              </a:solidFill>
              <a:latin typeface="Trebuchet MS" panose="020B0703020202090204" pitchFamily="34" charset="0"/>
            </a:endParaRPr>
          </a:p>
          <a:p>
            <a:pPr algn="just" defTabSz="914400">
              <a:defRPr/>
            </a:pPr>
            <a:r>
              <a:rPr lang="fr-FR" sz="1000" b="1" dirty="0">
                <a:solidFill>
                  <a:srgbClr val="002060"/>
                </a:solidFill>
                <a:latin typeface="Trebuchet MS" panose="020B0703020202090204" pitchFamily="34" charset="0"/>
              </a:rPr>
              <a:t>Par mesure de simplification, les petites entreprises (celles ne dépassant pas 2 des 3 seuils : 6 millions d’euros de total de bilan, 12 millions d’euros de chiffre d’affaires net et 50 salariés) peuvent amortir, dans leurs comptes individuels, sur dix ans tous leurs fonds commerciaux même en l'absence de limite prévisible à leur exploitation (PCG art. 214-3, al. 5).</a:t>
            </a:r>
          </a:p>
          <a:p>
            <a:pPr algn="just" defTabSz="914400">
              <a:defRPr/>
            </a:pPr>
            <a:endParaRPr lang="fr-FR" sz="1000" b="1" dirty="0">
              <a:solidFill>
                <a:srgbClr val="002060"/>
              </a:solidFill>
              <a:latin typeface="Trebuchet MS" panose="020B0703020202090204" pitchFamily="34" charset="0"/>
            </a:endParaRPr>
          </a:p>
          <a:p>
            <a:pPr algn="just" defTabSz="914400">
              <a:defRPr/>
            </a:pPr>
            <a:r>
              <a:rPr lang="fr-FR" sz="1000" b="1" dirty="0">
                <a:solidFill>
                  <a:srgbClr val="002060"/>
                </a:solidFill>
                <a:latin typeface="Trebuchet MS" panose="020B0703020202090204" pitchFamily="34" charset="0"/>
              </a:rPr>
              <a:t>Cette faculté d'amortissement ne concerne </a:t>
            </a:r>
            <a:r>
              <a:rPr lang="fr-FR" sz="1000" b="1" u="sng" dirty="0">
                <a:solidFill>
                  <a:srgbClr val="002060"/>
                </a:solidFill>
                <a:latin typeface="Trebuchet MS" panose="020B0703020202090204" pitchFamily="34" charset="0"/>
              </a:rPr>
              <a:t>que les fonds commerciaux acquis</a:t>
            </a:r>
            <a:r>
              <a:rPr lang="fr-FR" sz="1000" b="1" dirty="0">
                <a:solidFill>
                  <a:srgbClr val="002060"/>
                </a:solidFill>
                <a:latin typeface="Trebuchet MS" panose="020B0703020202090204" pitchFamily="34" charset="0"/>
              </a:rPr>
              <a:t>.</a:t>
            </a:r>
          </a:p>
          <a:p>
            <a:endParaRPr lang="fr-FR" sz="1200" b="0" i="0" u="none" strike="noStrike" baseline="0" dirty="0">
              <a:solidFill>
                <a:srgbClr val="000000"/>
              </a:solidFill>
              <a:latin typeface="Arial" panose="020B0604020202020204" pitchFamily="34" charset="0"/>
            </a:endParaRPr>
          </a:p>
          <a:p>
            <a:pPr lvl="0" algn="just" defTabSz="914400">
              <a:defRPr/>
            </a:pPr>
            <a:endParaRPr lang="fr-FR" sz="1150" b="1" dirty="0">
              <a:solidFill>
                <a:srgbClr val="002060"/>
              </a:solidFill>
              <a:latin typeface="Trebuchet MS" panose="020B0703020202090204" pitchFamily="34" charset="0"/>
            </a:endParaRPr>
          </a:p>
        </p:txBody>
      </p:sp>
      <p:sp>
        <p:nvSpPr>
          <p:cNvPr id="14" name="Rectangle 13">
            <a:extLst>
              <a:ext uri="{FF2B5EF4-FFF2-40B4-BE49-F238E27FC236}">
                <a16:creationId xmlns:a16="http://schemas.microsoft.com/office/drawing/2014/main" id="{F05D72E0-26E9-483C-9FEF-6A0E986A8696}"/>
              </a:ext>
            </a:extLst>
          </p:cNvPr>
          <p:cNvSpPr/>
          <p:nvPr/>
        </p:nvSpPr>
        <p:spPr>
          <a:xfrm>
            <a:off x="736931" y="3887789"/>
            <a:ext cx="3946304" cy="337515"/>
          </a:xfrm>
          <a:prstGeom prst="rect">
            <a:avLst/>
          </a:prstGeom>
          <a:gradFill>
            <a:gsLst>
              <a:gs pos="0">
                <a:schemeClr val="accent1">
                  <a:lumMod val="5000"/>
                  <a:lumOff val="95000"/>
                </a:schemeClr>
              </a:gs>
              <a:gs pos="36000">
                <a:srgbClr val="ABC0E4"/>
              </a:gs>
              <a:gs pos="11000">
                <a:schemeClr val="accent1">
                  <a:lumMod val="45000"/>
                  <a:lumOff val="55000"/>
                </a:schemeClr>
              </a:gs>
              <a:gs pos="60000">
                <a:schemeClr val="accent1">
                  <a:lumMod val="45000"/>
                  <a:lumOff val="55000"/>
                </a:schemeClr>
              </a:gs>
              <a:gs pos="100000">
                <a:schemeClr val="accent1">
                  <a:lumMod val="30000"/>
                  <a:lumOff val="70000"/>
                </a:schemeClr>
              </a:gs>
            </a:gsLst>
            <a:lin ang="5400000" scaled="1"/>
          </a:gra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0863" lvl="1" algn="ctr">
              <a:spcAft>
                <a:spcPts val="1200"/>
              </a:spcAft>
              <a:defRPr/>
            </a:pPr>
            <a:r>
              <a:rPr lang="fr-FR" sz="1050" b="1" dirty="0">
                <a:solidFill>
                  <a:schemeClr val="tx1"/>
                </a:solidFill>
                <a:latin typeface="Arial" panose="020B0604020202020204" pitchFamily="34" charset="0"/>
                <a:cs typeface="Arial" panose="020B0604020202020204" pitchFamily="34" charset="0"/>
              </a:rPr>
              <a:t>Fiscalement, avant la loi de finances pour 2022, aucune disposition n’interdit une telle déduction</a:t>
            </a:r>
          </a:p>
        </p:txBody>
      </p:sp>
      <p:sp>
        <p:nvSpPr>
          <p:cNvPr id="15" name="Rectangle 14">
            <a:extLst>
              <a:ext uri="{FF2B5EF4-FFF2-40B4-BE49-F238E27FC236}">
                <a16:creationId xmlns:a16="http://schemas.microsoft.com/office/drawing/2014/main" id="{77F60AF8-D983-41AB-8FE0-4348B0A8E2EF}"/>
              </a:ext>
            </a:extLst>
          </p:cNvPr>
          <p:cNvSpPr/>
          <p:nvPr/>
        </p:nvSpPr>
        <p:spPr>
          <a:xfrm>
            <a:off x="730720" y="4247756"/>
            <a:ext cx="3960001" cy="241277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defRPr/>
            </a:pPr>
            <a:endParaRPr lang="fr-FR" sz="1150" b="1" dirty="0">
              <a:solidFill>
                <a:srgbClr val="002060"/>
              </a:solidFill>
              <a:latin typeface="Trebuchet MS" panose="020B0703020202090204" pitchFamily="34" charset="0"/>
            </a:endParaRPr>
          </a:p>
          <a:p>
            <a:pPr algn="just">
              <a:defRPr/>
            </a:pPr>
            <a:r>
              <a:rPr lang="fr-FR" sz="1000" dirty="0">
                <a:solidFill>
                  <a:srgbClr val="002060"/>
                </a:solidFill>
                <a:latin typeface="Trebuchet MS" panose="020B0703020202090204" pitchFamily="34" charset="0"/>
              </a:rPr>
              <a:t>L’administration fiscale considère que le fonds de commerce ne peut être amorti fiscalement (BOI-BIC-AMT-10-20 n°320).</a:t>
            </a:r>
          </a:p>
          <a:p>
            <a:pPr algn="just">
              <a:defRPr/>
            </a:pPr>
            <a:endParaRPr lang="fr-FR" sz="1000" dirty="0">
              <a:solidFill>
                <a:srgbClr val="002060"/>
              </a:solidFill>
              <a:latin typeface="Trebuchet MS" panose="020B0703020202090204" pitchFamily="34" charset="0"/>
            </a:endParaRPr>
          </a:p>
          <a:p>
            <a:pPr algn="just">
              <a:defRPr/>
            </a:pPr>
            <a:r>
              <a:rPr lang="fr-FR" sz="1000" dirty="0">
                <a:solidFill>
                  <a:srgbClr val="002060"/>
                </a:solidFill>
                <a:latin typeface="Trebuchet MS" panose="020B0703020202090204" pitchFamily="34" charset="0"/>
              </a:rPr>
              <a:t>La jurisprudence a admis l’amortissement des éléments incorporels du fonds de commerce sous deux conditions :</a:t>
            </a:r>
          </a:p>
          <a:p>
            <a:pPr algn="just">
              <a:defRPr/>
            </a:pPr>
            <a:endParaRPr lang="fr-FR" sz="1000" dirty="0">
              <a:solidFill>
                <a:srgbClr val="002060"/>
              </a:solidFill>
              <a:latin typeface="Trebuchet MS" panose="020B0703020202090204" pitchFamily="34" charset="0"/>
            </a:endParaRPr>
          </a:p>
          <a:p>
            <a:pPr marL="0" lvl="1" algn="just" defTabSz="914400">
              <a:buFont typeface="Wingdings" panose="05000000000000000000" pitchFamily="2" charset="2"/>
              <a:buChar char="§"/>
              <a:defRPr/>
            </a:pPr>
            <a:r>
              <a:rPr lang="fr-FR" sz="1000" dirty="0">
                <a:solidFill>
                  <a:srgbClr val="002060"/>
                </a:solidFill>
                <a:latin typeface="Trebuchet MS" panose="020B0703020202090204" pitchFamily="34" charset="0"/>
              </a:rPr>
              <a:t>Il doit être prévisible, lors de sa création ou de son acquisition, que les effets bénéfiques sur l'exploitation de cet élément d'actif incorporel, qui doit être identifiable, prendront fin à une date déterminée ;</a:t>
            </a:r>
          </a:p>
          <a:p>
            <a:pPr marL="0" lvl="1" algn="just" defTabSz="914400">
              <a:buFont typeface="Wingdings" panose="05000000000000000000" pitchFamily="2" charset="2"/>
              <a:buChar char="§"/>
              <a:defRPr/>
            </a:pPr>
            <a:endParaRPr lang="fr-FR" sz="1000" dirty="0">
              <a:solidFill>
                <a:srgbClr val="002060"/>
              </a:solidFill>
              <a:latin typeface="Trebuchet MS" panose="020B0703020202090204" pitchFamily="34" charset="0"/>
            </a:endParaRPr>
          </a:p>
          <a:p>
            <a:pPr marL="0" lvl="1" algn="just" defTabSz="914400">
              <a:buFont typeface="Wingdings" panose="05000000000000000000" pitchFamily="2" charset="2"/>
              <a:buChar char="§"/>
              <a:defRPr/>
            </a:pPr>
            <a:r>
              <a:rPr lang="fr-FR" sz="1000" dirty="0">
                <a:solidFill>
                  <a:srgbClr val="002060"/>
                </a:solidFill>
                <a:latin typeface="Trebuchet MS" panose="020B0703020202090204" pitchFamily="34" charset="0"/>
              </a:rPr>
              <a:t>A la clôture de l'exercice, l’actif incorporel doit demeurer identifiable, c'est-à-dire dissociable des autres éléments représentatifs de la clientèle attachée au fonds.</a:t>
            </a:r>
          </a:p>
          <a:p>
            <a:pPr lvl="0" algn="just" defTabSz="914400">
              <a:defRPr/>
            </a:pPr>
            <a:endParaRPr lang="fr-FR" sz="1150" b="1" dirty="0">
              <a:solidFill>
                <a:srgbClr val="002060"/>
              </a:solidFill>
              <a:latin typeface="Trebuchet MS" panose="020B0703020202090204" pitchFamily="34" charset="0"/>
            </a:endParaRPr>
          </a:p>
        </p:txBody>
      </p:sp>
    </p:spTree>
    <p:extLst>
      <p:ext uri="{BB962C8B-B14F-4D97-AF65-F5344CB8AC3E}">
        <p14:creationId xmlns:p14="http://schemas.microsoft.com/office/powerpoint/2010/main" val="4232411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F7DAA7B-05D2-484C-9FFF-F5C0C7DDBEB0}"/>
              </a:ext>
            </a:extLst>
          </p:cNvPr>
          <p:cNvSpPr txBox="1"/>
          <p:nvPr/>
        </p:nvSpPr>
        <p:spPr>
          <a:xfrm>
            <a:off x="755576" y="919083"/>
            <a:ext cx="7632848" cy="1146468"/>
          </a:xfrm>
          <a:prstGeom prst="rect">
            <a:avLst/>
          </a:prstGeom>
          <a:noFill/>
        </p:spPr>
        <p:txBody>
          <a:bodyPr wrap="square">
            <a:spAutoFit/>
          </a:bodyPr>
          <a:lstStyle/>
          <a:p>
            <a:pPr algn="l"/>
            <a:endParaRPr lang="fr-FR" sz="1050" b="0" i="0" u="none" strike="noStrike" baseline="0" dirty="0">
              <a:solidFill>
                <a:srgbClr val="000000"/>
              </a:solidFill>
              <a:latin typeface="Calibri" panose="020F0502020204030204" pitchFamily="34" charset="0"/>
            </a:endParaRPr>
          </a:p>
          <a:p>
            <a:r>
              <a:rPr lang="fr-FR" sz="2400" b="0" i="0" u="none" strike="noStrike" baseline="0" dirty="0">
                <a:solidFill>
                  <a:srgbClr val="000000"/>
                </a:solidFill>
                <a:latin typeface="Arial" panose="020B0604020202020204" pitchFamily="34" charset="0"/>
                <a:cs typeface="Arial" panose="020B0604020202020204" pitchFamily="34" charset="0"/>
              </a:rPr>
              <a:t>I. Fiscalité des entreprises</a:t>
            </a:r>
          </a:p>
          <a:p>
            <a:pPr algn="l"/>
            <a:endParaRPr lang="fr-FR" sz="1800" b="0" i="0" u="none" strike="noStrike" baseline="0"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fr-FR" sz="1600" dirty="0">
              <a:solidFill>
                <a:srgbClr val="000000"/>
              </a:solidFill>
              <a:latin typeface="Arial" panose="020B0604020202020204" pitchFamily="34" charset="0"/>
            </a:endParaRPr>
          </a:p>
        </p:txBody>
      </p:sp>
      <p:sp>
        <p:nvSpPr>
          <p:cNvPr id="7" name="Titre 1">
            <a:extLst>
              <a:ext uri="{FF2B5EF4-FFF2-40B4-BE49-F238E27FC236}">
                <a16:creationId xmlns:a16="http://schemas.microsoft.com/office/drawing/2014/main" id="{0AE05DBD-5820-4AE2-8799-37080CFA304C}"/>
              </a:ext>
            </a:extLst>
          </p:cNvPr>
          <p:cNvSpPr>
            <a:spLocks noGrp="1"/>
          </p:cNvSpPr>
          <p:nvPr>
            <p:ph type="title"/>
          </p:nvPr>
        </p:nvSpPr>
        <p:spPr>
          <a:xfrm>
            <a:off x="457200" y="274638"/>
            <a:ext cx="8229600" cy="778098"/>
          </a:xfrm>
        </p:spPr>
        <p:txBody>
          <a:bodyPr/>
          <a:lstStyle/>
          <a:p>
            <a:r>
              <a:rPr lang="fr-FR" sz="1800" dirty="0">
                <a:solidFill>
                  <a:srgbClr val="919191"/>
                </a:solidFill>
                <a:effectLst/>
                <a:latin typeface="Calibri" panose="020F0502020204030204" pitchFamily="34" charset="0"/>
                <a:ea typeface="Calibri" panose="020F0502020204030204" pitchFamily="34" charset="0"/>
              </a:rPr>
              <a:t>La loi de finances pour 2021 adopte et/ou proroge des mesures d’aide aux entreprises </a:t>
            </a:r>
            <a:endParaRPr lang="fr-FR" dirty="0"/>
          </a:p>
        </p:txBody>
      </p:sp>
      <p:pic>
        <p:nvPicPr>
          <p:cNvPr id="8" name="Google Shape;71;p14">
            <a:extLst>
              <a:ext uri="{FF2B5EF4-FFF2-40B4-BE49-F238E27FC236}">
                <a16:creationId xmlns:a16="http://schemas.microsoft.com/office/drawing/2014/main" id="{31EC06FD-64D7-42F2-95E6-944584D1A656}"/>
              </a:ext>
            </a:extLst>
          </p:cNvPr>
          <p:cNvPicPr preferRelativeResize="0"/>
          <p:nvPr/>
        </p:nvPicPr>
        <p:blipFill>
          <a:blip r:embed="rId2">
            <a:alphaModFix/>
          </a:blip>
          <a:stretch>
            <a:fillRect/>
          </a:stretch>
        </p:blipFill>
        <p:spPr>
          <a:xfrm>
            <a:off x="7954500" y="224673"/>
            <a:ext cx="958100" cy="357775"/>
          </a:xfrm>
          <a:prstGeom prst="rect">
            <a:avLst/>
          </a:prstGeom>
          <a:noFill/>
          <a:ln>
            <a:noFill/>
          </a:ln>
        </p:spPr>
      </p:pic>
      <p:pic>
        <p:nvPicPr>
          <p:cNvPr id="9" name="Google Shape;125;p18">
            <a:extLst>
              <a:ext uri="{FF2B5EF4-FFF2-40B4-BE49-F238E27FC236}">
                <a16:creationId xmlns:a16="http://schemas.microsoft.com/office/drawing/2014/main" id="{2AB41BA7-6CE9-4D86-8DBA-686D33F941B0}"/>
              </a:ext>
            </a:extLst>
          </p:cNvPr>
          <p:cNvPicPr preferRelativeResize="0"/>
          <p:nvPr/>
        </p:nvPicPr>
        <p:blipFill>
          <a:blip r:embed="rId3">
            <a:alphaModFix/>
          </a:blip>
          <a:stretch>
            <a:fillRect/>
          </a:stretch>
        </p:blipFill>
        <p:spPr>
          <a:xfrm>
            <a:off x="-19050" y="0"/>
            <a:ext cx="457426" cy="6858000"/>
          </a:xfrm>
          <a:prstGeom prst="rect">
            <a:avLst/>
          </a:prstGeom>
          <a:noFill/>
          <a:ln>
            <a:noFill/>
          </a:ln>
        </p:spPr>
      </p:pic>
      <p:graphicFrame>
        <p:nvGraphicFramePr>
          <p:cNvPr id="6" name="Tableau 6">
            <a:extLst>
              <a:ext uri="{FF2B5EF4-FFF2-40B4-BE49-F238E27FC236}">
                <a16:creationId xmlns:a16="http://schemas.microsoft.com/office/drawing/2014/main" id="{36BB36F3-0285-48CC-9346-1C647F0BA5D0}"/>
              </a:ext>
            </a:extLst>
          </p:cNvPr>
          <p:cNvGraphicFramePr>
            <a:graphicFrameLocks noGrp="1"/>
          </p:cNvGraphicFramePr>
          <p:nvPr>
            <p:extLst>
              <p:ext uri="{D42A27DB-BD31-4B8C-83A1-F6EECF244321}">
                <p14:modId xmlns:p14="http://schemas.microsoft.com/office/powerpoint/2010/main" val="632157131"/>
              </p:ext>
            </p:extLst>
          </p:nvPr>
        </p:nvGraphicFramePr>
        <p:xfrm>
          <a:off x="539552" y="1844824"/>
          <a:ext cx="8373048" cy="4830432"/>
        </p:xfrm>
        <a:graphic>
          <a:graphicData uri="http://schemas.openxmlformats.org/drawingml/2006/table">
            <a:tbl>
              <a:tblPr firstRow="1" bandRow="1">
                <a:tableStyleId>{5C22544A-7EE6-4342-B048-85BDC9FD1C3A}</a:tableStyleId>
              </a:tblPr>
              <a:tblGrid>
                <a:gridCol w="1040326">
                  <a:extLst>
                    <a:ext uri="{9D8B030D-6E8A-4147-A177-3AD203B41FA5}">
                      <a16:colId xmlns:a16="http://schemas.microsoft.com/office/drawing/2014/main" val="687414624"/>
                    </a:ext>
                  </a:extLst>
                </a:gridCol>
                <a:gridCol w="7332722">
                  <a:extLst>
                    <a:ext uri="{9D8B030D-6E8A-4147-A177-3AD203B41FA5}">
                      <a16:colId xmlns:a16="http://schemas.microsoft.com/office/drawing/2014/main" val="1062911436"/>
                    </a:ext>
                  </a:extLst>
                </a:gridCol>
              </a:tblGrid>
              <a:tr h="1068683">
                <a:tc rowSpan="3">
                  <a:txBody>
                    <a:bodyPr/>
                    <a:lstStyle/>
                    <a:p>
                      <a:pPr marL="85725" lvl="1" indent="0" algn="l">
                        <a:spcBef>
                          <a:spcPts val="0"/>
                        </a:spcBef>
                        <a:spcAft>
                          <a:spcPts val="1200"/>
                        </a:spcAft>
                        <a:buFont typeface="Wingdings" panose="05000000000000000000" pitchFamily="2" charset="2"/>
                        <a:buNone/>
                        <a:defRPr/>
                      </a:pPr>
                      <a:r>
                        <a:rPr lang="fr-FR" sz="900" dirty="0">
                          <a:latin typeface="Trebuchet MS" panose="020B0603020202020204" pitchFamily="34" charset="0"/>
                          <a:cs typeface="Arial" panose="020B0604020202020204" pitchFamily="34" charset="0"/>
                        </a:rPr>
                        <a:t>La loi de finances pour 2022 prévoit une mesure temporaire aligne la fiscalité sur la comptabilité pour l'amortissement du fonds</a:t>
                      </a:r>
                      <a:endParaRPr lang="fr-FR" sz="900" b="0" i="0" u="none" strike="noStrike" baseline="0" dirty="0">
                        <a:solidFill>
                          <a:srgbClr val="000000"/>
                        </a:solidFill>
                        <a:latin typeface="Trebuchet MS" panose="020B0603020202020204" pitchFamily="34" charset="0"/>
                      </a:endParaRPr>
                    </a:p>
                  </a:txBody>
                  <a:tcPr marL="90170" marR="90170" marT="0" marB="0" anchor="ctr">
                    <a:lnL w="28575" cap="flat" cmpd="sng" algn="ctr">
                      <a:solidFill>
                        <a:srgbClr val="002060"/>
                      </a:solidFill>
                      <a:prstDash val="sysDash"/>
                      <a:round/>
                      <a:headEnd type="none" w="med" len="med"/>
                      <a:tailEnd type="none" w="med" len="med"/>
                    </a:lnL>
                    <a:lnT w="28575" cap="flat" cmpd="sng" algn="ctr">
                      <a:solidFill>
                        <a:srgbClr val="002060"/>
                      </a:solidFill>
                      <a:prstDash val="sysDash"/>
                      <a:round/>
                      <a:headEnd type="none" w="med" len="med"/>
                      <a:tailEnd type="none" w="med" len="med"/>
                    </a:lnT>
                    <a:solidFill>
                      <a:srgbClr val="800000"/>
                    </a:solidFill>
                  </a:tcPr>
                </a:tc>
                <a:tc>
                  <a:txBody>
                    <a:bodyPr/>
                    <a:lstStyle/>
                    <a:p>
                      <a:pPr marL="0" lvl="0" indent="0" algn="just">
                        <a:lnSpc>
                          <a:spcPct val="100000"/>
                        </a:lnSpc>
                        <a:spcBef>
                          <a:spcPts val="300"/>
                        </a:spcBef>
                        <a:spcAft>
                          <a:spcPts val="400"/>
                        </a:spcAft>
                        <a:buFont typeface="Wingdings" pitchFamily="2" charset="2"/>
                        <a:buNone/>
                        <a:tabLst>
                          <a:tab pos="2298700" algn="l"/>
                        </a:tabLst>
                      </a:pPr>
                      <a:r>
                        <a:rPr lang="fr-FR" sz="900" b="1" kern="1200" dirty="0">
                          <a:solidFill>
                            <a:srgbClr val="002060"/>
                          </a:solidFill>
                          <a:effectLst/>
                          <a:latin typeface="Trebuchet MS" panose="020B0703020202090204" pitchFamily="34" charset="0"/>
                          <a:cs typeface="+mn-cs"/>
                        </a:rPr>
                        <a:t>Principe</a:t>
                      </a:r>
                      <a:r>
                        <a:rPr lang="fr-FR" sz="900" b="0" kern="1200" dirty="0">
                          <a:solidFill>
                            <a:srgbClr val="002060"/>
                          </a:solidFill>
                          <a:effectLst/>
                          <a:latin typeface="Trebuchet MS" panose="020B0703020202090204" pitchFamily="34" charset="0"/>
                          <a:cs typeface="+mn-cs"/>
                        </a:rPr>
                        <a:t> : Le principe de non-déductibilité fiscale de l'amortissement du fonds commercial est inscrit à l’article 39,1-2°. La jurisprudence du CE ne trouvera plus  à s’appliquer et les amortissements des fonds commerciaux comptabilisés devraient donc être (automatiquement) réintégrés pour la détermination du résultat fiscal.</a:t>
                      </a:r>
                    </a:p>
                    <a:p>
                      <a:pPr marL="0" lvl="0" indent="0" algn="just" defTabSz="914400" rtl="0" eaLnBrk="1" latinLnBrk="0" hangingPunct="1">
                        <a:lnSpc>
                          <a:spcPct val="100000"/>
                        </a:lnSpc>
                        <a:spcBef>
                          <a:spcPts val="300"/>
                        </a:spcBef>
                        <a:spcAft>
                          <a:spcPts val="400"/>
                        </a:spcAft>
                        <a:buFont typeface="Wingdings" pitchFamily="2" charset="2"/>
                        <a:buNone/>
                        <a:tabLst>
                          <a:tab pos="2298700" algn="l"/>
                        </a:tabLst>
                      </a:pPr>
                      <a:r>
                        <a:rPr lang="fr-FR" sz="900" b="0" kern="1200" dirty="0">
                          <a:solidFill>
                            <a:srgbClr val="002060"/>
                          </a:solidFill>
                          <a:effectLst/>
                          <a:latin typeface="Trebuchet MS" panose="020B0703020202090204" pitchFamily="34" charset="0"/>
                          <a:ea typeface="+mn-ea"/>
                          <a:cs typeface="+mn-cs"/>
                        </a:rPr>
                        <a:t>L'interdiction générale de déduction de l'amortissement du fonds commercial s'applique pour la détermination des résultats des exercices clos à compter du 31 décembre 2021 (entreprises soumises à l'impôt sur les sociétés) ou des exercices clos à compter de 2021 (entreprises relevant de l'impôt sur le revenu). La mise en œuvre de l'article 23 de la loi peut donc nécessiter de rapporter au résultat imposable des amortissements qui seraient comptabilisés à raison de fonds acquis avant le 1er janvier 2022. </a:t>
                      </a:r>
                    </a:p>
                  </a:txBody>
                  <a:tcPr anchor="ctr">
                    <a:lnT w="28575" cap="flat" cmpd="sng" algn="ctr">
                      <a:solidFill>
                        <a:srgbClr val="002060"/>
                      </a:solidFill>
                      <a:prstDash val="sysDash"/>
                      <a:round/>
                      <a:headEnd type="none" w="med" len="med"/>
                      <a:tailEnd type="none" w="med" len="med"/>
                    </a:lnT>
                    <a:lnB w="28575" cap="flat" cmpd="sng" algn="ctr">
                      <a:solidFill>
                        <a:srgbClr val="002060"/>
                      </a:solid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1380583972"/>
                  </a:ext>
                </a:extLst>
              </a:tr>
              <a:tr h="1759971">
                <a:tc vMerge="1">
                  <a:txBody>
                    <a:bodyPr/>
                    <a:lstStyle/>
                    <a:p>
                      <a:endParaRPr lang="fr-FR" dirty="0"/>
                    </a:p>
                  </a:txBody>
                  <a:tcPr/>
                </a:tc>
                <a:tc>
                  <a:txBody>
                    <a:bodyPr/>
                    <a:lstStyle/>
                    <a:p>
                      <a:pPr algn="just"/>
                      <a:r>
                        <a:rPr lang="fr-FR" sz="900" b="1" kern="1200" dirty="0">
                          <a:solidFill>
                            <a:srgbClr val="002060"/>
                          </a:solidFill>
                          <a:effectLst/>
                          <a:latin typeface="Trebuchet MS" panose="020B0703020202090204" pitchFamily="34" charset="0"/>
                          <a:ea typeface="+mn-ea"/>
                          <a:cs typeface="+mn-cs"/>
                        </a:rPr>
                        <a:t>Exception </a:t>
                      </a:r>
                      <a:r>
                        <a:rPr lang="fr-FR" sz="900" b="0" kern="1200" dirty="0">
                          <a:solidFill>
                            <a:srgbClr val="002060"/>
                          </a:solidFill>
                          <a:effectLst/>
                          <a:latin typeface="Trebuchet MS" panose="020B0703020202090204" pitchFamily="34" charset="0"/>
                          <a:ea typeface="+mn-ea"/>
                          <a:cs typeface="+mn-cs"/>
                        </a:rPr>
                        <a:t>: Déduction temporaire et dérogatoire des amortissements constatés dans la comptabilité des entreprises au titre des fonds commerciaux acquis à compter du 1er janvier 2022 et jusqu’au 31 décembre 2023. La faculté temporaire d'amortissement fiscal des fonds commerciaux concerne tous les fonds commerciaux acquis, à l'exclusion donc des fonds créés. La notion d'acquisition devrait s'entendre, au sens large, englobant à la fois les acquisitions à titre onéreux et les apports. En particulier, compte tenu de la formulation de la loi, rien ne devrait s'opposer à notre avis à l'amortissement de fonds commerciaux transmis à l'occasion d'une opération de fusion ou d'apport partiel d'actif, placée sous le régime de droit commun ou sous le régime de faveur.</a:t>
                      </a:r>
                    </a:p>
                    <a:p>
                      <a:pPr algn="just"/>
                      <a:endParaRPr lang="fr-FR" sz="900" b="0" kern="1200" dirty="0">
                        <a:solidFill>
                          <a:srgbClr val="002060"/>
                        </a:solidFill>
                        <a:effectLst/>
                        <a:latin typeface="Trebuchet MS" panose="020B0703020202090204" pitchFamily="34" charset="0"/>
                        <a:ea typeface="+mn-ea"/>
                        <a:cs typeface="+mn-cs"/>
                      </a:endParaRPr>
                    </a:p>
                    <a:p>
                      <a:pPr marL="0" algn="just" defTabSz="914400" rtl="0" eaLnBrk="1" latinLnBrk="0" hangingPunct="1"/>
                      <a:r>
                        <a:rPr lang="fr-FR" sz="900" b="0" kern="1200" dirty="0">
                          <a:solidFill>
                            <a:srgbClr val="002060"/>
                          </a:solidFill>
                          <a:effectLst/>
                          <a:latin typeface="Trebuchet MS" panose="020B0703020202090204" pitchFamily="34" charset="0"/>
                          <a:ea typeface="+mn-ea"/>
                          <a:cs typeface="+mn-cs"/>
                        </a:rPr>
                        <a:t>L'article 23 de la loi permet l'amortissement du prix de revient du fonds commercial défini ci-dessus, conformément aux règles comptables. Il ne concerne donc pas les éléments du fonds de commerce qui font l'objet d'une inscription séparée en comptabilité.</a:t>
                      </a:r>
                    </a:p>
                    <a:p>
                      <a:pPr algn="just"/>
                      <a:r>
                        <a:rPr lang="fr-FR" sz="900" b="0" kern="1200" dirty="0">
                          <a:solidFill>
                            <a:srgbClr val="002060"/>
                          </a:solidFill>
                          <a:effectLst/>
                          <a:latin typeface="Trebuchet MS" panose="020B0703020202090204" pitchFamily="34" charset="0"/>
                          <a:ea typeface="+mn-ea"/>
                          <a:cs typeface="+mn-cs"/>
                        </a:rPr>
                        <a:t>=&gt; Le régime comptable et fiscal de la dépréciation nécessite la constatation d’un amortissement dérogatoire</a:t>
                      </a:r>
                    </a:p>
                    <a:p>
                      <a:pPr marL="0" indent="0" algn="just">
                        <a:buNone/>
                      </a:pPr>
                      <a:r>
                        <a:rPr lang="fr-FR" sz="900" b="0" kern="1200" dirty="0">
                          <a:solidFill>
                            <a:srgbClr val="002060"/>
                          </a:solidFill>
                          <a:effectLst/>
                          <a:latin typeface="Trebuchet MS" panose="020B0703020202090204" pitchFamily="34" charset="0"/>
                          <a:ea typeface="+mn-ea"/>
                          <a:cs typeface="+mn-cs"/>
                        </a:rPr>
                        <a:t>=&gt; Quid amortissement Mali technique affecté au fonds (Interdiction pour les fusions en régime de faveur et autorisation en régime de droit commun)</a:t>
                      </a:r>
                      <a:endParaRPr kumimoji="0" lang="fr-FR" sz="90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a:txBody>
                  <a:tcPr anchor="ctr">
                    <a:lnT w="28575" cap="flat" cmpd="sng" algn="ctr">
                      <a:solidFill>
                        <a:srgbClr val="002060"/>
                      </a:solidFill>
                      <a:prstDash val="sysDash"/>
                      <a:round/>
                      <a:headEnd type="none" w="med" len="med"/>
                      <a:tailEnd type="none" w="med" len="med"/>
                    </a:lnT>
                    <a:lnB w="28575" cap="flat" cmpd="sng" algn="ctr">
                      <a:solidFill>
                        <a:srgbClr val="002060"/>
                      </a:solid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1234921175"/>
                  </a:ext>
                </a:extLst>
              </a:tr>
              <a:tr h="1930001">
                <a:tc vMerge="1">
                  <a:txBody>
                    <a:bodyPr/>
                    <a:lstStyle/>
                    <a:p>
                      <a:endParaRPr lang="fr-FR"/>
                    </a:p>
                  </a:txBody>
                  <a:tcPr/>
                </a:tc>
                <a:tc>
                  <a:txBody>
                    <a:bodyPr/>
                    <a:lstStyle/>
                    <a:p>
                      <a:pPr marL="0" algn="just" defTabSz="914400" rtl="0" eaLnBrk="1" latinLnBrk="0" hangingPunct="1"/>
                      <a:r>
                        <a:rPr lang="fr-FR" sz="900" b="1" kern="1200" dirty="0">
                          <a:solidFill>
                            <a:srgbClr val="002060"/>
                          </a:solidFill>
                          <a:effectLst/>
                          <a:latin typeface="Trebuchet MS" panose="020B0703020202090204" pitchFamily="34" charset="0"/>
                          <a:ea typeface="+mn-ea"/>
                          <a:cs typeface="+mn-cs"/>
                        </a:rPr>
                        <a:t>La provision pour dépréciation d'un fonds amorti est réintégrée fiscalement de manière échelonnée :</a:t>
                      </a:r>
                    </a:p>
                    <a:p>
                      <a:pPr marL="0" algn="just" defTabSz="914400" rtl="0" eaLnBrk="1" latinLnBrk="0" hangingPunct="1"/>
                      <a:endParaRPr lang="fr-FR" sz="900" b="1" kern="1200" dirty="0">
                        <a:solidFill>
                          <a:srgbClr val="002060"/>
                        </a:solidFill>
                        <a:effectLst/>
                        <a:latin typeface="Trebuchet MS" panose="020B0703020202090204" pitchFamily="34" charset="0"/>
                        <a:ea typeface="+mn-ea"/>
                        <a:cs typeface="+mn-cs"/>
                      </a:endParaRPr>
                    </a:p>
                    <a:p>
                      <a:pPr marL="0" algn="just" defTabSz="914400" rtl="0" eaLnBrk="1" latinLnBrk="0" hangingPunct="1"/>
                      <a:r>
                        <a:rPr lang="fr-FR" sz="900" b="0" kern="1200" dirty="0">
                          <a:solidFill>
                            <a:srgbClr val="002060"/>
                          </a:solidFill>
                          <a:effectLst/>
                          <a:latin typeface="Trebuchet MS" panose="020B0703020202090204" pitchFamily="34" charset="0"/>
                          <a:ea typeface="+mn-ea"/>
                          <a:cs typeface="+mn-cs"/>
                        </a:rPr>
                        <a:t>L'article 23 de la loi comporte une règle particulière qui s'écarte de la comptabilité dans l'hypothèse où le fonds commercial amorti fait l'objet d'une provision pour dépréciation. L’article 23 de la loi introduit une disposition particulière imposant une reprise étalée extra-comptable des provisions constatées au titre des fonds commerciaux qui font par ailleurs l'objet d'un amortissement admis en déduction du résultat imposable.</a:t>
                      </a:r>
                    </a:p>
                    <a:p>
                      <a:pPr marL="0" algn="just" defTabSz="914400" rtl="0" eaLnBrk="1" latinLnBrk="0" hangingPunct="1"/>
                      <a:endParaRPr lang="fr-FR" sz="900" b="0" kern="1200" dirty="0">
                        <a:solidFill>
                          <a:srgbClr val="002060"/>
                        </a:solidFill>
                        <a:effectLst/>
                        <a:latin typeface="Trebuchet MS" panose="020B0703020202090204" pitchFamily="34" charset="0"/>
                        <a:ea typeface="+mn-ea"/>
                        <a:cs typeface="+mn-cs"/>
                      </a:endParaRPr>
                    </a:p>
                    <a:p>
                      <a:pPr marL="0" lvl="1" algn="just" defTabSz="914400" rtl="0" eaLnBrk="1" latinLnBrk="0" hangingPunct="1">
                        <a:buFont typeface="Wingdings" panose="05000000000000000000" pitchFamily="2" charset="2"/>
                        <a:buNone/>
                      </a:pPr>
                      <a:r>
                        <a:rPr lang="fr-FR" sz="900" b="0" kern="1200" dirty="0">
                          <a:solidFill>
                            <a:srgbClr val="002060"/>
                          </a:solidFill>
                          <a:effectLst/>
                          <a:latin typeface="Trebuchet MS" panose="020B0703020202090204" pitchFamily="34" charset="0"/>
                          <a:ea typeface="+mn-ea"/>
                          <a:cs typeface="+mn-cs"/>
                        </a:rPr>
                        <a:t>Les provisions constituées à raison d’un fonds commercial, dont l'amortissement est admis en déduction, sont rapportées aux résultats imposables de chacun des exercices suivant celui au titre duquel elles ont été déduites, de manière échelonnée sur la durée d'amortissement restant à courir et pour un montant égal à la différence entre (i) l'amortissement qui aurait été pratiqué si la provision n'avait pas été comptabilisée et (ii) l'amortissement effectivement comptabilisé à la clôture de l'exercice (calculé sur une base réduite sur le plan comptable du montant de la provision)</a:t>
                      </a:r>
                    </a:p>
                    <a:p>
                      <a:pPr marL="0" indent="0" algn="just">
                        <a:buNone/>
                      </a:pPr>
                      <a:endParaRPr kumimoji="0" lang="fr-FR" sz="900" b="0"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a:txBody>
                  <a:tcPr anchor="ctr">
                    <a:lnT w="28575" cap="flat" cmpd="sng" algn="ctr">
                      <a:solidFill>
                        <a:srgbClr val="002060"/>
                      </a:solidFill>
                      <a:prstDash val="sysDash"/>
                      <a:round/>
                      <a:headEnd type="none" w="med" len="med"/>
                      <a:tailEnd type="none" w="med" len="med"/>
                    </a:lnT>
                    <a:lnB w="28575" cap="flat" cmpd="sng" algn="ctr">
                      <a:solidFill>
                        <a:srgbClr val="002060"/>
                      </a:solid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4059101752"/>
                  </a:ext>
                </a:extLst>
              </a:tr>
            </a:tbl>
          </a:graphicData>
        </a:graphic>
      </p:graphicFrame>
    </p:spTree>
    <p:extLst>
      <p:ext uri="{BB962C8B-B14F-4D97-AF65-F5344CB8AC3E}">
        <p14:creationId xmlns:p14="http://schemas.microsoft.com/office/powerpoint/2010/main" val="2251587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F7DAA7B-05D2-484C-9FFF-F5C0C7DDBEB0}"/>
              </a:ext>
            </a:extLst>
          </p:cNvPr>
          <p:cNvSpPr txBox="1"/>
          <p:nvPr/>
        </p:nvSpPr>
        <p:spPr>
          <a:xfrm>
            <a:off x="755576" y="919083"/>
            <a:ext cx="7632848" cy="807913"/>
          </a:xfrm>
          <a:prstGeom prst="rect">
            <a:avLst/>
          </a:prstGeom>
          <a:noFill/>
        </p:spPr>
        <p:txBody>
          <a:bodyPr wrap="square">
            <a:spAutoFit/>
          </a:bodyPr>
          <a:lstStyle/>
          <a:p>
            <a:pPr algn="l"/>
            <a:endParaRPr lang="fr-FR" sz="1050" b="0" i="0" u="none" strike="noStrike" baseline="0" dirty="0">
              <a:solidFill>
                <a:srgbClr val="000000"/>
              </a:solidFill>
              <a:latin typeface="Calibri" panose="020F0502020204030204" pitchFamily="34" charset="0"/>
            </a:endParaRPr>
          </a:p>
          <a:p>
            <a:r>
              <a:rPr lang="fr-FR" dirty="0">
                <a:cs typeface="+mj-cs"/>
              </a:rPr>
              <a:t>I. Fiscalité des entreprises</a:t>
            </a:r>
          </a:p>
          <a:p>
            <a:endParaRPr lang="fr-FR" dirty="0">
              <a:solidFill>
                <a:srgbClr val="000000"/>
              </a:solidFill>
            </a:endParaRPr>
          </a:p>
        </p:txBody>
      </p:sp>
      <p:sp>
        <p:nvSpPr>
          <p:cNvPr id="2" name="Titre 1">
            <a:extLst>
              <a:ext uri="{FF2B5EF4-FFF2-40B4-BE49-F238E27FC236}">
                <a16:creationId xmlns:a16="http://schemas.microsoft.com/office/drawing/2014/main" id="{22B15C40-4439-4684-A18D-A1269B0C7CDB}"/>
              </a:ext>
            </a:extLst>
          </p:cNvPr>
          <p:cNvSpPr>
            <a:spLocks noGrp="1"/>
          </p:cNvSpPr>
          <p:nvPr>
            <p:ph type="title"/>
          </p:nvPr>
        </p:nvSpPr>
        <p:spPr>
          <a:xfrm>
            <a:off x="457200" y="274638"/>
            <a:ext cx="8229600" cy="778098"/>
          </a:xfrm>
        </p:spPr>
        <p:txBody>
          <a:bodyPr/>
          <a:lstStyle/>
          <a:p>
            <a:r>
              <a:rPr lang="fr-FR" sz="1800" dirty="0">
                <a:solidFill>
                  <a:srgbClr val="919191"/>
                </a:solidFill>
                <a:latin typeface="Calibri" panose="020F0502020204030204" pitchFamily="34" charset="0"/>
              </a:rPr>
              <a:t>Crédit d’impôt en faveur de la recherche collaborative</a:t>
            </a:r>
          </a:p>
        </p:txBody>
      </p:sp>
      <p:pic>
        <p:nvPicPr>
          <p:cNvPr id="4" name="Google Shape;71;p14">
            <a:extLst>
              <a:ext uri="{FF2B5EF4-FFF2-40B4-BE49-F238E27FC236}">
                <a16:creationId xmlns:a16="http://schemas.microsoft.com/office/drawing/2014/main" id="{8D7DE6DB-28FD-4E59-9855-0B17FA7D598B}"/>
              </a:ext>
            </a:extLst>
          </p:cNvPr>
          <p:cNvPicPr preferRelativeResize="0"/>
          <p:nvPr/>
        </p:nvPicPr>
        <p:blipFill>
          <a:blip r:embed="rId2">
            <a:alphaModFix/>
          </a:blip>
          <a:stretch>
            <a:fillRect/>
          </a:stretch>
        </p:blipFill>
        <p:spPr>
          <a:xfrm>
            <a:off x="7954500" y="224673"/>
            <a:ext cx="958100" cy="357775"/>
          </a:xfrm>
          <a:prstGeom prst="rect">
            <a:avLst/>
          </a:prstGeom>
          <a:noFill/>
          <a:ln>
            <a:noFill/>
          </a:ln>
        </p:spPr>
      </p:pic>
      <p:pic>
        <p:nvPicPr>
          <p:cNvPr id="5" name="Google Shape;125;p18">
            <a:extLst>
              <a:ext uri="{FF2B5EF4-FFF2-40B4-BE49-F238E27FC236}">
                <a16:creationId xmlns:a16="http://schemas.microsoft.com/office/drawing/2014/main" id="{3A2AC069-1F3A-465A-813B-138CEF767524}"/>
              </a:ext>
            </a:extLst>
          </p:cNvPr>
          <p:cNvPicPr preferRelativeResize="0"/>
          <p:nvPr/>
        </p:nvPicPr>
        <p:blipFill>
          <a:blip r:embed="rId3">
            <a:alphaModFix/>
          </a:blip>
          <a:stretch>
            <a:fillRect/>
          </a:stretch>
        </p:blipFill>
        <p:spPr>
          <a:xfrm>
            <a:off x="-19050" y="0"/>
            <a:ext cx="457426" cy="6858000"/>
          </a:xfrm>
          <a:prstGeom prst="rect">
            <a:avLst/>
          </a:prstGeom>
          <a:noFill/>
          <a:ln>
            <a:noFill/>
          </a:ln>
        </p:spPr>
      </p:pic>
      <p:sp>
        <p:nvSpPr>
          <p:cNvPr id="8" name="ZoneTexte 7">
            <a:extLst>
              <a:ext uri="{FF2B5EF4-FFF2-40B4-BE49-F238E27FC236}">
                <a16:creationId xmlns:a16="http://schemas.microsoft.com/office/drawing/2014/main" id="{3A854550-8FC3-45A1-9EA0-3788D64D1DC5}"/>
              </a:ext>
            </a:extLst>
          </p:cNvPr>
          <p:cNvSpPr txBox="1"/>
          <p:nvPr/>
        </p:nvSpPr>
        <p:spPr>
          <a:xfrm>
            <a:off x="2123728" y="2510798"/>
            <a:ext cx="1656184" cy="720000"/>
          </a:xfrm>
          <a:prstGeom prst="rect">
            <a:avLst/>
          </a:prstGeom>
          <a:noFill/>
          <a:ln>
            <a:solidFill>
              <a:schemeClr val="accent1"/>
            </a:solidFill>
          </a:ln>
        </p:spPr>
        <p:txBody>
          <a:bodyPr wrap="square" rtlCol="0">
            <a:spAutoFit/>
          </a:bodyPr>
          <a:lstStyle/>
          <a:p>
            <a:pPr algn="ctr"/>
            <a:r>
              <a:rPr lang="fr-FR" sz="1000" dirty="0">
                <a:solidFill>
                  <a:srgbClr val="000000"/>
                </a:solidFill>
                <a:latin typeface="Arial" panose="020B0604020202020204" pitchFamily="34" charset="0"/>
              </a:rPr>
              <a:t>Régime actuel </a:t>
            </a:r>
          </a:p>
          <a:p>
            <a:pPr algn="ctr"/>
            <a:r>
              <a:rPr lang="fr-FR" sz="1000" dirty="0">
                <a:solidFill>
                  <a:srgbClr val="000000"/>
                </a:solidFill>
                <a:latin typeface="Arial" panose="020B0604020202020204" pitchFamily="34" charset="0"/>
              </a:rPr>
              <a:t>(LF 2020)</a:t>
            </a:r>
          </a:p>
        </p:txBody>
      </p:sp>
      <p:sp>
        <p:nvSpPr>
          <p:cNvPr id="10" name="ZoneTexte 9">
            <a:extLst>
              <a:ext uri="{FF2B5EF4-FFF2-40B4-BE49-F238E27FC236}">
                <a16:creationId xmlns:a16="http://schemas.microsoft.com/office/drawing/2014/main" id="{24297B75-9FA7-472A-8CE1-7591A5075259}"/>
              </a:ext>
            </a:extLst>
          </p:cNvPr>
          <p:cNvSpPr txBox="1"/>
          <p:nvPr/>
        </p:nvSpPr>
        <p:spPr>
          <a:xfrm>
            <a:off x="582993" y="1584157"/>
            <a:ext cx="4349048" cy="2880000"/>
          </a:xfrm>
          <a:prstGeom prst="rect">
            <a:avLst/>
          </a:prstGeom>
          <a:solidFill>
            <a:schemeClr val="tx2">
              <a:lumMod val="20000"/>
              <a:lumOff val="80000"/>
            </a:schemeClr>
          </a:solidFill>
          <a:ln>
            <a:solidFill>
              <a:schemeClr val="accent1">
                <a:alpha val="95000"/>
              </a:schemeClr>
            </a:solidFill>
          </a:ln>
        </p:spPr>
        <p:txBody>
          <a:bodyPr wrap="square" rtlCol="0">
            <a:spAutoFit/>
          </a:bodyPr>
          <a:lstStyle/>
          <a:p>
            <a:pPr marL="171450" indent="-171450" algn="just">
              <a:buFont typeface="Arial" panose="020B0604020202020204" pitchFamily="34" charset="0"/>
              <a:buChar char="•"/>
            </a:pPr>
            <a:r>
              <a:rPr lang="fr-FR" sz="1050" b="0" i="0" u="none" strike="noStrike" baseline="0" dirty="0">
                <a:solidFill>
                  <a:srgbClr val="000000"/>
                </a:solidFill>
                <a:latin typeface="Arial" panose="020B0604020202020204" pitchFamily="34" charset="0"/>
              </a:rPr>
              <a:t>Les contrats de collaboration sont des contrats visant au portage commun, par une entreprise et un ou plusieurs organismes de recherche, de projets de recherche. Ils reposent sur un partage des risques et des résultats liés au projet et se distinguent de la sous-traitance classique en ce qu’ils établissent un partage des coûts, mais ne donnent pas lieu à la facturation, par les organismes de recherche, d’une marge commerciale, dès lors que les résultats mêmes du projet bénéficient à toutes les parties prenantes.</a:t>
            </a:r>
          </a:p>
          <a:p>
            <a:pPr marL="171450" indent="-171450" algn="just">
              <a:buFont typeface="Arial" panose="020B0604020202020204" pitchFamily="34" charset="0"/>
              <a:buChar char="•"/>
            </a:pPr>
            <a:r>
              <a:rPr lang="fr-FR" sz="1050" dirty="0">
                <a:solidFill>
                  <a:srgbClr val="000000"/>
                </a:solidFill>
                <a:latin typeface="Arial" panose="020B0604020202020204" pitchFamily="34" charset="0"/>
              </a:rPr>
              <a:t>Mesure : création d’un crédit d'impôt, au sein de l'article 244 quater B bis du CGI, au titre des dépenses facturées aux entreprises par des organismes de recherche et de diffusion des connaissances dans le cadre d’un contrat de collaboration conclu entre le 01/01/22 et le 31/12/25.</a:t>
            </a:r>
          </a:p>
          <a:p>
            <a:pPr marL="171450" indent="-171450" algn="just">
              <a:buFont typeface="Arial" panose="020B0604020202020204" pitchFamily="34" charset="0"/>
              <a:buChar char="•"/>
            </a:pPr>
            <a:r>
              <a:rPr lang="fr-FR" sz="1050" dirty="0">
                <a:solidFill>
                  <a:srgbClr val="000000"/>
                </a:solidFill>
                <a:latin typeface="Arial" panose="020B0604020202020204" pitchFamily="34" charset="0"/>
              </a:rPr>
              <a:t>Objectif : compenser la suppression du dispositif de doublement des dépenses sous-traitées à des organismes publics ou assimilés pour le crédit d'impôt recherche (article 35, LF. 2021 n°2020-1721).</a:t>
            </a:r>
          </a:p>
          <a:p>
            <a:endParaRPr lang="fr-FR" sz="1050" b="0" i="0" u="none" strike="noStrike" baseline="0" dirty="0">
              <a:solidFill>
                <a:srgbClr val="000000"/>
              </a:solidFill>
              <a:latin typeface="Arial" panose="020B0604020202020204" pitchFamily="34" charset="0"/>
            </a:endParaRPr>
          </a:p>
        </p:txBody>
      </p:sp>
      <p:sp>
        <p:nvSpPr>
          <p:cNvPr id="20" name="ZoneTexte 19">
            <a:extLst>
              <a:ext uri="{FF2B5EF4-FFF2-40B4-BE49-F238E27FC236}">
                <a16:creationId xmlns:a16="http://schemas.microsoft.com/office/drawing/2014/main" id="{073E97D9-F550-4514-BD0B-F666CBF085B8}"/>
              </a:ext>
            </a:extLst>
          </p:cNvPr>
          <p:cNvSpPr txBox="1"/>
          <p:nvPr/>
        </p:nvSpPr>
        <p:spPr>
          <a:xfrm>
            <a:off x="582992" y="4464157"/>
            <a:ext cx="4349047" cy="2088000"/>
          </a:xfrm>
          <a:prstGeom prst="rect">
            <a:avLst/>
          </a:prstGeom>
          <a:noFill/>
          <a:ln>
            <a:solidFill>
              <a:schemeClr val="accent1"/>
            </a:solidFill>
          </a:ln>
        </p:spPr>
        <p:txBody>
          <a:bodyPr wrap="square" rtlCol="0">
            <a:spAutoFit/>
          </a:bodyPr>
          <a:lstStyle/>
          <a:p>
            <a:pPr algn="l"/>
            <a:endParaRPr lang="fr-FR" sz="1000" b="0" i="0" u="none" strike="noStrike" baseline="0" dirty="0">
              <a:solidFill>
                <a:srgbClr val="000000"/>
              </a:solidFill>
              <a:latin typeface="Arial" panose="020B0604020202020204" pitchFamily="34" charset="0"/>
            </a:endParaRPr>
          </a:p>
          <a:p>
            <a:pPr marL="171450" indent="-171450">
              <a:buFont typeface="Arial" panose="020B0604020202020204" pitchFamily="34" charset="0"/>
              <a:buChar char="•"/>
            </a:pPr>
            <a:r>
              <a:rPr lang="fr-FR" sz="1000" b="0" i="0" u="none" strike="noStrike" baseline="0" dirty="0">
                <a:solidFill>
                  <a:srgbClr val="000000"/>
                </a:solidFill>
                <a:latin typeface="Arial" panose="020B0604020202020204" pitchFamily="34" charset="0"/>
              </a:rPr>
              <a:t>Calcul du crédit :</a:t>
            </a:r>
          </a:p>
          <a:p>
            <a:r>
              <a:rPr lang="fr-FR" sz="1000" b="0" i="0" u="none" strike="noStrike" baseline="0" dirty="0">
                <a:solidFill>
                  <a:srgbClr val="000000"/>
                </a:solidFill>
                <a:latin typeface="Arial" panose="020B0604020202020204" pitchFamily="34" charset="0"/>
              </a:rPr>
              <a:t>- Limite de </a:t>
            </a:r>
            <a:r>
              <a:rPr lang="fr-FR" sz="1000" b="1" i="0" u="none" strike="noStrike" baseline="0" dirty="0">
                <a:solidFill>
                  <a:srgbClr val="000000"/>
                </a:solidFill>
                <a:latin typeface="Arial" panose="020B0604020202020204" pitchFamily="34" charset="0"/>
              </a:rPr>
              <a:t>2 M€ par an </a:t>
            </a:r>
            <a:r>
              <a:rPr lang="fr-FR" sz="1000" b="0" i="0" u="none" strike="noStrike" baseline="0" dirty="0">
                <a:solidFill>
                  <a:srgbClr val="000000"/>
                </a:solidFill>
                <a:latin typeface="Arial" panose="020B0604020202020204" pitchFamily="34" charset="0"/>
              </a:rPr>
              <a:t>;</a:t>
            </a:r>
          </a:p>
          <a:p>
            <a:r>
              <a:rPr lang="fr-FR" sz="1000" b="0" i="0" u="none" strike="noStrike" baseline="0" dirty="0">
                <a:solidFill>
                  <a:srgbClr val="000000"/>
                </a:solidFill>
                <a:latin typeface="Arial" panose="020B0604020202020204" pitchFamily="34" charset="0"/>
              </a:rPr>
              <a:t>- Taux du crédit de </a:t>
            </a:r>
            <a:r>
              <a:rPr lang="fr-FR" sz="1000" b="1" i="0" u="none" strike="noStrike" baseline="0" dirty="0">
                <a:solidFill>
                  <a:srgbClr val="000000"/>
                </a:solidFill>
                <a:latin typeface="Arial" panose="020B0604020202020204" pitchFamily="34" charset="0"/>
              </a:rPr>
              <a:t>40 % </a:t>
            </a:r>
            <a:r>
              <a:rPr lang="fr-FR" sz="1000" b="0" i="0" u="none" strike="noStrike" baseline="0" dirty="0">
                <a:solidFill>
                  <a:srgbClr val="000000"/>
                </a:solidFill>
                <a:latin typeface="Arial" panose="020B0604020202020204" pitchFamily="34" charset="0"/>
              </a:rPr>
              <a:t>(porté à 50 % pour les PME européennes).</a:t>
            </a:r>
          </a:p>
          <a:p>
            <a:endParaRPr lang="fr-FR" sz="1000" b="0" i="0" u="none" strike="noStrike" baseline="0" dirty="0">
              <a:solidFill>
                <a:srgbClr val="000000"/>
              </a:solidFill>
              <a:latin typeface="Arial" panose="020B0604020202020204" pitchFamily="34" charset="0"/>
            </a:endParaRPr>
          </a:p>
          <a:p>
            <a:pPr marL="171450" indent="-171450" algn="just">
              <a:buFont typeface="Arial" panose="020B0604020202020204" pitchFamily="34" charset="0"/>
              <a:buChar char="•"/>
            </a:pPr>
            <a:r>
              <a:rPr lang="fr-FR" sz="1050" dirty="0">
                <a:solidFill>
                  <a:srgbClr val="000000"/>
                </a:solidFill>
                <a:latin typeface="Arial" panose="020B0604020202020204" pitchFamily="34" charset="0"/>
              </a:rPr>
              <a:t>Modalités d'utilisation du crédit d'impôt identiques à celles prévues pour le CIR ;</a:t>
            </a:r>
          </a:p>
          <a:p>
            <a:pPr marL="171450" indent="-171450" algn="just">
              <a:buFont typeface="Arial" panose="020B0604020202020204" pitchFamily="34" charset="0"/>
              <a:buChar char="•"/>
            </a:pPr>
            <a:r>
              <a:rPr lang="fr-FR" sz="1050" dirty="0">
                <a:solidFill>
                  <a:srgbClr val="000000"/>
                </a:solidFill>
                <a:latin typeface="Arial" panose="020B0604020202020204" pitchFamily="34" charset="0"/>
              </a:rPr>
              <a:t>Ces sommes seront retenues dans le calcul pour le ratio de dépenses de recherche utilisé pour apprécier le statut de JEI ;</a:t>
            </a:r>
          </a:p>
          <a:p>
            <a:pPr marL="171450" indent="-171450" algn="just">
              <a:buFont typeface="Arial" panose="020B0604020202020204" pitchFamily="34" charset="0"/>
              <a:buChar char="•"/>
            </a:pPr>
            <a:r>
              <a:rPr lang="fr-FR" sz="1050" dirty="0">
                <a:solidFill>
                  <a:srgbClr val="000000"/>
                </a:solidFill>
                <a:latin typeface="Arial" panose="020B0604020202020204" pitchFamily="34" charset="0"/>
              </a:rPr>
              <a:t>Elles seront également retenues pour apprécier le seuil de 100 M€ applicable pour déterminer le taux du CIR applicable.</a:t>
            </a:r>
          </a:p>
          <a:p>
            <a:endParaRPr lang="fr-FR" sz="1000" b="0" i="0" u="none" strike="noStrike" baseline="0" dirty="0">
              <a:solidFill>
                <a:srgbClr val="000000"/>
              </a:solidFill>
              <a:latin typeface="Arial" panose="020B0604020202020204" pitchFamily="34" charset="0"/>
            </a:endParaRPr>
          </a:p>
          <a:p>
            <a:endParaRPr lang="fr-FR" sz="1000" dirty="0"/>
          </a:p>
        </p:txBody>
      </p:sp>
      <p:sp>
        <p:nvSpPr>
          <p:cNvPr id="22" name="ZoneTexte 21">
            <a:extLst>
              <a:ext uri="{FF2B5EF4-FFF2-40B4-BE49-F238E27FC236}">
                <a16:creationId xmlns:a16="http://schemas.microsoft.com/office/drawing/2014/main" id="{E6179C4D-6825-4B8E-8E9E-030D8A9AA006}"/>
              </a:ext>
            </a:extLst>
          </p:cNvPr>
          <p:cNvSpPr txBox="1"/>
          <p:nvPr/>
        </p:nvSpPr>
        <p:spPr>
          <a:xfrm>
            <a:off x="4932039" y="1584141"/>
            <a:ext cx="3980561" cy="4968000"/>
          </a:xfrm>
          <a:prstGeom prst="rect">
            <a:avLst/>
          </a:prstGeom>
          <a:noFill/>
          <a:ln>
            <a:solidFill>
              <a:schemeClr val="accent1"/>
            </a:solidFill>
          </a:ln>
        </p:spPr>
        <p:txBody>
          <a:bodyPr wrap="square" rtlCol="0">
            <a:spAutoFit/>
          </a:bodyPr>
          <a:lstStyle/>
          <a:p>
            <a:pPr algn="l"/>
            <a:endParaRPr lang="fr-FR" sz="1000" b="0" i="0" u="none" strike="noStrike" baseline="0" dirty="0">
              <a:solidFill>
                <a:srgbClr val="000000"/>
              </a:solidFill>
              <a:latin typeface="Arial" panose="020B0604020202020204" pitchFamily="34" charset="0"/>
            </a:endParaRPr>
          </a:p>
          <a:p>
            <a:r>
              <a:rPr lang="fr-FR" sz="1000" b="1" i="0" u="none" strike="noStrike" baseline="0" dirty="0">
                <a:solidFill>
                  <a:srgbClr val="000000"/>
                </a:solidFill>
                <a:latin typeface="Arial" panose="020B0604020202020204" pitchFamily="34" charset="0"/>
              </a:rPr>
              <a:t>Conditions d’application :</a:t>
            </a:r>
            <a:endParaRPr lang="fr-FR" sz="1000" b="0" i="0" u="none" strike="noStrike" baseline="0" dirty="0">
              <a:solidFill>
                <a:srgbClr val="000000"/>
              </a:solidFill>
              <a:latin typeface="Arial" panose="020B0604020202020204" pitchFamily="34" charset="0"/>
            </a:endParaRPr>
          </a:p>
          <a:p>
            <a:endParaRPr lang="fr-FR" sz="1000" b="0" i="0" u="none" strike="noStrike" baseline="0" dirty="0">
              <a:solidFill>
                <a:srgbClr val="000000"/>
              </a:solidFill>
              <a:latin typeface="Arial" panose="020B0604020202020204" pitchFamily="34" charset="0"/>
            </a:endParaRPr>
          </a:p>
          <a:p>
            <a:r>
              <a:rPr lang="fr-FR" sz="1000" b="0" i="0" u="none" strike="noStrike" baseline="0" dirty="0">
                <a:solidFill>
                  <a:srgbClr val="000000"/>
                </a:solidFill>
                <a:latin typeface="Arial" panose="020B0604020202020204" pitchFamily="34" charset="0"/>
              </a:rPr>
              <a:t>- Conclusion du contrat de collaboration </a:t>
            </a:r>
            <a:r>
              <a:rPr lang="fr-FR" sz="1000" b="1" i="0" u="none" strike="noStrike" baseline="0" dirty="0">
                <a:solidFill>
                  <a:srgbClr val="000000"/>
                </a:solidFill>
                <a:latin typeface="Arial" panose="020B0604020202020204" pitchFamily="34" charset="0"/>
              </a:rPr>
              <a:t>avant l'engagement des travaux de recherche</a:t>
            </a:r>
            <a:r>
              <a:rPr lang="fr-FR" sz="1000" b="0" i="0" u="none" strike="noStrike" baseline="0" dirty="0">
                <a:solidFill>
                  <a:srgbClr val="000000"/>
                </a:solidFill>
                <a:latin typeface="Arial" panose="020B0604020202020204" pitchFamily="34" charset="0"/>
              </a:rPr>
              <a:t>.</a:t>
            </a:r>
          </a:p>
          <a:p>
            <a:endParaRPr lang="fr-FR" sz="1000" b="0" i="0" u="none" strike="noStrike" baseline="0" dirty="0">
              <a:solidFill>
                <a:srgbClr val="000000"/>
              </a:solidFill>
              <a:latin typeface="Arial" panose="020B0604020202020204" pitchFamily="34" charset="0"/>
            </a:endParaRPr>
          </a:p>
          <a:p>
            <a:r>
              <a:rPr lang="fr-FR" sz="1000" b="0" i="0" u="none" strike="noStrike" baseline="0" dirty="0">
                <a:solidFill>
                  <a:srgbClr val="000000"/>
                </a:solidFill>
                <a:latin typeface="Arial" panose="020B0604020202020204" pitchFamily="34" charset="0"/>
              </a:rPr>
              <a:t>- Contrat prévoyant :</a:t>
            </a:r>
          </a:p>
          <a:p>
            <a:r>
              <a:rPr lang="fr-FR" sz="1000" b="0" i="0" u="none" strike="noStrike" baseline="0" dirty="0">
                <a:solidFill>
                  <a:srgbClr val="000000"/>
                </a:solidFill>
                <a:latin typeface="Arial" panose="020B0604020202020204" pitchFamily="34" charset="0"/>
              </a:rPr>
              <a:t>• La facturation des dépenses de recherche par les organismes à leur </a:t>
            </a:r>
            <a:r>
              <a:rPr lang="fr-FR" sz="1000" b="1" i="0" u="none" strike="noStrike" baseline="0" dirty="0">
                <a:solidFill>
                  <a:srgbClr val="000000"/>
                </a:solidFill>
                <a:latin typeface="Arial" panose="020B0604020202020204" pitchFamily="34" charset="0"/>
              </a:rPr>
              <a:t>coût de revient </a:t>
            </a:r>
            <a:r>
              <a:rPr lang="fr-FR" sz="1000" b="0" i="0" u="none" strike="noStrike" baseline="0" dirty="0">
                <a:solidFill>
                  <a:srgbClr val="000000"/>
                </a:solidFill>
                <a:latin typeface="Arial" panose="020B0604020202020204" pitchFamily="34" charset="0"/>
              </a:rPr>
              <a:t>;</a:t>
            </a:r>
          </a:p>
          <a:p>
            <a:r>
              <a:rPr lang="fr-FR" sz="1000" b="0" i="0" u="none" strike="noStrike" baseline="0" dirty="0">
                <a:solidFill>
                  <a:srgbClr val="000000"/>
                </a:solidFill>
                <a:latin typeface="Arial" panose="020B0604020202020204" pitchFamily="34" charset="0"/>
              </a:rPr>
              <a:t>• La définition de l'objectif commun poursuivi, la répartition des travaux de recherche entre l'entreprise et l'organisme ainsi que les modalités de partage des risques et des résultats (étant précisé que ces derniers ne peuvent être attribués en totalité à l'entreprise) ;</a:t>
            </a:r>
          </a:p>
          <a:p>
            <a:r>
              <a:rPr lang="fr-FR" sz="1000" b="0" i="0" u="none" strike="noStrike" baseline="0" dirty="0">
                <a:solidFill>
                  <a:srgbClr val="000000"/>
                </a:solidFill>
                <a:latin typeface="Arial" panose="020B0604020202020204" pitchFamily="34" charset="0"/>
              </a:rPr>
              <a:t>• La limitation des dépenses facturées au titre des travaux de recherche </a:t>
            </a:r>
            <a:r>
              <a:rPr lang="fr-FR" sz="1000" b="1" i="0" u="none" strike="noStrike" baseline="0" dirty="0">
                <a:solidFill>
                  <a:srgbClr val="000000"/>
                </a:solidFill>
                <a:latin typeface="Arial" panose="020B0604020202020204" pitchFamily="34" charset="0"/>
              </a:rPr>
              <a:t>à 90% des dépenses totales </a:t>
            </a:r>
            <a:r>
              <a:rPr lang="fr-FR" sz="1000" b="0" i="0" u="none" strike="noStrike" baseline="0" dirty="0">
                <a:solidFill>
                  <a:srgbClr val="000000"/>
                </a:solidFill>
                <a:latin typeface="Arial" panose="020B0604020202020204" pitchFamily="34" charset="0"/>
              </a:rPr>
              <a:t>exposées pour la réalisation des opérations prévues au contrat ;</a:t>
            </a:r>
          </a:p>
          <a:p>
            <a:r>
              <a:rPr lang="fr-FR" sz="1000" b="0" i="0" u="none" strike="noStrike" baseline="0" dirty="0">
                <a:solidFill>
                  <a:srgbClr val="000000"/>
                </a:solidFill>
                <a:latin typeface="Arial" panose="020B0604020202020204" pitchFamily="34" charset="0"/>
              </a:rPr>
              <a:t>• La possibilité pour les organismes de disposer du droit de publier les résultats de leur propre recherche conduite dans le cadre de la collaboration.</a:t>
            </a:r>
          </a:p>
          <a:p>
            <a:endParaRPr lang="fr-FR" sz="1000" b="0" i="0" u="none" strike="noStrike" baseline="0" dirty="0">
              <a:solidFill>
                <a:srgbClr val="000000"/>
              </a:solidFill>
              <a:latin typeface="Arial" panose="020B0604020202020204" pitchFamily="34" charset="0"/>
            </a:endParaRPr>
          </a:p>
          <a:p>
            <a:r>
              <a:rPr lang="fr-FR" sz="1000" b="0" i="0" u="none" strike="noStrike" baseline="0" dirty="0">
                <a:solidFill>
                  <a:srgbClr val="000000"/>
                </a:solidFill>
                <a:latin typeface="Arial" panose="020B0604020202020204" pitchFamily="34" charset="0"/>
              </a:rPr>
              <a:t>- Dépenses facturées relatives à des travaux de recherche localisés au sein de </a:t>
            </a:r>
            <a:r>
              <a:rPr lang="fr-FR" sz="1000" b="1" i="0" u="none" strike="noStrike" baseline="0" dirty="0">
                <a:solidFill>
                  <a:srgbClr val="000000"/>
                </a:solidFill>
                <a:latin typeface="Arial" panose="020B0604020202020204" pitchFamily="34" charset="0"/>
              </a:rPr>
              <a:t>l’UE, en Norvège, en Islande ou au Liechtenstein</a:t>
            </a:r>
            <a:r>
              <a:rPr lang="fr-FR" sz="1000" b="0" i="0" u="none" strike="noStrike" baseline="0" dirty="0">
                <a:solidFill>
                  <a:srgbClr val="000000"/>
                </a:solidFill>
                <a:latin typeface="Arial" panose="020B0604020202020204" pitchFamily="34" charset="0"/>
              </a:rPr>
              <a:t>.</a:t>
            </a:r>
          </a:p>
          <a:p>
            <a:endParaRPr lang="fr-FR" sz="1000" dirty="0">
              <a:solidFill>
                <a:srgbClr val="000000"/>
              </a:solidFill>
              <a:latin typeface="Arial" panose="020B0604020202020204" pitchFamily="34" charset="0"/>
            </a:endParaRPr>
          </a:p>
          <a:p>
            <a:r>
              <a:rPr lang="fr-FR" sz="1000" b="0" i="0" u="none" strike="noStrike" baseline="0" dirty="0">
                <a:solidFill>
                  <a:srgbClr val="000000"/>
                </a:solidFill>
                <a:latin typeface="Arial" panose="020B0604020202020204" pitchFamily="34" charset="0"/>
              </a:rPr>
              <a:t>- Réalisation des opérations de recherche </a:t>
            </a:r>
            <a:r>
              <a:rPr lang="fr-FR" sz="1000" b="1" i="0" u="none" strike="noStrike" baseline="0" dirty="0">
                <a:solidFill>
                  <a:srgbClr val="000000"/>
                </a:solidFill>
                <a:latin typeface="Arial" panose="020B0604020202020204" pitchFamily="34" charset="0"/>
              </a:rPr>
              <a:t>directement par les organismes de recherche</a:t>
            </a:r>
            <a:r>
              <a:rPr lang="fr-FR" sz="1000" b="0" i="0" u="none" strike="noStrike" baseline="0" dirty="0">
                <a:solidFill>
                  <a:srgbClr val="000000"/>
                </a:solidFill>
                <a:latin typeface="Arial" panose="020B0604020202020204" pitchFamily="34" charset="0"/>
              </a:rPr>
              <a:t>. Toutefois, ces derniers pourraient recourir à d'autres organismes agréés pour la réalisation de certains travaux nécessaires à ces opérations si le contrat le prévoit.</a:t>
            </a:r>
          </a:p>
          <a:p>
            <a:endParaRPr lang="fr-FR" sz="1000" b="0" i="0" u="none" strike="noStrike" baseline="0" dirty="0">
              <a:solidFill>
                <a:srgbClr val="000000"/>
              </a:solidFill>
              <a:latin typeface="Arial" panose="020B0604020202020204" pitchFamily="34" charset="0"/>
            </a:endParaRPr>
          </a:p>
          <a:p>
            <a:endParaRPr lang="fr-FR" sz="1000" dirty="0"/>
          </a:p>
        </p:txBody>
      </p:sp>
    </p:spTree>
    <p:extLst>
      <p:ext uri="{BB962C8B-B14F-4D97-AF65-F5344CB8AC3E}">
        <p14:creationId xmlns:p14="http://schemas.microsoft.com/office/powerpoint/2010/main" val="1350749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B15C40-4439-4684-A18D-A1269B0C7CDB}"/>
              </a:ext>
            </a:extLst>
          </p:cNvPr>
          <p:cNvSpPr>
            <a:spLocks noGrp="1"/>
          </p:cNvSpPr>
          <p:nvPr>
            <p:ph type="title"/>
          </p:nvPr>
        </p:nvSpPr>
        <p:spPr>
          <a:xfrm>
            <a:off x="457200" y="274638"/>
            <a:ext cx="8229600" cy="778098"/>
          </a:xfrm>
        </p:spPr>
        <p:txBody>
          <a:bodyPr/>
          <a:lstStyle/>
          <a:p>
            <a:r>
              <a:rPr lang="fr-FR" sz="1800" dirty="0">
                <a:solidFill>
                  <a:srgbClr val="919191"/>
                </a:solidFill>
                <a:latin typeface="Calibri" panose="020F0502020204030204" pitchFamily="34" charset="0"/>
              </a:rPr>
              <a:t>Prorogation et mise en conformité avec le droit européen du crédit d’impôt innovation</a:t>
            </a:r>
          </a:p>
        </p:txBody>
      </p:sp>
      <p:pic>
        <p:nvPicPr>
          <p:cNvPr id="4" name="Google Shape;71;p14">
            <a:extLst>
              <a:ext uri="{FF2B5EF4-FFF2-40B4-BE49-F238E27FC236}">
                <a16:creationId xmlns:a16="http://schemas.microsoft.com/office/drawing/2014/main" id="{8D7DE6DB-28FD-4E59-9855-0B17FA7D598B}"/>
              </a:ext>
            </a:extLst>
          </p:cNvPr>
          <p:cNvPicPr preferRelativeResize="0"/>
          <p:nvPr/>
        </p:nvPicPr>
        <p:blipFill>
          <a:blip r:embed="rId2">
            <a:alphaModFix/>
          </a:blip>
          <a:stretch>
            <a:fillRect/>
          </a:stretch>
        </p:blipFill>
        <p:spPr>
          <a:xfrm>
            <a:off x="7954500" y="224673"/>
            <a:ext cx="958100" cy="357775"/>
          </a:xfrm>
          <a:prstGeom prst="rect">
            <a:avLst/>
          </a:prstGeom>
          <a:noFill/>
          <a:ln>
            <a:noFill/>
          </a:ln>
        </p:spPr>
      </p:pic>
      <p:pic>
        <p:nvPicPr>
          <p:cNvPr id="5" name="Google Shape;125;p18">
            <a:extLst>
              <a:ext uri="{FF2B5EF4-FFF2-40B4-BE49-F238E27FC236}">
                <a16:creationId xmlns:a16="http://schemas.microsoft.com/office/drawing/2014/main" id="{3A2AC069-1F3A-465A-813B-138CEF767524}"/>
              </a:ext>
            </a:extLst>
          </p:cNvPr>
          <p:cNvPicPr preferRelativeResize="0"/>
          <p:nvPr/>
        </p:nvPicPr>
        <p:blipFill>
          <a:blip r:embed="rId3">
            <a:alphaModFix/>
          </a:blip>
          <a:stretch>
            <a:fillRect/>
          </a:stretch>
        </p:blipFill>
        <p:spPr>
          <a:xfrm>
            <a:off x="-19050" y="0"/>
            <a:ext cx="457426" cy="6858000"/>
          </a:xfrm>
          <a:prstGeom prst="rect">
            <a:avLst/>
          </a:prstGeom>
          <a:noFill/>
          <a:ln>
            <a:noFill/>
          </a:ln>
        </p:spPr>
      </p:pic>
      <p:sp>
        <p:nvSpPr>
          <p:cNvPr id="13" name="ZoneTexte 12">
            <a:extLst>
              <a:ext uri="{FF2B5EF4-FFF2-40B4-BE49-F238E27FC236}">
                <a16:creationId xmlns:a16="http://schemas.microsoft.com/office/drawing/2014/main" id="{BB6F7940-3685-4F8B-956E-FD8F7AA15D8A}"/>
              </a:ext>
            </a:extLst>
          </p:cNvPr>
          <p:cNvSpPr txBox="1"/>
          <p:nvPr/>
        </p:nvSpPr>
        <p:spPr>
          <a:xfrm>
            <a:off x="755576" y="919083"/>
            <a:ext cx="7632848" cy="1177245"/>
          </a:xfrm>
          <a:prstGeom prst="rect">
            <a:avLst/>
          </a:prstGeom>
          <a:noFill/>
        </p:spPr>
        <p:txBody>
          <a:bodyPr wrap="square">
            <a:spAutoFit/>
          </a:bodyPr>
          <a:lstStyle/>
          <a:p>
            <a:pPr algn="l"/>
            <a:endParaRPr lang="fr-FR" sz="1050" b="0" i="0" u="none" strike="noStrike" baseline="0" dirty="0">
              <a:solidFill>
                <a:srgbClr val="000000"/>
              </a:solidFill>
              <a:latin typeface="Calibri" panose="020F0502020204030204" pitchFamily="34" charset="0"/>
            </a:endParaRPr>
          </a:p>
          <a:p>
            <a:r>
              <a:rPr lang="fr-FR" sz="2400" b="0" i="0" u="none" strike="noStrike" baseline="0" dirty="0">
                <a:solidFill>
                  <a:srgbClr val="000000"/>
                </a:solidFill>
                <a:latin typeface="Arial" panose="020B0604020202020204" pitchFamily="34" charset="0"/>
                <a:cs typeface="Arial" panose="020B0604020202020204" pitchFamily="34" charset="0"/>
              </a:rPr>
              <a:t>I. Fiscalité des entreprises</a:t>
            </a:r>
          </a:p>
          <a:p>
            <a:pPr algn="l"/>
            <a:endParaRPr lang="fr-FR" sz="1800" b="0" i="0" u="none" strike="noStrike" baseline="0" dirty="0">
              <a:solidFill>
                <a:srgbClr val="000000"/>
              </a:solidFill>
              <a:latin typeface="Arial" panose="020B0604020202020204" pitchFamily="34" charset="0"/>
              <a:cs typeface="Arial" panose="020B0604020202020204" pitchFamily="34" charset="0"/>
            </a:endParaRPr>
          </a:p>
          <a:p>
            <a:pPr algn="l"/>
            <a:endParaRPr lang="fr-FR" sz="1800" b="0" i="0" u="none" strike="noStrike" baseline="0" dirty="0">
              <a:solidFill>
                <a:srgbClr val="000000"/>
              </a:solidFill>
              <a:latin typeface="Wingdings" panose="05000000000000000000" pitchFamily="2" charset="2"/>
            </a:endParaRPr>
          </a:p>
        </p:txBody>
      </p:sp>
      <p:sp>
        <p:nvSpPr>
          <p:cNvPr id="6" name="ZoneTexte 5">
            <a:extLst>
              <a:ext uri="{FF2B5EF4-FFF2-40B4-BE49-F238E27FC236}">
                <a16:creationId xmlns:a16="http://schemas.microsoft.com/office/drawing/2014/main" id="{423BAB1D-1DB0-45F1-AAE4-DA7E0ED888F7}"/>
              </a:ext>
            </a:extLst>
          </p:cNvPr>
          <p:cNvSpPr txBox="1"/>
          <p:nvPr/>
        </p:nvSpPr>
        <p:spPr>
          <a:xfrm>
            <a:off x="611560" y="1556792"/>
            <a:ext cx="8229600" cy="3785652"/>
          </a:xfrm>
          <a:prstGeom prst="rect">
            <a:avLst/>
          </a:prstGeom>
          <a:noFill/>
          <a:ln>
            <a:solidFill>
              <a:schemeClr val="accent1"/>
            </a:solidFill>
          </a:ln>
        </p:spPr>
        <p:txBody>
          <a:bodyPr wrap="square" rtlCol="0">
            <a:spAutoFit/>
          </a:bodyPr>
          <a:lstStyle/>
          <a:p>
            <a:pPr algn="just"/>
            <a:endParaRPr lang="fr-FR" sz="1000" b="0" i="0" u="none" strike="noStrike" baseline="0" dirty="0">
              <a:solidFill>
                <a:srgbClr val="000000"/>
              </a:solidFill>
              <a:latin typeface="Arial" panose="020B0604020202020204" pitchFamily="34" charset="0"/>
            </a:endParaRPr>
          </a:p>
          <a:p>
            <a:pPr algn="just"/>
            <a:r>
              <a:rPr lang="fr-FR" sz="1000" b="0" i="0" u="none" strike="noStrike" baseline="0" dirty="0">
                <a:solidFill>
                  <a:srgbClr val="000000"/>
                </a:solidFill>
                <a:latin typeface="Wingdings" panose="05000000000000000000" pitchFamily="2" charset="2"/>
              </a:rPr>
              <a:t> </a:t>
            </a:r>
            <a:r>
              <a:rPr lang="fr-FR" sz="1000" b="0" i="0" u="none" strike="noStrike" baseline="0" dirty="0">
                <a:solidFill>
                  <a:srgbClr val="000000"/>
                </a:solidFill>
                <a:latin typeface="Arial" panose="020B0604020202020204" pitchFamily="34" charset="0"/>
              </a:rPr>
              <a:t>Article 244 quater B, II–k du CGI prévoit un crédit pour les dépenses d'innovation exposées par les PME au sens européen (&lt;250 salariés et CA&lt;50 M€ ou total bilan &lt;43M€) au titre </a:t>
            </a:r>
            <a:r>
              <a:rPr lang="fr-FR" sz="1000" b="0" i="0" u="sng" strike="noStrike" baseline="0" dirty="0">
                <a:solidFill>
                  <a:srgbClr val="000000"/>
                </a:solidFill>
                <a:latin typeface="Arial" panose="020B0604020202020204" pitchFamily="34" charset="0"/>
              </a:rPr>
              <a:t>de la réalisation d'opérations de conception de prototypes de nouveaux produits ou installations pilotes de même nature, autres que les prototypes et installations pilotes relevant de la phase de recherche</a:t>
            </a:r>
            <a:r>
              <a:rPr lang="fr-FR" sz="1000" b="0" i="0" u="none" strike="noStrike" baseline="0" dirty="0">
                <a:solidFill>
                  <a:srgbClr val="000000"/>
                </a:solidFill>
                <a:latin typeface="Arial" panose="020B0604020202020204" pitchFamily="34" charset="0"/>
              </a:rPr>
              <a:t>, y compris lorsque ces opérations sont sous-traitées à des entreprises ou bureaux d'études agréés.</a:t>
            </a:r>
          </a:p>
          <a:p>
            <a:endParaRPr lang="fr-FR" sz="1000" b="0" i="0" u="none" strike="noStrike" baseline="0" dirty="0">
              <a:solidFill>
                <a:srgbClr val="000000"/>
              </a:solidFill>
              <a:latin typeface="Arial" panose="020B0604020202020204" pitchFamily="34" charset="0"/>
            </a:endParaRPr>
          </a:p>
          <a:p>
            <a:pPr marL="171450" indent="-171450">
              <a:buFont typeface="Wingdings" panose="05000000000000000000" pitchFamily="2" charset="2"/>
              <a:buChar char="Ø"/>
            </a:pPr>
            <a:r>
              <a:rPr lang="fr-FR" sz="1000" b="0" i="0" u="none" strike="noStrike" baseline="0" dirty="0">
                <a:solidFill>
                  <a:srgbClr val="000000"/>
                </a:solidFill>
                <a:latin typeface="Arial" panose="020B0604020202020204" pitchFamily="34" charset="0"/>
              </a:rPr>
              <a:t>Dispositif concernant les dépenses d'innovation exposées </a:t>
            </a:r>
            <a:r>
              <a:rPr lang="fr-FR" sz="1000" b="1" i="0" u="none" strike="noStrike" baseline="0" dirty="0">
                <a:solidFill>
                  <a:srgbClr val="000000"/>
                </a:solidFill>
                <a:latin typeface="Arial" panose="020B0604020202020204" pitchFamily="34" charset="0"/>
              </a:rPr>
              <a:t>jusqu’au 31 décembre 2022</a:t>
            </a:r>
            <a:r>
              <a:rPr lang="fr-FR" sz="1000" b="0" i="0" u="none" strike="noStrike" baseline="0" dirty="0">
                <a:solidFill>
                  <a:srgbClr val="000000"/>
                </a:solidFill>
                <a:latin typeface="Arial" panose="020B0604020202020204" pitchFamily="34" charset="0"/>
              </a:rPr>
              <a:t>. </a:t>
            </a:r>
          </a:p>
          <a:p>
            <a:endParaRPr lang="fr-FR" sz="1000" b="1" i="0" u="none" strike="noStrike" baseline="0" dirty="0">
              <a:solidFill>
                <a:srgbClr val="000000"/>
              </a:solidFill>
              <a:latin typeface="Arial" panose="020B0604020202020204" pitchFamily="34" charset="0"/>
            </a:endParaRPr>
          </a:p>
          <a:p>
            <a:r>
              <a:rPr lang="fr-FR" sz="1000" b="1" i="0" u="none" strike="noStrike" baseline="0" dirty="0">
                <a:solidFill>
                  <a:srgbClr val="C00000"/>
                </a:solidFill>
                <a:latin typeface="Arial" panose="020B0604020202020204" pitchFamily="34" charset="0"/>
              </a:rPr>
              <a:t>PLF 2022 : prorogation du dispositif aux dépenses exposées </a:t>
            </a:r>
            <a:r>
              <a:rPr lang="fr-FR" sz="1000" b="1" i="0" u="sng" strike="noStrike" baseline="0" dirty="0">
                <a:solidFill>
                  <a:srgbClr val="C00000"/>
                </a:solidFill>
                <a:latin typeface="Arial" panose="020B0604020202020204" pitchFamily="34" charset="0"/>
              </a:rPr>
              <a:t>jusqu’au 31 décembre 2024</a:t>
            </a:r>
            <a:r>
              <a:rPr lang="fr-FR" sz="1000" b="0" i="0" u="none" strike="noStrike" baseline="0" dirty="0">
                <a:solidFill>
                  <a:srgbClr val="C00000"/>
                </a:solidFill>
                <a:latin typeface="Arial" panose="020B0604020202020204" pitchFamily="34" charset="0"/>
              </a:rPr>
              <a:t>.</a:t>
            </a:r>
          </a:p>
          <a:p>
            <a:endParaRPr lang="fr-FR" sz="1000" b="0" i="0" u="none" strike="noStrike" baseline="0" dirty="0">
              <a:solidFill>
                <a:srgbClr val="000000"/>
              </a:solidFill>
              <a:latin typeface="Arial" panose="020B0604020202020204" pitchFamily="34" charset="0"/>
            </a:endParaRPr>
          </a:p>
          <a:p>
            <a:pPr algn="just"/>
            <a:r>
              <a:rPr lang="fr-FR" sz="1000" b="0" i="0" u="none" strike="noStrike" baseline="0" dirty="0">
                <a:solidFill>
                  <a:srgbClr val="000000"/>
                </a:solidFill>
                <a:latin typeface="Wingdings" panose="05000000000000000000" pitchFamily="2" charset="2"/>
              </a:rPr>
              <a:t> </a:t>
            </a:r>
            <a:r>
              <a:rPr lang="fr-FR" sz="1000" b="0" i="0" u="none" strike="noStrike" baseline="0" dirty="0">
                <a:solidFill>
                  <a:srgbClr val="000000"/>
                </a:solidFill>
                <a:latin typeface="Arial" panose="020B0604020202020204" pitchFamily="34" charset="0"/>
              </a:rPr>
              <a:t>Sont prises en compte les dépenses suivantes : amortissements des immobilisations affectées à la réalisation des opérations éligibles, dépenses de personnel affecté à la réalisation de ces opérations, autres dépenses de fonctionnement, dépenses relatives à la propriété intellectuelle (frais de défense, de prise et de maintenance des brevets et certificats d'obtention végétale, frais de dépôt des dessins et modèles…), dépenses externalisées. Une partie de ces dépenses sont déterminées forfaitairement.</a:t>
            </a:r>
          </a:p>
          <a:p>
            <a:endParaRPr lang="fr-FR" sz="1000" b="0" i="0" u="none" strike="noStrike" baseline="0" dirty="0">
              <a:solidFill>
                <a:srgbClr val="000000"/>
              </a:solidFill>
              <a:latin typeface="Arial" panose="020B0604020202020204" pitchFamily="34" charset="0"/>
            </a:endParaRPr>
          </a:p>
          <a:p>
            <a:r>
              <a:rPr lang="fr-FR" sz="1000" b="1" dirty="0">
                <a:solidFill>
                  <a:srgbClr val="C00000"/>
                </a:solidFill>
                <a:latin typeface="Arial" panose="020B0604020202020204" pitchFamily="34" charset="0"/>
              </a:rPr>
              <a:t>PLF 2022 : pour les dépenses exposées à compter du 1</a:t>
            </a:r>
            <a:r>
              <a:rPr lang="fr-FR" sz="1000" b="1" baseline="30000" dirty="0">
                <a:solidFill>
                  <a:srgbClr val="C00000"/>
                </a:solidFill>
                <a:latin typeface="Arial" panose="020B0604020202020204" pitchFamily="34" charset="0"/>
              </a:rPr>
              <a:t>er</a:t>
            </a:r>
            <a:r>
              <a:rPr lang="fr-FR" sz="1000" b="1" dirty="0">
                <a:solidFill>
                  <a:srgbClr val="C00000"/>
                </a:solidFill>
                <a:latin typeface="Arial" panose="020B0604020202020204" pitchFamily="34" charset="0"/>
              </a:rPr>
              <a:t> janvier 2023, la prise en compte forfaitaire des dépenses de fonctionnement dans l'assiette du crédit d’impôt serait supprimée.</a:t>
            </a:r>
          </a:p>
          <a:p>
            <a:endParaRPr lang="fr-FR" sz="1000" b="0" i="0" u="none" strike="noStrike" baseline="0" dirty="0">
              <a:solidFill>
                <a:srgbClr val="000000"/>
              </a:solidFill>
              <a:latin typeface="Arial" panose="020B0604020202020204" pitchFamily="34" charset="0"/>
            </a:endParaRPr>
          </a:p>
          <a:p>
            <a:r>
              <a:rPr lang="fr-FR" sz="1000" b="0" i="0" u="none" strike="noStrike" baseline="0" dirty="0">
                <a:solidFill>
                  <a:srgbClr val="000000"/>
                </a:solidFill>
                <a:latin typeface="Wingdings" panose="05000000000000000000" pitchFamily="2" charset="2"/>
              </a:rPr>
              <a:t> </a:t>
            </a:r>
            <a:r>
              <a:rPr lang="fr-FR" sz="1000" b="0" i="0" u="none" strike="noStrike" baseline="0" dirty="0">
                <a:solidFill>
                  <a:srgbClr val="000000"/>
                </a:solidFill>
                <a:latin typeface="Arial" panose="020B0604020202020204" pitchFamily="34" charset="0"/>
              </a:rPr>
              <a:t>Crédit d'impôt égal à 20% des dépenses éligibles retenues dans la limite globale de 400 000 € par an, soit un montant maximum de crédit d'impôt de 80 000 € par an (taux majoré à 40 % pour les DOM et la Corse).</a:t>
            </a:r>
          </a:p>
          <a:p>
            <a:endParaRPr lang="fr-FR" sz="1000" b="0" i="0" u="none" strike="noStrike" baseline="0" dirty="0">
              <a:solidFill>
                <a:srgbClr val="000000"/>
              </a:solidFill>
              <a:latin typeface="Arial" panose="020B0604020202020204" pitchFamily="34" charset="0"/>
            </a:endParaRPr>
          </a:p>
          <a:p>
            <a:r>
              <a:rPr lang="fr-FR" sz="1000" b="1" dirty="0">
                <a:solidFill>
                  <a:srgbClr val="C00000"/>
                </a:solidFill>
                <a:latin typeface="Arial" panose="020B0604020202020204" pitchFamily="34" charset="0"/>
              </a:rPr>
              <a:t>PLF 2022 : taux du crédit d’impôt relevé de 20% à 30% (taux majoré de 40% à 60%).</a:t>
            </a:r>
          </a:p>
          <a:p>
            <a:endParaRPr lang="fr-FR" sz="1000" b="0" i="0" u="none" strike="noStrike" baseline="0" dirty="0">
              <a:solidFill>
                <a:srgbClr val="000000"/>
              </a:solidFill>
              <a:latin typeface="Arial" panose="020B0604020202020204" pitchFamily="34" charset="0"/>
            </a:endParaRPr>
          </a:p>
          <a:p>
            <a:endParaRPr lang="fr-FR" sz="1000" dirty="0"/>
          </a:p>
        </p:txBody>
      </p:sp>
    </p:spTree>
    <p:extLst>
      <p:ext uri="{BB962C8B-B14F-4D97-AF65-F5344CB8AC3E}">
        <p14:creationId xmlns:p14="http://schemas.microsoft.com/office/powerpoint/2010/main" val="566750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B15C40-4439-4684-A18D-A1269B0C7CDB}"/>
              </a:ext>
            </a:extLst>
          </p:cNvPr>
          <p:cNvSpPr>
            <a:spLocks noGrp="1"/>
          </p:cNvSpPr>
          <p:nvPr>
            <p:ph type="title"/>
          </p:nvPr>
        </p:nvSpPr>
        <p:spPr>
          <a:xfrm>
            <a:off x="457200" y="274638"/>
            <a:ext cx="8229600" cy="778098"/>
          </a:xfrm>
        </p:spPr>
        <p:txBody>
          <a:bodyPr/>
          <a:lstStyle/>
          <a:p>
            <a:r>
              <a:rPr lang="fr-FR" sz="1800" dirty="0">
                <a:solidFill>
                  <a:srgbClr val="919191"/>
                </a:solidFill>
                <a:latin typeface="Calibri" panose="020F0502020204030204" pitchFamily="34" charset="0"/>
              </a:rPr>
              <a:t>Allongement à 10 ans du statut de « jeune entreprise innovante »</a:t>
            </a:r>
          </a:p>
        </p:txBody>
      </p:sp>
      <p:pic>
        <p:nvPicPr>
          <p:cNvPr id="4" name="Google Shape;71;p14">
            <a:extLst>
              <a:ext uri="{FF2B5EF4-FFF2-40B4-BE49-F238E27FC236}">
                <a16:creationId xmlns:a16="http://schemas.microsoft.com/office/drawing/2014/main" id="{8D7DE6DB-28FD-4E59-9855-0B17FA7D598B}"/>
              </a:ext>
            </a:extLst>
          </p:cNvPr>
          <p:cNvPicPr preferRelativeResize="0"/>
          <p:nvPr/>
        </p:nvPicPr>
        <p:blipFill>
          <a:blip r:embed="rId2">
            <a:alphaModFix/>
          </a:blip>
          <a:stretch>
            <a:fillRect/>
          </a:stretch>
        </p:blipFill>
        <p:spPr>
          <a:xfrm>
            <a:off x="7954500" y="224673"/>
            <a:ext cx="958100" cy="357775"/>
          </a:xfrm>
          <a:prstGeom prst="rect">
            <a:avLst/>
          </a:prstGeom>
          <a:noFill/>
          <a:ln>
            <a:noFill/>
          </a:ln>
        </p:spPr>
      </p:pic>
      <p:pic>
        <p:nvPicPr>
          <p:cNvPr id="5" name="Google Shape;125;p18">
            <a:extLst>
              <a:ext uri="{FF2B5EF4-FFF2-40B4-BE49-F238E27FC236}">
                <a16:creationId xmlns:a16="http://schemas.microsoft.com/office/drawing/2014/main" id="{3A2AC069-1F3A-465A-813B-138CEF767524}"/>
              </a:ext>
            </a:extLst>
          </p:cNvPr>
          <p:cNvPicPr preferRelativeResize="0"/>
          <p:nvPr/>
        </p:nvPicPr>
        <p:blipFill>
          <a:blip r:embed="rId3">
            <a:alphaModFix/>
          </a:blip>
          <a:stretch>
            <a:fillRect/>
          </a:stretch>
        </p:blipFill>
        <p:spPr>
          <a:xfrm>
            <a:off x="-19050" y="0"/>
            <a:ext cx="457426" cy="6858000"/>
          </a:xfrm>
          <a:prstGeom prst="rect">
            <a:avLst/>
          </a:prstGeom>
          <a:noFill/>
          <a:ln>
            <a:noFill/>
          </a:ln>
        </p:spPr>
      </p:pic>
      <p:sp>
        <p:nvSpPr>
          <p:cNvPr id="13" name="ZoneTexte 12">
            <a:extLst>
              <a:ext uri="{FF2B5EF4-FFF2-40B4-BE49-F238E27FC236}">
                <a16:creationId xmlns:a16="http://schemas.microsoft.com/office/drawing/2014/main" id="{BB6F7940-3685-4F8B-956E-FD8F7AA15D8A}"/>
              </a:ext>
            </a:extLst>
          </p:cNvPr>
          <p:cNvSpPr txBox="1"/>
          <p:nvPr/>
        </p:nvSpPr>
        <p:spPr>
          <a:xfrm>
            <a:off x="755576" y="919083"/>
            <a:ext cx="7632848" cy="1177245"/>
          </a:xfrm>
          <a:prstGeom prst="rect">
            <a:avLst/>
          </a:prstGeom>
          <a:noFill/>
        </p:spPr>
        <p:txBody>
          <a:bodyPr wrap="square">
            <a:spAutoFit/>
          </a:bodyPr>
          <a:lstStyle/>
          <a:p>
            <a:pPr algn="l"/>
            <a:endParaRPr lang="fr-FR" sz="1050" b="0" i="0" u="none" strike="noStrike" baseline="0" dirty="0">
              <a:solidFill>
                <a:srgbClr val="000000"/>
              </a:solidFill>
              <a:latin typeface="Calibri" panose="020F0502020204030204" pitchFamily="34" charset="0"/>
            </a:endParaRPr>
          </a:p>
          <a:p>
            <a:r>
              <a:rPr lang="fr-FR" sz="2400" b="0" i="0" u="none" strike="noStrike" baseline="0" dirty="0">
                <a:solidFill>
                  <a:srgbClr val="000000"/>
                </a:solidFill>
                <a:latin typeface="Arial" panose="020B0604020202020204" pitchFamily="34" charset="0"/>
                <a:cs typeface="Arial" panose="020B0604020202020204" pitchFamily="34" charset="0"/>
              </a:rPr>
              <a:t>I. Fiscalité des entreprises</a:t>
            </a:r>
          </a:p>
          <a:p>
            <a:pPr algn="l"/>
            <a:endParaRPr lang="fr-FR" sz="1800" b="0" i="0" u="none" strike="noStrike" baseline="0" dirty="0">
              <a:solidFill>
                <a:srgbClr val="000000"/>
              </a:solidFill>
              <a:latin typeface="Arial" panose="020B0604020202020204" pitchFamily="34" charset="0"/>
              <a:cs typeface="Arial" panose="020B0604020202020204" pitchFamily="34" charset="0"/>
            </a:endParaRPr>
          </a:p>
          <a:p>
            <a:pPr algn="l"/>
            <a:endParaRPr lang="fr-FR" sz="1800" b="0" i="0" u="none" strike="noStrike" baseline="0" dirty="0">
              <a:solidFill>
                <a:srgbClr val="000000"/>
              </a:solidFill>
              <a:latin typeface="Wingdings" panose="05000000000000000000" pitchFamily="2" charset="2"/>
            </a:endParaRPr>
          </a:p>
        </p:txBody>
      </p:sp>
      <p:sp>
        <p:nvSpPr>
          <p:cNvPr id="6" name="ZoneTexte 5">
            <a:extLst>
              <a:ext uri="{FF2B5EF4-FFF2-40B4-BE49-F238E27FC236}">
                <a16:creationId xmlns:a16="http://schemas.microsoft.com/office/drawing/2014/main" id="{423BAB1D-1DB0-45F1-AAE4-DA7E0ED888F7}"/>
              </a:ext>
            </a:extLst>
          </p:cNvPr>
          <p:cNvSpPr txBox="1"/>
          <p:nvPr/>
        </p:nvSpPr>
        <p:spPr>
          <a:xfrm>
            <a:off x="611560" y="1556792"/>
            <a:ext cx="8229600" cy="2369880"/>
          </a:xfrm>
          <a:prstGeom prst="rect">
            <a:avLst/>
          </a:prstGeom>
          <a:noFill/>
          <a:ln>
            <a:solidFill>
              <a:schemeClr val="accent1"/>
            </a:solidFill>
          </a:ln>
        </p:spPr>
        <p:txBody>
          <a:bodyPr wrap="square" rtlCol="0">
            <a:spAutoFit/>
          </a:bodyPr>
          <a:lstStyle/>
          <a:p>
            <a:pPr algn="just"/>
            <a:endParaRPr lang="fr-FR" sz="1000" b="0" i="0" u="none" strike="noStrike" baseline="0" dirty="0">
              <a:solidFill>
                <a:srgbClr val="000000"/>
              </a:solidFill>
              <a:latin typeface="Arial" panose="020B0604020202020204" pitchFamily="34" charset="0"/>
            </a:endParaRPr>
          </a:p>
          <a:p>
            <a:pPr algn="just"/>
            <a:r>
              <a:rPr lang="fr-FR" sz="1000" b="1" u="sng" dirty="0">
                <a:solidFill>
                  <a:srgbClr val="000000"/>
                </a:solidFill>
                <a:latin typeface="Arial" panose="020B0604020202020204" pitchFamily="34" charset="0"/>
              </a:rPr>
              <a:t>Rappel du dispositif qui permet à certaines entreprises réalisant des dépenses de R&amp;D de bénéficier d'exonérations fiscales et sociales :</a:t>
            </a:r>
          </a:p>
          <a:p>
            <a:pPr marL="285750" indent="-285750">
              <a:buFont typeface="Wingdings" panose="05000000000000000000" pitchFamily="2" charset="2"/>
              <a:buChar char="Ø"/>
            </a:pPr>
            <a:endParaRPr lang="fr-FR" dirty="0">
              <a:solidFill>
                <a:srgbClr val="000000"/>
              </a:solidFill>
              <a:latin typeface="Arial" panose="020B0604020202020204" pitchFamily="34" charset="0"/>
            </a:endParaRPr>
          </a:p>
          <a:p>
            <a:pPr marL="285750" indent="-285750" algn="just">
              <a:buFont typeface="Wingdings" panose="05000000000000000000" pitchFamily="2" charset="2"/>
              <a:buChar char="Ø"/>
            </a:pPr>
            <a:r>
              <a:rPr lang="fr-FR" sz="1000" dirty="0">
                <a:solidFill>
                  <a:srgbClr val="000000"/>
                </a:solidFill>
                <a:latin typeface="Arial" panose="020B0604020202020204" pitchFamily="34" charset="0"/>
              </a:rPr>
              <a:t>Être une PME ayant moins de 250 salariés réalisant un CA&lt;250M € ou avoir un total de bilan &lt;43M€.</a:t>
            </a:r>
          </a:p>
          <a:p>
            <a:pPr marL="285750" indent="-285750" algn="just">
              <a:buFont typeface="Wingdings" panose="05000000000000000000" pitchFamily="2" charset="2"/>
              <a:buChar char="Ø"/>
            </a:pPr>
            <a:r>
              <a:rPr lang="fr-FR" sz="1000" b="0" i="0" u="none" strike="noStrike" baseline="0" dirty="0">
                <a:solidFill>
                  <a:srgbClr val="000000"/>
                </a:solidFill>
                <a:latin typeface="Arial" panose="020B0604020202020204" pitchFamily="34" charset="0"/>
              </a:rPr>
              <a:t>Avoir été créée depuis moins de 8 ans (activité nouvelle et non issue d’une concentration, restructuration, extension ou reprise d’activités préexistantes).</a:t>
            </a:r>
          </a:p>
          <a:p>
            <a:pPr marL="285750" indent="-285750" algn="just">
              <a:buFont typeface="Wingdings" panose="05000000000000000000" pitchFamily="2" charset="2"/>
              <a:buChar char="Ø"/>
            </a:pPr>
            <a:r>
              <a:rPr lang="fr-FR" sz="1000" b="0" i="0" u="none" strike="noStrike" baseline="0" dirty="0">
                <a:solidFill>
                  <a:srgbClr val="000000"/>
                </a:solidFill>
                <a:latin typeface="Arial" panose="020B0604020202020204" pitchFamily="34" charset="0"/>
              </a:rPr>
              <a:t>Engager des dépenses de R&amp;D ouvrant droit au CIR (et désormais également au crédit d’impôt en faveur de la recherche collaborative) représentant au moins 15 % des charges déductibles du résultat de l’exercice.</a:t>
            </a:r>
          </a:p>
          <a:p>
            <a:pPr marL="285750" indent="-285750" algn="just">
              <a:buFont typeface="Wingdings" panose="05000000000000000000" pitchFamily="2" charset="2"/>
              <a:buChar char="Ø"/>
            </a:pPr>
            <a:r>
              <a:rPr lang="fr-FR" sz="1000" b="0" i="0" u="none" strike="noStrike" baseline="0" dirty="0">
                <a:solidFill>
                  <a:srgbClr val="000000"/>
                </a:solidFill>
                <a:latin typeface="Arial" panose="020B0604020202020204" pitchFamily="34" charset="0"/>
              </a:rPr>
              <a:t>Être détenue pour 50% au minimum par l’une des personnes ou entités suivantes :</a:t>
            </a:r>
          </a:p>
          <a:p>
            <a:pPr marL="742950" lvl="1" indent="-285750" algn="just">
              <a:buFont typeface="Wingdings" panose="05000000000000000000" pitchFamily="2" charset="2"/>
              <a:buChar char="§"/>
            </a:pPr>
            <a:r>
              <a:rPr lang="fr-FR" sz="1000" b="0" i="0" u="none" strike="noStrike" baseline="0" dirty="0">
                <a:solidFill>
                  <a:srgbClr val="000000"/>
                </a:solidFill>
                <a:latin typeface="Arial" panose="020B0604020202020204" pitchFamily="34" charset="0"/>
              </a:rPr>
              <a:t>Personnes physiques ;</a:t>
            </a:r>
          </a:p>
          <a:p>
            <a:pPr marL="742950" lvl="1" indent="-285750" algn="just">
              <a:buFont typeface="Wingdings" panose="05000000000000000000" pitchFamily="2" charset="2"/>
              <a:buChar char="§"/>
            </a:pPr>
            <a:r>
              <a:rPr lang="fr-FR" sz="1000" b="0" i="0" u="none" strike="noStrike" baseline="0" dirty="0">
                <a:solidFill>
                  <a:srgbClr val="000000"/>
                </a:solidFill>
                <a:latin typeface="Arial" panose="020B0604020202020204" pitchFamily="34" charset="0"/>
              </a:rPr>
              <a:t>Autres JEI détenues au moins à 50% par des personnes physiques ;</a:t>
            </a:r>
          </a:p>
          <a:p>
            <a:pPr marL="742950" lvl="1" indent="-285750" algn="just">
              <a:buFont typeface="Wingdings" panose="05000000000000000000" pitchFamily="2" charset="2"/>
              <a:buChar char="§"/>
            </a:pPr>
            <a:r>
              <a:rPr lang="fr-FR" sz="1000" b="0" i="0" u="none" strike="noStrike" baseline="0" dirty="0">
                <a:solidFill>
                  <a:srgbClr val="000000"/>
                </a:solidFill>
                <a:latin typeface="Arial" panose="020B0604020202020204" pitchFamily="34" charset="0"/>
              </a:rPr>
              <a:t>Associations ou fondations reconnues d'utilité publique à caractère scientifique ;</a:t>
            </a:r>
          </a:p>
          <a:p>
            <a:pPr marL="742950" lvl="1" indent="-285750" algn="just">
              <a:buFont typeface="Wingdings" panose="05000000000000000000" pitchFamily="2" charset="2"/>
              <a:buChar char="§"/>
            </a:pPr>
            <a:r>
              <a:rPr lang="fr-FR" sz="1000" b="0" i="0" u="none" strike="noStrike" baseline="0" dirty="0">
                <a:solidFill>
                  <a:srgbClr val="000000"/>
                </a:solidFill>
                <a:latin typeface="Arial" panose="020B0604020202020204" pitchFamily="34" charset="0"/>
              </a:rPr>
              <a:t>Etablissements de recherche et d'enseignement ou par des sociétés d'investissement.</a:t>
            </a:r>
            <a:endParaRPr lang="fr-FR" sz="1000" dirty="0"/>
          </a:p>
        </p:txBody>
      </p:sp>
      <p:sp>
        <p:nvSpPr>
          <p:cNvPr id="7" name="ZoneTexte 6">
            <a:extLst>
              <a:ext uri="{FF2B5EF4-FFF2-40B4-BE49-F238E27FC236}">
                <a16:creationId xmlns:a16="http://schemas.microsoft.com/office/drawing/2014/main" id="{D6835E15-1684-4F97-BBDE-DF94E0D57B00}"/>
              </a:ext>
            </a:extLst>
          </p:cNvPr>
          <p:cNvSpPr txBox="1"/>
          <p:nvPr/>
        </p:nvSpPr>
        <p:spPr>
          <a:xfrm>
            <a:off x="611560" y="3926672"/>
            <a:ext cx="8229599" cy="553998"/>
          </a:xfrm>
          <a:prstGeom prst="rect">
            <a:avLst/>
          </a:prstGeom>
          <a:solidFill>
            <a:schemeClr val="tx2">
              <a:lumMod val="20000"/>
              <a:lumOff val="80000"/>
            </a:schemeClr>
          </a:solidFill>
          <a:ln>
            <a:solidFill>
              <a:schemeClr val="accent1">
                <a:alpha val="95000"/>
              </a:schemeClr>
            </a:solidFill>
          </a:ln>
        </p:spPr>
        <p:txBody>
          <a:bodyPr wrap="square" rtlCol="0">
            <a:spAutoFit/>
          </a:bodyPr>
          <a:lstStyle/>
          <a:p>
            <a:r>
              <a:rPr lang="fr-FR" sz="1000" dirty="0">
                <a:solidFill>
                  <a:srgbClr val="000000"/>
                </a:solidFill>
                <a:latin typeface="Arial" panose="020B0604020202020204" pitchFamily="34" charset="0"/>
                <a:cs typeface="Arial" panose="020B0604020202020204" pitchFamily="34" charset="0"/>
              </a:rPr>
              <a:t>LF 2022 : </a:t>
            </a:r>
            <a:r>
              <a:rPr lang="fr-FR" sz="1000" b="0" i="0" u="none" strike="noStrike" baseline="0" dirty="0">
                <a:solidFill>
                  <a:srgbClr val="000000"/>
                </a:solidFill>
                <a:latin typeface="Arial" panose="020B0604020202020204" pitchFamily="34" charset="0"/>
                <a:cs typeface="Arial" panose="020B0604020202020204" pitchFamily="34" charset="0"/>
              </a:rPr>
              <a:t>Allongement du statut à </a:t>
            </a:r>
            <a:r>
              <a:rPr lang="fr-FR" sz="1000" b="1" i="0" u="none" strike="noStrike" baseline="0" dirty="0">
                <a:solidFill>
                  <a:srgbClr val="000000"/>
                </a:solidFill>
                <a:latin typeface="Arial" panose="020B0604020202020204" pitchFamily="34" charset="0"/>
                <a:cs typeface="Arial" panose="020B0604020202020204" pitchFamily="34" charset="0"/>
              </a:rPr>
              <a:t>10 ans </a:t>
            </a:r>
            <a:r>
              <a:rPr lang="fr-FR" sz="1000" b="0" i="0" u="none" strike="noStrike" baseline="0" dirty="0">
                <a:solidFill>
                  <a:srgbClr val="000000"/>
                </a:solidFill>
                <a:latin typeface="Arial" panose="020B0604020202020204" pitchFamily="34" charset="0"/>
                <a:cs typeface="Arial" panose="020B0604020202020204" pitchFamily="34" charset="0"/>
              </a:rPr>
              <a:t>:</a:t>
            </a:r>
          </a:p>
          <a:p>
            <a:endParaRPr lang="fr-FR" sz="1000" dirty="0">
              <a:solidFill>
                <a:srgbClr val="000000"/>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fr-FR" sz="1000" b="0" i="0" u="none" strike="noStrike" baseline="0" dirty="0">
                <a:solidFill>
                  <a:srgbClr val="000000"/>
                </a:solidFill>
                <a:latin typeface="Arial" panose="020B0604020202020204" pitchFamily="34" charset="0"/>
                <a:cs typeface="Arial" panose="020B0604020202020204" pitchFamily="34" charset="0"/>
              </a:rPr>
              <a:t>Une entreprise devra avoir été </a:t>
            </a:r>
            <a:r>
              <a:rPr lang="fr-FR" sz="1000" b="1" i="0" u="none" strike="noStrike" baseline="0" dirty="0">
                <a:solidFill>
                  <a:srgbClr val="000000"/>
                </a:solidFill>
                <a:latin typeface="Arial" panose="020B0604020202020204" pitchFamily="34" charset="0"/>
                <a:cs typeface="Arial" panose="020B0604020202020204" pitchFamily="34" charset="0"/>
              </a:rPr>
              <a:t>créée depuis moins de 11 ans</a:t>
            </a:r>
            <a:r>
              <a:rPr lang="fr-FR" sz="1000" b="0" i="0" u="none" strike="noStrike" baseline="0" dirty="0">
                <a:solidFill>
                  <a:srgbClr val="000000"/>
                </a:solidFill>
                <a:latin typeface="Arial" panose="020B0604020202020204" pitchFamily="34" charset="0"/>
                <a:cs typeface="Arial" panose="020B0604020202020204" pitchFamily="34" charset="0"/>
              </a:rPr>
              <a:t>, contre moins de 8 ans actuellement.</a:t>
            </a:r>
            <a:endParaRPr lang="fr-FR" sz="1050" b="0" i="0" u="none" strike="noStrike" baseline="0" dirty="0">
              <a:solidFill>
                <a:srgbClr val="000000"/>
              </a:solidFill>
              <a:latin typeface="Arial" panose="020B0604020202020204" pitchFamily="34" charset="0"/>
            </a:endParaRPr>
          </a:p>
        </p:txBody>
      </p:sp>
      <p:sp>
        <p:nvSpPr>
          <p:cNvPr id="8" name="ZoneTexte 7">
            <a:extLst>
              <a:ext uri="{FF2B5EF4-FFF2-40B4-BE49-F238E27FC236}">
                <a16:creationId xmlns:a16="http://schemas.microsoft.com/office/drawing/2014/main" id="{99F7E659-E12E-405E-9800-E6EE3B9E6CCD}"/>
              </a:ext>
            </a:extLst>
          </p:cNvPr>
          <p:cNvSpPr txBox="1"/>
          <p:nvPr/>
        </p:nvSpPr>
        <p:spPr>
          <a:xfrm>
            <a:off x="611560" y="4488120"/>
            <a:ext cx="8229600" cy="1908215"/>
          </a:xfrm>
          <a:prstGeom prst="rect">
            <a:avLst/>
          </a:prstGeom>
          <a:noFill/>
          <a:ln>
            <a:solidFill>
              <a:schemeClr val="accent1"/>
            </a:solidFill>
          </a:ln>
        </p:spPr>
        <p:txBody>
          <a:bodyPr wrap="square" rtlCol="0">
            <a:spAutoFit/>
          </a:bodyPr>
          <a:lstStyle/>
          <a:p>
            <a:pPr algn="just"/>
            <a:endParaRPr lang="fr-FR" sz="1000" b="0" i="0" u="none" strike="noStrike" baseline="0" dirty="0">
              <a:solidFill>
                <a:srgbClr val="000000"/>
              </a:solidFill>
              <a:latin typeface="Arial" panose="020B0604020202020204" pitchFamily="34" charset="0"/>
            </a:endParaRPr>
          </a:p>
          <a:p>
            <a:pPr marL="285750" indent="-285750" algn="just">
              <a:buFont typeface="Wingdings" panose="05000000000000000000" pitchFamily="2" charset="2"/>
              <a:buChar char="Ø"/>
            </a:pPr>
            <a:r>
              <a:rPr lang="fr-FR" sz="1000" dirty="0">
                <a:solidFill>
                  <a:srgbClr val="000000"/>
                </a:solidFill>
                <a:latin typeface="Arial" panose="020B0604020202020204" pitchFamily="34" charset="0"/>
              </a:rPr>
              <a:t>Evolution envisagée de longue date : l'article 46 de la loi de finances pour 2020 prévoyait la remise d’un rapport au Parlement, au plus tard le 30 juin 2022, afin notamment de </a:t>
            </a:r>
            <a:r>
              <a:rPr lang="fr-FR" sz="1000" i="1" dirty="0">
                <a:solidFill>
                  <a:srgbClr val="000000"/>
                </a:solidFill>
                <a:latin typeface="Arial" panose="020B0604020202020204" pitchFamily="34" charset="0"/>
              </a:rPr>
              <a:t>«présenter l'impact d’une éventuelle extension de la définition des jeunes entreprises innovantes à travers la prise en compte des dépenses d'innovation ainsi que de la prolongation de huit à dix ans de la durée d'existence de l'entreprise»</a:t>
            </a:r>
            <a:r>
              <a:rPr lang="fr-FR" sz="1000" dirty="0">
                <a:solidFill>
                  <a:srgbClr val="000000"/>
                </a:solidFill>
                <a:latin typeface="Arial" panose="020B0604020202020204" pitchFamily="34" charset="0"/>
              </a:rPr>
              <a:t>.</a:t>
            </a:r>
          </a:p>
          <a:p>
            <a:pPr marL="285750" indent="-285750" algn="just">
              <a:buFont typeface="Wingdings" panose="05000000000000000000" pitchFamily="2" charset="2"/>
              <a:buChar char="Ø"/>
            </a:pPr>
            <a:endParaRPr lang="fr-FR" sz="1000" dirty="0">
              <a:solidFill>
                <a:srgbClr val="000000"/>
              </a:solidFill>
              <a:latin typeface="Arial" panose="020B0604020202020204" pitchFamily="34" charset="0"/>
            </a:endParaRPr>
          </a:p>
          <a:p>
            <a:pPr marL="285750" indent="-285750" algn="just">
              <a:buFont typeface="Wingdings" panose="05000000000000000000" pitchFamily="2" charset="2"/>
              <a:buChar char="Ø"/>
            </a:pPr>
            <a:r>
              <a:rPr lang="fr-FR" sz="1000" dirty="0">
                <a:solidFill>
                  <a:srgbClr val="000000"/>
                </a:solidFill>
                <a:latin typeface="Arial" panose="020B0604020202020204" pitchFamily="34" charset="0"/>
              </a:rPr>
              <a:t>En effet, le secteur de la recherche a besoin d’un temps long pour aboutir à des  premiers résultats. Il en va notamment ainsi dans le domaine de la recherche biomédicale où les délais de recherche et développement (R&amp;D) sont étendus par les essais cliniques préalables à la mise sur le marché.</a:t>
            </a:r>
          </a:p>
          <a:p>
            <a:endParaRPr lang="fr-FR" sz="1800" b="0" i="0" u="none" strike="noStrike" baseline="0" dirty="0">
              <a:solidFill>
                <a:srgbClr val="000000"/>
              </a:solidFill>
              <a:latin typeface="Arial" panose="020B0604020202020204" pitchFamily="34" charset="0"/>
            </a:endParaRPr>
          </a:p>
          <a:p>
            <a:pPr algn="just"/>
            <a:endParaRPr lang="fr-FR" sz="1000" dirty="0"/>
          </a:p>
        </p:txBody>
      </p:sp>
    </p:spTree>
    <p:extLst>
      <p:ext uri="{BB962C8B-B14F-4D97-AF65-F5344CB8AC3E}">
        <p14:creationId xmlns:p14="http://schemas.microsoft.com/office/powerpoint/2010/main" val="2529449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B15C40-4439-4684-A18D-A1269B0C7CDB}"/>
              </a:ext>
            </a:extLst>
          </p:cNvPr>
          <p:cNvSpPr>
            <a:spLocks noGrp="1"/>
          </p:cNvSpPr>
          <p:nvPr>
            <p:ph type="title"/>
          </p:nvPr>
        </p:nvSpPr>
        <p:spPr>
          <a:xfrm>
            <a:off x="457200" y="274638"/>
            <a:ext cx="8229600" cy="778098"/>
          </a:xfrm>
        </p:spPr>
        <p:txBody>
          <a:bodyPr/>
          <a:lstStyle/>
          <a:p>
            <a:r>
              <a:rPr lang="fr-FR" sz="1800" dirty="0">
                <a:solidFill>
                  <a:srgbClr val="919191"/>
                </a:solidFill>
                <a:latin typeface="Calibri" panose="020F0502020204030204" pitchFamily="34" charset="0"/>
              </a:rPr>
              <a:t>Assouplissement des conditions d’exercice de l’option à la TVA sur les services bancaires et financiers</a:t>
            </a:r>
          </a:p>
        </p:txBody>
      </p:sp>
      <p:pic>
        <p:nvPicPr>
          <p:cNvPr id="4" name="Google Shape;71;p14">
            <a:extLst>
              <a:ext uri="{FF2B5EF4-FFF2-40B4-BE49-F238E27FC236}">
                <a16:creationId xmlns:a16="http://schemas.microsoft.com/office/drawing/2014/main" id="{8D7DE6DB-28FD-4E59-9855-0B17FA7D598B}"/>
              </a:ext>
            </a:extLst>
          </p:cNvPr>
          <p:cNvPicPr preferRelativeResize="0"/>
          <p:nvPr/>
        </p:nvPicPr>
        <p:blipFill>
          <a:blip r:embed="rId2">
            <a:alphaModFix/>
          </a:blip>
          <a:stretch>
            <a:fillRect/>
          </a:stretch>
        </p:blipFill>
        <p:spPr>
          <a:xfrm>
            <a:off x="7954500" y="224673"/>
            <a:ext cx="958100" cy="357775"/>
          </a:xfrm>
          <a:prstGeom prst="rect">
            <a:avLst/>
          </a:prstGeom>
          <a:noFill/>
          <a:ln>
            <a:noFill/>
          </a:ln>
        </p:spPr>
      </p:pic>
      <p:pic>
        <p:nvPicPr>
          <p:cNvPr id="5" name="Google Shape;125;p18">
            <a:extLst>
              <a:ext uri="{FF2B5EF4-FFF2-40B4-BE49-F238E27FC236}">
                <a16:creationId xmlns:a16="http://schemas.microsoft.com/office/drawing/2014/main" id="{3A2AC069-1F3A-465A-813B-138CEF767524}"/>
              </a:ext>
            </a:extLst>
          </p:cNvPr>
          <p:cNvPicPr preferRelativeResize="0"/>
          <p:nvPr/>
        </p:nvPicPr>
        <p:blipFill>
          <a:blip r:embed="rId3">
            <a:alphaModFix/>
          </a:blip>
          <a:stretch>
            <a:fillRect/>
          </a:stretch>
        </p:blipFill>
        <p:spPr>
          <a:xfrm>
            <a:off x="-19050" y="0"/>
            <a:ext cx="457426" cy="6858000"/>
          </a:xfrm>
          <a:prstGeom prst="rect">
            <a:avLst/>
          </a:prstGeom>
          <a:noFill/>
          <a:ln>
            <a:noFill/>
          </a:ln>
        </p:spPr>
      </p:pic>
      <p:sp>
        <p:nvSpPr>
          <p:cNvPr id="13" name="ZoneTexte 12">
            <a:extLst>
              <a:ext uri="{FF2B5EF4-FFF2-40B4-BE49-F238E27FC236}">
                <a16:creationId xmlns:a16="http://schemas.microsoft.com/office/drawing/2014/main" id="{BB6F7940-3685-4F8B-956E-FD8F7AA15D8A}"/>
              </a:ext>
            </a:extLst>
          </p:cNvPr>
          <p:cNvSpPr txBox="1"/>
          <p:nvPr/>
        </p:nvSpPr>
        <p:spPr>
          <a:xfrm>
            <a:off x="755576" y="919083"/>
            <a:ext cx="7632848" cy="1177245"/>
          </a:xfrm>
          <a:prstGeom prst="rect">
            <a:avLst/>
          </a:prstGeom>
          <a:noFill/>
        </p:spPr>
        <p:txBody>
          <a:bodyPr wrap="square">
            <a:spAutoFit/>
          </a:bodyPr>
          <a:lstStyle/>
          <a:p>
            <a:pPr algn="l"/>
            <a:endParaRPr lang="fr-FR" sz="1050" b="0" i="0" u="none" strike="noStrike" baseline="0" dirty="0">
              <a:solidFill>
                <a:srgbClr val="000000"/>
              </a:solidFill>
              <a:latin typeface="Calibri" panose="020F0502020204030204" pitchFamily="34" charset="0"/>
            </a:endParaRPr>
          </a:p>
          <a:p>
            <a:r>
              <a:rPr lang="fr-FR" sz="2400" b="0" i="0" u="none" strike="noStrike" baseline="0" dirty="0">
                <a:solidFill>
                  <a:srgbClr val="000000"/>
                </a:solidFill>
                <a:latin typeface="Arial" panose="020B0604020202020204" pitchFamily="34" charset="0"/>
                <a:cs typeface="Arial" panose="020B0604020202020204" pitchFamily="34" charset="0"/>
              </a:rPr>
              <a:t>II. TVA</a:t>
            </a:r>
          </a:p>
          <a:p>
            <a:pPr algn="l"/>
            <a:endParaRPr lang="fr-FR" sz="1800" b="0" i="0" u="none" strike="noStrike" baseline="0" dirty="0">
              <a:solidFill>
                <a:srgbClr val="000000"/>
              </a:solidFill>
              <a:latin typeface="Arial" panose="020B0604020202020204" pitchFamily="34" charset="0"/>
              <a:cs typeface="Arial" panose="020B0604020202020204" pitchFamily="34" charset="0"/>
            </a:endParaRPr>
          </a:p>
          <a:p>
            <a:pPr algn="l"/>
            <a:endParaRPr lang="fr-FR" sz="1800" b="0" i="0" u="none" strike="noStrike" baseline="0" dirty="0">
              <a:solidFill>
                <a:srgbClr val="000000"/>
              </a:solidFill>
              <a:latin typeface="Wingdings" panose="05000000000000000000" pitchFamily="2" charset="2"/>
            </a:endParaRPr>
          </a:p>
        </p:txBody>
      </p:sp>
      <p:sp>
        <p:nvSpPr>
          <p:cNvPr id="6" name="ZoneTexte 5">
            <a:extLst>
              <a:ext uri="{FF2B5EF4-FFF2-40B4-BE49-F238E27FC236}">
                <a16:creationId xmlns:a16="http://schemas.microsoft.com/office/drawing/2014/main" id="{423BAB1D-1DB0-45F1-AAE4-DA7E0ED888F7}"/>
              </a:ext>
            </a:extLst>
          </p:cNvPr>
          <p:cNvSpPr txBox="1"/>
          <p:nvPr/>
        </p:nvSpPr>
        <p:spPr>
          <a:xfrm>
            <a:off x="611560" y="1556792"/>
            <a:ext cx="8229600" cy="1292662"/>
          </a:xfrm>
          <a:prstGeom prst="rect">
            <a:avLst/>
          </a:prstGeom>
          <a:noFill/>
          <a:ln>
            <a:solidFill>
              <a:schemeClr val="accent1"/>
            </a:solidFill>
          </a:ln>
        </p:spPr>
        <p:txBody>
          <a:bodyPr wrap="square" rtlCol="0">
            <a:spAutoFit/>
          </a:bodyPr>
          <a:lstStyle/>
          <a:p>
            <a:pPr algn="just"/>
            <a:endParaRPr lang="fr-FR" sz="1000" b="0" i="0" u="none" strike="noStrike" baseline="0" dirty="0">
              <a:solidFill>
                <a:srgbClr val="000000"/>
              </a:solidFill>
              <a:latin typeface="Arial" panose="020B0604020202020204" pitchFamily="34" charset="0"/>
            </a:endParaRPr>
          </a:p>
          <a:p>
            <a:pPr algn="just"/>
            <a:r>
              <a:rPr lang="fr-FR" sz="1000" b="1" u="sng" dirty="0">
                <a:solidFill>
                  <a:srgbClr val="000000"/>
                </a:solidFill>
                <a:latin typeface="Arial" panose="020B0604020202020204" pitchFamily="34" charset="0"/>
              </a:rPr>
              <a:t>Situation Actuelle :</a:t>
            </a:r>
          </a:p>
          <a:p>
            <a:pPr algn="l"/>
            <a:endParaRPr lang="fr-FR" sz="1800" b="0" i="0" u="none" strike="noStrike" baseline="0" dirty="0">
              <a:solidFill>
                <a:srgbClr val="000000"/>
              </a:solidFill>
              <a:latin typeface="Arial" panose="020B0604020202020204" pitchFamily="34" charset="0"/>
            </a:endParaRPr>
          </a:p>
          <a:p>
            <a:pPr marL="285750" indent="-285750">
              <a:buFont typeface="Wingdings" panose="05000000000000000000" pitchFamily="2" charset="2"/>
              <a:buChar char="Ø"/>
            </a:pPr>
            <a:r>
              <a:rPr lang="fr-FR" sz="1000" dirty="0">
                <a:solidFill>
                  <a:srgbClr val="000000"/>
                </a:solidFill>
                <a:latin typeface="Arial" panose="020B0604020202020204" pitchFamily="34" charset="0"/>
              </a:rPr>
              <a:t>Article 260 B du CGI : Les assujettis qui réalisent à titre habituel des opérations bancaires et financières exonérées de TVA en application de l'article 261 C ,1° du CGI, peuvent opter pour soumettre ces opérations.</a:t>
            </a:r>
          </a:p>
          <a:p>
            <a:pPr marL="285750" indent="-285750">
              <a:buFont typeface="Wingdings" panose="05000000000000000000" pitchFamily="2" charset="2"/>
              <a:buChar char="Ø"/>
            </a:pPr>
            <a:endParaRPr lang="fr-FR" sz="1000" dirty="0">
              <a:solidFill>
                <a:srgbClr val="000000"/>
              </a:solidFill>
              <a:latin typeface="Arial" panose="020B0604020202020204" pitchFamily="34" charset="0"/>
            </a:endParaRPr>
          </a:p>
          <a:p>
            <a:pPr marL="285750" indent="-285750">
              <a:buFont typeface="Wingdings" panose="05000000000000000000" pitchFamily="2" charset="2"/>
              <a:buChar char="Ø"/>
            </a:pPr>
            <a:r>
              <a:rPr lang="fr-FR" sz="1000" dirty="0">
                <a:solidFill>
                  <a:srgbClr val="000000"/>
                </a:solidFill>
                <a:latin typeface="Arial" panose="020B0604020202020204" pitchFamily="34" charset="0"/>
              </a:rPr>
              <a:t>Actuellement, cette option est globale et s'applique à l'ensemble des opérations qui entrent dans son champ d'application.</a:t>
            </a:r>
          </a:p>
        </p:txBody>
      </p:sp>
      <p:sp>
        <p:nvSpPr>
          <p:cNvPr id="7" name="ZoneTexte 6">
            <a:extLst>
              <a:ext uri="{FF2B5EF4-FFF2-40B4-BE49-F238E27FC236}">
                <a16:creationId xmlns:a16="http://schemas.microsoft.com/office/drawing/2014/main" id="{D6835E15-1684-4F97-BBDE-DF94E0D57B00}"/>
              </a:ext>
            </a:extLst>
          </p:cNvPr>
          <p:cNvSpPr txBox="1"/>
          <p:nvPr/>
        </p:nvSpPr>
        <p:spPr>
          <a:xfrm>
            <a:off x="611561" y="2837790"/>
            <a:ext cx="8229599" cy="1631216"/>
          </a:xfrm>
          <a:prstGeom prst="rect">
            <a:avLst/>
          </a:prstGeom>
          <a:solidFill>
            <a:schemeClr val="tx2">
              <a:lumMod val="20000"/>
              <a:lumOff val="80000"/>
            </a:schemeClr>
          </a:solidFill>
          <a:ln>
            <a:solidFill>
              <a:schemeClr val="accent1">
                <a:alpha val="95000"/>
              </a:schemeClr>
            </a:solidFill>
          </a:ln>
        </p:spPr>
        <p:txBody>
          <a:bodyPr wrap="square" rtlCol="0">
            <a:spAutoFit/>
          </a:bodyPr>
          <a:lstStyle/>
          <a:p>
            <a:r>
              <a:rPr lang="fr-FR" sz="1000" b="1" u="sng" dirty="0">
                <a:solidFill>
                  <a:srgbClr val="000000"/>
                </a:solidFill>
                <a:latin typeface="Arial" panose="020B0604020202020204" pitchFamily="34" charset="0"/>
                <a:cs typeface="Arial" panose="020B0604020202020204" pitchFamily="34" charset="0"/>
              </a:rPr>
              <a:t>A compter du 1</a:t>
            </a:r>
            <a:r>
              <a:rPr lang="fr-FR" sz="1000" b="1" u="sng" baseline="30000" dirty="0">
                <a:solidFill>
                  <a:srgbClr val="000000"/>
                </a:solidFill>
                <a:latin typeface="Arial" panose="020B0604020202020204" pitchFamily="34" charset="0"/>
                <a:cs typeface="Arial" panose="020B0604020202020204" pitchFamily="34" charset="0"/>
              </a:rPr>
              <a:t>er</a:t>
            </a:r>
            <a:r>
              <a:rPr lang="fr-FR" sz="1000" b="1" u="sng" dirty="0">
                <a:solidFill>
                  <a:srgbClr val="000000"/>
                </a:solidFill>
                <a:latin typeface="Arial" panose="020B0604020202020204" pitchFamily="34" charset="0"/>
                <a:cs typeface="Arial" panose="020B0604020202020204" pitchFamily="34" charset="0"/>
              </a:rPr>
              <a:t> janvier 2022</a:t>
            </a:r>
            <a:r>
              <a:rPr lang="fr-FR" sz="1000" b="1" i="0" u="sng" strike="noStrike" baseline="0" dirty="0">
                <a:solidFill>
                  <a:srgbClr val="000000"/>
                </a:solidFill>
                <a:latin typeface="Arial" panose="020B0604020202020204" pitchFamily="34" charset="0"/>
                <a:cs typeface="Arial" panose="020B0604020202020204" pitchFamily="34" charset="0"/>
              </a:rPr>
              <a:t> :</a:t>
            </a:r>
          </a:p>
          <a:p>
            <a:endParaRPr lang="fr-FR" sz="1000"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fr-FR" sz="1000" dirty="0">
                <a:solidFill>
                  <a:srgbClr val="000000"/>
                </a:solidFill>
                <a:latin typeface="Arial" panose="020B0604020202020204" pitchFamily="34" charset="0"/>
              </a:rPr>
              <a:t>Assouplissement des conditions dans lesquelles les acteurs du secteur financier peuvent opter pour la taxation à la TVA en leur permettant d'opter opération par opération plutôt que globalement pour l'ensemble de leurs opérations.</a:t>
            </a:r>
          </a:p>
          <a:p>
            <a:pPr marL="285750" indent="-285750">
              <a:buFont typeface="Wingdings" panose="05000000000000000000" pitchFamily="2" charset="2"/>
              <a:buChar char="Ø"/>
            </a:pPr>
            <a:endParaRPr lang="fr-FR" sz="1000" dirty="0">
              <a:solidFill>
                <a:srgbClr val="000000"/>
              </a:solidFill>
              <a:latin typeface="Arial" panose="020B0604020202020204" pitchFamily="34" charset="0"/>
            </a:endParaRPr>
          </a:p>
          <a:p>
            <a:pPr marL="285750" indent="-285750">
              <a:buFont typeface="Wingdings" panose="05000000000000000000" pitchFamily="2" charset="2"/>
              <a:buChar char="Ø"/>
            </a:pPr>
            <a:r>
              <a:rPr lang="fr-FR" sz="1000" dirty="0">
                <a:solidFill>
                  <a:srgbClr val="000000"/>
                </a:solidFill>
                <a:latin typeface="Arial" panose="020B0604020202020204" pitchFamily="34" charset="0"/>
              </a:rPr>
              <a:t>Les commentaires de l'administration fiscale sont attendus sur un certain nombre de points :</a:t>
            </a:r>
          </a:p>
          <a:p>
            <a:pPr marL="285750" indent="-285750">
              <a:buFont typeface="Wingdings" panose="05000000000000000000" pitchFamily="2" charset="2"/>
              <a:buChar char="Ø"/>
            </a:pPr>
            <a:endParaRPr lang="fr-FR" sz="1000" dirty="0">
              <a:solidFill>
                <a:srgbClr val="000000"/>
              </a:solidFill>
              <a:latin typeface="Arial" panose="020B0604020202020204" pitchFamily="34" charset="0"/>
            </a:endParaRPr>
          </a:p>
          <a:p>
            <a:pPr marL="742950" lvl="1" indent="-285750">
              <a:buFont typeface="Wingdings" panose="05000000000000000000" pitchFamily="2" charset="2"/>
              <a:buChar char="§"/>
            </a:pPr>
            <a:r>
              <a:rPr lang="fr-FR" sz="1000" dirty="0">
                <a:solidFill>
                  <a:srgbClr val="000000"/>
                </a:solidFill>
                <a:latin typeface="Arial" panose="020B0604020202020204" pitchFamily="34" charset="0"/>
              </a:rPr>
              <a:t>L'option pourra-t-elle être exercée au cas par cas pour les seules opérations pour lesquelles cette option présente un intérêt ou, au contraire, l'option devra être exercée par catégories d'opérations ?</a:t>
            </a:r>
          </a:p>
          <a:p>
            <a:pPr marL="742950" lvl="1" indent="-285750">
              <a:buFont typeface="Wingdings" panose="05000000000000000000" pitchFamily="2" charset="2"/>
              <a:buChar char="§"/>
            </a:pPr>
            <a:r>
              <a:rPr lang="fr-FR" sz="1000" dirty="0">
                <a:solidFill>
                  <a:srgbClr val="000000"/>
                </a:solidFill>
                <a:latin typeface="Arial" panose="020B0604020202020204" pitchFamily="34" charset="0"/>
              </a:rPr>
              <a:t>Quid des options en cours au 1</a:t>
            </a:r>
            <a:r>
              <a:rPr lang="fr-FR" sz="1000" baseline="30000" dirty="0">
                <a:solidFill>
                  <a:srgbClr val="000000"/>
                </a:solidFill>
                <a:latin typeface="Arial" panose="020B0604020202020204" pitchFamily="34" charset="0"/>
              </a:rPr>
              <a:t>er</a:t>
            </a:r>
            <a:r>
              <a:rPr lang="fr-FR" sz="1000" dirty="0">
                <a:solidFill>
                  <a:srgbClr val="000000"/>
                </a:solidFill>
                <a:latin typeface="Arial" panose="020B0604020202020204" pitchFamily="34" charset="0"/>
              </a:rPr>
              <a:t> janvier 2022 ?</a:t>
            </a:r>
          </a:p>
        </p:txBody>
      </p:sp>
    </p:spTree>
    <p:extLst>
      <p:ext uri="{BB962C8B-B14F-4D97-AF65-F5344CB8AC3E}">
        <p14:creationId xmlns:p14="http://schemas.microsoft.com/office/powerpoint/2010/main" val="1258333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B15C40-4439-4684-A18D-A1269B0C7CDB}"/>
              </a:ext>
            </a:extLst>
          </p:cNvPr>
          <p:cNvSpPr>
            <a:spLocks noGrp="1"/>
          </p:cNvSpPr>
          <p:nvPr>
            <p:ph type="title"/>
          </p:nvPr>
        </p:nvSpPr>
        <p:spPr>
          <a:xfrm>
            <a:off x="457200" y="274638"/>
            <a:ext cx="8229600" cy="778098"/>
          </a:xfrm>
        </p:spPr>
        <p:txBody>
          <a:bodyPr/>
          <a:lstStyle/>
          <a:p>
            <a:r>
              <a:rPr lang="fr-FR" sz="1800" dirty="0">
                <a:solidFill>
                  <a:srgbClr val="919191"/>
                </a:solidFill>
                <a:latin typeface="Calibri" panose="020F0502020204030204" pitchFamily="34" charset="0"/>
              </a:rPr>
              <a:t>Actualité fiscale</a:t>
            </a:r>
          </a:p>
        </p:txBody>
      </p:sp>
      <p:pic>
        <p:nvPicPr>
          <p:cNvPr id="4" name="Google Shape;71;p14">
            <a:extLst>
              <a:ext uri="{FF2B5EF4-FFF2-40B4-BE49-F238E27FC236}">
                <a16:creationId xmlns:a16="http://schemas.microsoft.com/office/drawing/2014/main" id="{8D7DE6DB-28FD-4E59-9855-0B17FA7D598B}"/>
              </a:ext>
            </a:extLst>
          </p:cNvPr>
          <p:cNvPicPr preferRelativeResize="0"/>
          <p:nvPr/>
        </p:nvPicPr>
        <p:blipFill>
          <a:blip r:embed="rId2">
            <a:alphaModFix/>
          </a:blip>
          <a:stretch>
            <a:fillRect/>
          </a:stretch>
        </p:blipFill>
        <p:spPr>
          <a:xfrm>
            <a:off x="7954500" y="224673"/>
            <a:ext cx="958100" cy="357775"/>
          </a:xfrm>
          <a:prstGeom prst="rect">
            <a:avLst/>
          </a:prstGeom>
          <a:noFill/>
          <a:ln>
            <a:noFill/>
          </a:ln>
        </p:spPr>
      </p:pic>
      <p:pic>
        <p:nvPicPr>
          <p:cNvPr id="5" name="Google Shape;125;p18">
            <a:extLst>
              <a:ext uri="{FF2B5EF4-FFF2-40B4-BE49-F238E27FC236}">
                <a16:creationId xmlns:a16="http://schemas.microsoft.com/office/drawing/2014/main" id="{3A2AC069-1F3A-465A-813B-138CEF767524}"/>
              </a:ext>
            </a:extLst>
          </p:cNvPr>
          <p:cNvPicPr preferRelativeResize="0"/>
          <p:nvPr/>
        </p:nvPicPr>
        <p:blipFill>
          <a:blip r:embed="rId3">
            <a:alphaModFix/>
          </a:blip>
          <a:stretch>
            <a:fillRect/>
          </a:stretch>
        </p:blipFill>
        <p:spPr>
          <a:xfrm>
            <a:off x="-19050" y="0"/>
            <a:ext cx="457426" cy="6858000"/>
          </a:xfrm>
          <a:prstGeom prst="rect">
            <a:avLst/>
          </a:prstGeom>
          <a:solidFill>
            <a:schemeClr val="bg1"/>
          </a:solidFill>
          <a:ln>
            <a:noFill/>
          </a:ln>
        </p:spPr>
      </p:pic>
      <p:sp>
        <p:nvSpPr>
          <p:cNvPr id="13" name="ZoneTexte 12">
            <a:extLst>
              <a:ext uri="{FF2B5EF4-FFF2-40B4-BE49-F238E27FC236}">
                <a16:creationId xmlns:a16="http://schemas.microsoft.com/office/drawing/2014/main" id="{BB6F7940-3685-4F8B-956E-FD8F7AA15D8A}"/>
              </a:ext>
            </a:extLst>
          </p:cNvPr>
          <p:cNvSpPr txBox="1"/>
          <p:nvPr/>
        </p:nvSpPr>
        <p:spPr>
          <a:xfrm>
            <a:off x="755576" y="919083"/>
            <a:ext cx="7632848" cy="2285241"/>
          </a:xfrm>
          <a:prstGeom prst="rect">
            <a:avLst/>
          </a:prstGeom>
          <a:noFill/>
        </p:spPr>
        <p:txBody>
          <a:bodyPr wrap="square">
            <a:spAutoFit/>
          </a:bodyPr>
          <a:lstStyle/>
          <a:p>
            <a:pPr algn="l"/>
            <a:endParaRPr lang="fr-FR" sz="1050" b="0" i="0" u="none" strike="noStrike" baseline="0" dirty="0">
              <a:solidFill>
                <a:srgbClr val="000000"/>
              </a:solidFill>
              <a:latin typeface="Calibri" panose="020F0502020204030204" pitchFamily="34" charset="0"/>
            </a:endParaRPr>
          </a:p>
          <a:p>
            <a:pPr algn="ctr"/>
            <a:r>
              <a:rPr lang="fr-FR" sz="2400" b="0" i="0" u="none" strike="noStrike" baseline="0" dirty="0">
                <a:solidFill>
                  <a:srgbClr val="000000"/>
                </a:solidFill>
                <a:latin typeface="Arial" panose="020B0604020202020204" pitchFamily="34" charset="0"/>
                <a:cs typeface="Arial" panose="020B0604020202020204" pitchFamily="34" charset="0"/>
              </a:rPr>
              <a:t>II. </a:t>
            </a:r>
            <a:r>
              <a:rPr lang="fr-FR" sz="2400" dirty="0">
                <a:latin typeface="Calibri  "/>
                <a:cs typeface="Calibri" panose="020F0502020204030204" pitchFamily="34" charset="0"/>
              </a:rPr>
              <a:t>Les gains réalisés dans le cadre de Management Packages doivent-ils être imposés en tant que salaires </a:t>
            </a:r>
          </a:p>
          <a:p>
            <a:pPr algn="ctr"/>
            <a:r>
              <a:rPr lang="fr-FR" sz="2400" dirty="0">
                <a:latin typeface="Calibri  "/>
                <a:cs typeface="Calibri" panose="020F0502020204030204" pitchFamily="34" charset="0"/>
              </a:rPr>
              <a:t>ou en tant que plus-values ?</a:t>
            </a:r>
          </a:p>
          <a:p>
            <a:endParaRPr lang="fr-FR" sz="2400" b="0" i="0" u="none" strike="noStrike" baseline="0" dirty="0">
              <a:solidFill>
                <a:srgbClr val="000000"/>
              </a:solidFill>
              <a:latin typeface="Arial" panose="020B0604020202020204" pitchFamily="34" charset="0"/>
              <a:cs typeface="Arial" panose="020B0604020202020204" pitchFamily="34" charset="0"/>
            </a:endParaRPr>
          </a:p>
          <a:p>
            <a:pPr algn="l"/>
            <a:endParaRPr lang="fr-FR" sz="1800" b="0" i="0" u="none" strike="noStrike" baseline="0" dirty="0">
              <a:solidFill>
                <a:srgbClr val="000000"/>
              </a:solidFill>
              <a:latin typeface="Arial" panose="020B0604020202020204" pitchFamily="34" charset="0"/>
              <a:cs typeface="Arial" panose="020B0604020202020204" pitchFamily="34" charset="0"/>
            </a:endParaRPr>
          </a:p>
          <a:p>
            <a:pPr algn="l"/>
            <a:endParaRPr lang="fr-FR" sz="1800" b="0" i="0" u="none" strike="noStrike" baseline="0" dirty="0">
              <a:solidFill>
                <a:srgbClr val="000000"/>
              </a:solidFill>
              <a:latin typeface="Wingdings" panose="05000000000000000000" pitchFamily="2" charset="2"/>
            </a:endParaRPr>
          </a:p>
        </p:txBody>
      </p:sp>
      <p:sp>
        <p:nvSpPr>
          <p:cNvPr id="8" name="ZoneTexte 7">
            <a:extLst>
              <a:ext uri="{FF2B5EF4-FFF2-40B4-BE49-F238E27FC236}">
                <a16:creationId xmlns:a16="http://schemas.microsoft.com/office/drawing/2014/main" id="{098DE339-0C65-4CE5-A105-BFE803AE31BD}"/>
              </a:ext>
            </a:extLst>
          </p:cNvPr>
          <p:cNvSpPr txBox="1"/>
          <p:nvPr/>
        </p:nvSpPr>
        <p:spPr>
          <a:xfrm>
            <a:off x="457200" y="2924944"/>
            <a:ext cx="8579296" cy="2031325"/>
          </a:xfrm>
          <a:prstGeom prst="rect">
            <a:avLst/>
          </a:prstGeom>
          <a:noFill/>
        </p:spPr>
        <p:txBody>
          <a:bodyPr wrap="square" rtlCol="0">
            <a:spAutoFit/>
          </a:bodyPr>
          <a:lstStyle/>
          <a:p>
            <a:pPr algn="ctr"/>
            <a:r>
              <a:rPr lang="fr-FR" sz="1800" dirty="0">
                <a:latin typeface="Calibri  "/>
                <a:cs typeface="Calibri" panose="020F0502020204030204" pitchFamily="34" charset="0"/>
              </a:rPr>
              <a:t>Le Conseil d’Etat </a:t>
            </a:r>
            <a:r>
              <a:rPr lang="fr-FR" dirty="0">
                <a:latin typeface="Calibri  "/>
                <a:cs typeface="Calibri" panose="020F0502020204030204" pitchFamily="34" charset="0"/>
              </a:rPr>
              <a:t>y a répondu dans plusieurs décisions rendues au second semestre 2021.</a:t>
            </a:r>
          </a:p>
          <a:p>
            <a:pPr algn="ctr"/>
            <a:r>
              <a:rPr lang="fr-FR" sz="1800" dirty="0">
                <a:latin typeface="Calibri  "/>
                <a:cs typeface="Calibri" panose="020F0502020204030204" pitchFamily="34" charset="0"/>
              </a:rPr>
              <a:t>Il a redéfinit les règles du jeu des Management Packages </a:t>
            </a:r>
          </a:p>
          <a:p>
            <a:pPr algn="ctr"/>
            <a:endParaRPr lang="fr-FR" sz="1800" dirty="0">
              <a:latin typeface="Calibri  "/>
              <a:cs typeface="Calibri" panose="020F0502020204030204" pitchFamily="34" charset="0"/>
            </a:endParaRPr>
          </a:p>
          <a:p>
            <a:pPr algn="ctr"/>
            <a:r>
              <a:rPr lang="fr-FR" sz="1800" dirty="0">
                <a:latin typeface="Calibri  "/>
                <a:cs typeface="Calibri" panose="020F0502020204030204" pitchFamily="34" charset="0"/>
              </a:rPr>
              <a:t>CE </a:t>
            </a:r>
            <a:r>
              <a:rPr lang="fr-FR" sz="1800" dirty="0" err="1">
                <a:latin typeface="Calibri  "/>
                <a:cs typeface="Calibri" panose="020F0502020204030204" pitchFamily="34" charset="0"/>
              </a:rPr>
              <a:t>plén</a:t>
            </a:r>
            <a:r>
              <a:rPr lang="fr-FR" sz="1800" dirty="0">
                <a:latin typeface="Calibri  "/>
                <a:cs typeface="Calibri" panose="020F0502020204030204" pitchFamily="34" charset="0"/>
              </a:rPr>
              <a:t>. 13 juillet 2021 n° </a:t>
            </a:r>
            <a:r>
              <a:rPr lang="fr-FR" sz="1800" dirty="0">
                <a:latin typeface="Calibri  "/>
                <a:cs typeface="Calibri" panose="020F0502020204030204" pitchFamily="34" charset="0"/>
                <a:hlinkClick r:id="rId4">
                  <a:extLst>
                    <a:ext uri="{A12FA001-AC4F-418D-AE19-62706E023703}">
                      <ahyp:hlinkClr xmlns:ahyp="http://schemas.microsoft.com/office/drawing/2018/hyperlinkcolor" val="tx"/>
                    </a:ext>
                  </a:extLst>
                </a:hlinkClick>
              </a:rPr>
              <a:t>428506</a:t>
            </a:r>
            <a:r>
              <a:rPr lang="fr-FR" sz="1800" dirty="0">
                <a:latin typeface="Calibri  "/>
                <a:cs typeface="Calibri" panose="020F0502020204030204" pitchFamily="34" charset="0"/>
              </a:rPr>
              <a:t>, </a:t>
            </a:r>
            <a:r>
              <a:rPr lang="fr-FR" sz="1800" dirty="0">
                <a:latin typeface="Calibri  "/>
                <a:cs typeface="Calibri" panose="020F0502020204030204" pitchFamily="34" charset="0"/>
                <a:hlinkClick r:id="rId5">
                  <a:extLst>
                    <a:ext uri="{A12FA001-AC4F-418D-AE19-62706E023703}">
                      <ahyp:hlinkClr xmlns:ahyp="http://schemas.microsoft.com/office/drawing/2018/hyperlinkcolor" val="tx"/>
                    </a:ext>
                  </a:extLst>
                </a:hlinkClick>
              </a:rPr>
              <a:t>435452</a:t>
            </a:r>
            <a:r>
              <a:rPr lang="fr-FR" sz="1800" dirty="0">
                <a:latin typeface="Calibri  "/>
                <a:cs typeface="Calibri" panose="020F0502020204030204" pitchFamily="34" charset="0"/>
              </a:rPr>
              <a:t> et </a:t>
            </a:r>
            <a:r>
              <a:rPr lang="fr-FR" sz="1800" dirty="0">
                <a:latin typeface="Calibri  "/>
                <a:cs typeface="Calibri" panose="020F0502020204030204" pitchFamily="34" charset="0"/>
                <a:hlinkClick r:id="rId6">
                  <a:extLst>
                    <a:ext uri="{A12FA001-AC4F-418D-AE19-62706E023703}">
                      <ahyp:hlinkClr xmlns:ahyp="http://schemas.microsoft.com/office/drawing/2018/hyperlinkcolor" val="tx"/>
                    </a:ext>
                  </a:extLst>
                </a:hlinkClick>
              </a:rPr>
              <a:t>437498</a:t>
            </a:r>
            <a:endParaRPr lang="fr-FR" sz="1800" dirty="0">
              <a:latin typeface="Calibri  "/>
              <a:cs typeface="Calibri" panose="020F0502020204030204" pitchFamily="34" charset="0"/>
            </a:endParaRPr>
          </a:p>
          <a:p>
            <a:pPr algn="ctr"/>
            <a:r>
              <a:rPr lang="fr-FR" dirty="0">
                <a:latin typeface="Calibri  "/>
                <a:cs typeface="Calibri" panose="020F0502020204030204" pitchFamily="34" charset="0"/>
                <a:hlinkClick r:id="rId7">
                  <a:extLst>
                    <a:ext uri="{A12FA001-AC4F-418D-AE19-62706E023703}">
                      <ahyp:hlinkClr xmlns:ahyp="http://schemas.microsoft.com/office/drawing/2018/hyperlinkcolor" val="tx"/>
                    </a:ext>
                  </a:extLst>
                </a:hlinkClick>
              </a:rPr>
              <a:t>Conclusions, 13 juillet 2021 </a:t>
            </a:r>
            <a:endParaRPr lang="fr-FR" dirty="0">
              <a:latin typeface="Calibri  "/>
              <a:cs typeface="Calibri" panose="020F0502020204030204" pitchFamily="34" charset="0"/>
            </a:endParaRPr>
          </a:p>
          <a:p>
            <a:pPr algn="ctr"/>
            <a:r>
              <a:rPr lang="fr-FR" sz="1800" dirty="0">
                <a:latin typeface="Calibri  "/>
                <a:cs typeface="Calibri" panose="020F0502020204030204" pitchFamily="34" charset="0"/>
              </a:rPr>
              <a:t>CE 8ème chambre, 17 novembre 2021, n°</a:t>
            </a:r>
            <a:r>
              <a:rPr lang="fr-FR" sz="1800" dirty="0">
                <a:latin typeface="Calibri  "/>
                <a:cs typeface="Calibri" panose="020F0502020204030204" pitchFamily="34" charset="0"/>
                <a:hlinkClick r:id="rId8">
                  <a:extLst>
                    <a:ext uri="{A12FA001-AC4F-418D-AE19-62706E023703}">
                      <ahyp:hlinkClr xmlns:ahyp="http://schemas.microsoft.com/office/drawing/2018/hyperlinkcolor" val="tx"/>
                    </a:ext>
                  </a:extLst>
                </a:hlinkClick>
              </a:rPr>
              <a:t>439609</a:t>
            </a:r>
            <a:endParaRPr lang="fr-FR" sz="1800" dirty="0">
              <a:latin typeface="Calibri  "/>
              <a:cs typeface="Calibri" panose="020F0502020204030204" pitchFamily="34" charset="0"/>
            </a:endParaRPr>
          </a:p>
          <a:p>
            <a:endParaRPr lang="fr-FR" dirty="0"/>
          </a:p>
        </p:txBody>
      </p:sp>
    </p:spTree>
    <p:extLst>
      <p:ext uri="{BB962C8B-B14F-4D97-AF65-F5344CB8AC3E}">
        <p14:creationId xmlns:p14="http://schemas.microsoft.com/office/powerpoint/2010/main" val="2460259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Rectangle 3">
            <a:extLst>
              <a:ext uri="{FF2B5EF4-FFF2-40B4-BE49-F238E27FC236}">
                <a16:creationId xmlns:a16="http://schemas.microsoft.com/office/drawing/2014/main" id="{512D685F-5894-4617-9995-B843DAD71FAA}"/>
              </a:ext>
            </a:extLst>
          </p:cNvPr>
          <p:cNvSpPr/>
          <p:nvPr/>
        </p:nvSpPr>
        <p:spPr>
          <a:xfrm>
            <a:off x="1" y="0"/>
            <a:ext cx="447869" cy="6885384"/>
          </a:xfrm>
          <a:prstGeom prst="rect">
            <a:avLst/>
          </a:prstGeom>
          <a:solidFill>
            <a:srgbClr val="FBF0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0" name="Google Shape;70;p14"/>
          <p:cNvSpPr txBox="1"/>
          <p:nvPr/>
        </p:nvSpPr>
        <p:spPr>
          <a:xfrm rot="-5400000">
            <a:off x="-615075" y="1641288"/>
            <a:ext cx="1642200" cy="300600"/>
          </a:xfrm>
          <a:prstGeom prst="rect">
            <a:avLst/>
          </a:prstGeom>
          <a:noFill/>
          <a:ln>
            <a:noFill/>
          </a:ln>
        </p:spPr>
        <p:txBody>
          <a:bodyPr spcFirstLastPara="1" wrap="square" lIns="0" tIns="0" rIns="0" bIns="0" anchor="ctr" anchorCtr="0">
            <a:noAutofit/>
          </a:bodyPr>
          <a:lstStyle/>
          <a:p>
            <a:pPr algn="r"/>
            <a:endParaRPr lang="fr-FR" dirty="0">
              <a:solidFill>
                <a:srgbClr val="34404D"/>
              </a:solidFill>
              <a:latin typeface="Calibri  "/>
              <a:ea typeface="Playfair Display"/>
              <a:cs typeface="Playfair Display"/>
              <a:sym typeface="Playfair Display"/>
            </a:endParaRPr>
          </a:p>
        </p:txBody>
      </p:sp>
      <p:sp>
        <p:nvSpPr>
          <p:cNvPr id="12" name="Google Shape;63;p14"/>
          <p:cNvSpPr/>
          <p:nvPr/>
        </p:nvSpPr>
        <p:spPr>
          <a:xfrm>
            <a:off x="715933" y="1509488"/>
            <a:ext cx="233700" cy="25500"/>
          </a:xfrm>
          <a:prstGeom prst="rect">
            <a:avLst/>
          </a:prstGeom>
          <a:solidFill>
            <a:srgbClr val="FFA890"/>
          </a:solidFill>
          <a:ln>
            <a:noFill/>
          </a:ln>
        </p:spPr>
        <p:txBody>
          <a:bodyPr spcFirstLastPara="1" wrap="square" lIns="91425" tIns="91425" rIns="91425" bIns="91425" anchor="ctr" anchorCtr="0">
            <a:noAutofit/>
          </a:bodyPr>
          <a:lstStyle/>
          <a:p>
            <a:endParaRPr dirty="0">
              <a:solidFill>
                <a:srgbClr val="FFA890"/>
              </a:solidFill>
              <a:latin typeface="Calibri  "/>
            </a:endParaRPr>
          </a:p>
        </p:txBody>
      </p:sp>
      <p:sp>
        <p:nvSpPr>
          <p:cNvPr id="14" name="Google Shape;64;p14">
            <a:extLst>
              <a:ext uri="{FF2B5EF4-FFF2-40B4-BE49-F238E27FC236}">
                <a16:creationId xmlns:a16="http://schemas.microsoft.com/office/drawing/2014/main" id="{9F2504F4-278A-43AD-853C-BFD3F060E1B5}"/>
              </a:ext>
            </a:extLst>
          </p:cNvPr>
          <p:cNvSpPr txBox="1"/>
          <p:nvPr/>
        </p:nvSpPr>
        <p:spPr>
          <a:xfrm>
            <a:off x="628649" y="1081919"/>
            <a:ext cx="6956895" cy="351894"/>
          </a:xfrm>
          <a:prstGeom prst="rect">
            <a:avLst/>
          </a:prstGeom>
          <a:noFill/>
          <a:ln>
            <a:noFill/>
          </a:ln>
        </p:spPr>
        <p:txBody>
          <a:bodyPr spcFirstLastPara="1" wrap="square" lIns="91425" tIns="91425" rIns="91425" bIns="91425" anchor="ctr" anchorCtr="0">
            <a:noAutofit/>
          </a:bodyPr>
          <a:lstStyle/>
          <a:p>
            <a:r>
              <a:rPr lang="fr-FR" sz="2100" b="1" dirty="0">
                <a:latin typeface="Calibri  "/>
                <a:cs typeface="Calibri" panose="020F0502020204030204" pitchFamily="34" charset="0"/>
              </a:rPr>
              <a:t>Avant les décisions du 13 juillet 2021</a:t>
            </a:r>
          </a:p>
        </p:txBody>
      </p:sp>
      <p:sp>
        <p:nvSpPr>
          <p:cNvPr id="2" name="Espace réservé du numéro de diapositive 1">
            <a:extLst>
              <a:ext uri="{FF2B5EF4-FFF2-40B4-BE49-F238E27FC236}">
                <a16:creationId xmlns:a16="http://schemas.microsoft.com/office/drawing/2014/main" id="{8F2FF488-A130-4D73-84AF-94583D248DD5}"/>
              </a:ext>
            </a:extLst>
          </p:cNvPr>
          <p:cNvSpPr>
            <a:spLocks noGrp="1"/>
          </p:cNvSpPr>
          <p:nvPr>
            <p:ph type="sldNum" sz="quarter" idx="12"/>
          </p:nvPr>
        </p:nvSpPr>
        <p:spPr>
          <a:xfrm>
            <a:off x="7086600" y="5723277"/>
            <a:ext cx="2057400" cy="274637"/>
          </a:xfrm>
        </p:spPr>
        <p:txBody>
          <a:bodyPr/>
          <a:lstStyle/>
          <a:p>
            <a:fld id="{9FFFCE88-EE53-4188-B0C0-6FD3AA35EFB5}" type="slidenum">
              <a:rPr lang="fr-FR" sz="900"/>
              <a:t>38</a:t>
            </a:fld>
            <a:endParaRPr lang="fr-FR" sz="1000" dirty="0"/>
          </a:p>
        </p:txBody>
      </p:sp>
      <p:sp>
        <p:nvSpPr>
          <p:cNvPr id="13" name="Google Shape;70;p14">
            <a:extLst>
              <a:ext uri="{FF2B5EF4-FFF2-40B4-BE49-F238E27FC236}">
                <a16:creationId xmlns:a16="http://schemas.microsoft.com/office/drawing/2014/main" id="{4F181636-2455-4CAD-B0B2-474B630613A7}"/>
              </a:ext>
            </a:extLst>
          </p:cNvPr>
          <p:cNvSpPr txBox="1"/>
          <p:nvPr/>
        </p:nvSpPr>
        <p:spPr>
          <a:xfrm rot="-5400000">
            <a:off x="-2262631" y="3279604"/>
            <a:ext cx="4918832" cy="300600"/>
          </a:xfrm>
          <a:prstGeom prst="rect">
            <a:avLst/>
          </a:prstGeom>
          <a:noFill/>
          <a:ln>
            <a:noFill/>
          </a:ln>
        </p:spPr>
        <p:txBody>
          <a:bodyPr spcFirstLastPara="1" wrap="square" lIns="0" tIns="0" rIns="0" bIns="0" anchor="ctr" anchorCtr="0">
            <a:noAutofit/>
          </a:bodyPr>
          <a:lstStyle/>
          <a:p>
            <a:pPr algn="r"/>
            <a:r>
              <a:rPr lang="fr-FR" sz="1100" dirty="0">
                <a:ea typeface="Playfair Display"/>
                <a:cs typeface="Playfair Display"/>
                <a:sym typeface="Playfair Display"/>
              </a:rPr>
              <a:t>Management packages – les nouvelles règles du jeu</a:t>
            </a:r>
          </a:p>
        </p:txBody>
      </p:sp>
      <p:sp>
        <p:nvSpPr>
          <p:cNvPr id="18" name="Google Shape;63;p14">
            <a:extLst>
              <a:ext uri="{FF2B5EF4-FFF2-40B4-BE49-F238E27FC236}">
                <a16:creationId xmlns:a16="http://schemas.microsoft.com/office/drawing/2014/main" id="{7E4F3753-B1FF-4468-BEDE-3904B8B10586}"/>
              </a:ext>
            </a:extLst>
          </p:cNvPr>
          <p:cNvSpPr/>
          <p:nvPr/>
        </p:nvSpPr>
        <p:spPr>
          <a:xfrm>
            <a:off x="79935" y="4050760"/>
            <a:ext cx="233700" cy="25500"/>
          </a:xfrm>
          <a:prstGeom prst="rect">
            <a:avLst/>
          </a:prstGeom>
          <a:solidFill>
            <a:srgbClr val="FFA890"/>
          </a:solidFill>
          <a:ln>
            <a:noFill/>
          </a:ln>
        </p:spPr>
        <p:txBody>
          <a:bodyPr spcFirstLastPara="1" wrap="square" lIns="91425" tIns="91425" rIns="91425" bIns="91425" anchor="ctr" anchorCtr="0">
            <a:noAutofit/>
          </a:bodyPr>
          <a:lstStyle/>
          <a:p>
            <a:endParaRPr dirty="0"/>
          </a:p>
        </p:txBody>
      </p:sp>
      <p:pic>
        <p:nvPicPr>
          <p:cNvPr id="15" name="Google Shape;71;p14">
            <a:extLst>
              <a:ext uri="{FF2B5EF4-FFF2-40B4-BE49-F238E27FC236}">
                <a16:creationId xmlns:a16="http://schemas.microsoft.com/office/drawing/2014/main" id="{03AE197F-6334-4688-8A77-C9DCE1915D0C}"/>
              </a:ext>
            </a:extLst>
          </p:cNvPr>
          <p:cNvPicPr preferRelativeResize="0"/>
          <p:nvPr/>
        </p:nvPicPr>
        <p:blipFill>
          <a:blip r:embed="rId3">
            <a:alphaModFix/>
          </a:blip>
          <a:stretch>
            <a:fillRect/>
          </a:stretch>
        </p:blipFill>
        <p:spPr>
          <a:xfrm>
            <a:off x="8156063" y="1039149"/>
            <a:ext cx="718575" cy="268331"/>
          </a:xfrm>
          <a:prstGeom prst="rect">
            <a:avLst/>
          </a:prstGeom>
          <a:noFill/>
          <a:ln>
            <a:noFill/>
          </a:ln>
        </p:spPr>
      </p:pic>
      <p:sp>
        <p:nvSpPr>
          <p:cNvPr id="16" name="ZoneTexte 15">
            <a:extLst>
              <a:ext uri="{FF2B5EF4-FFF2-40B4-BE49-F238E27FC236}">
                <a16:creationId xmlns:a16="http://schemas.microsoft.com/office/drawing/2014/main" id="{0C3964BE-3372-4261-9864-60901B338CA8}"/>
              </a:ext>
            </a:extLst>
          </p:cNvPr>
          <p:cNvSpPr txBox="1"/>
          <p:nvPr/>
        </p:nvSpPr>
        <p:spPr>
          <a:xfrm>
            <a:off x="1282613" y="1650140"/>
            <a:ext cx="7232738" cy="1384995"/>
          </a:xfrm>
          <a:prstGeom prst="rect">
            <a:avLst/>
          </a:prstGeom>
          <a:noFill/>
        </p:spPr>
        <p:txBody>
          <a:bodyPr wrap="square">
            <a:spAutoFit/>
          </a:bodyPr>
          <a:lstStyle/>
          <a:p>
            <a:pPr marL="171450" indent="-171450" defTabSz="685800">
              <a:buFont typeface="Arial" panose="020B0604020202020204" pitchFamily="34" charset="0"/>
              <a:buChar char="•"/>
            </a:pPr>
            <a:r>
              <a:rPr lang="fr-FR" sz="1200" dirty="0"/>
              <a:t>La jurisprudence et l’administration fiscale appréciaient de manière uniforme et sans distinction le sujet de la requalification en salaire de la </a:t>
            </a:r>
            <a:r>
              <a:rPr lang="fr-FR" sz="1200" b="1" dirty="0"/>
              <a:t>totalité du gain </a:t>
            </a:r>
            <a:r>
              <a:rPr lang="fr-FR" sz="1200" dirty="0"/>
              <a:t>issu du Management Package (incluant les plus-value d’acquisition et de cession) dès lors qu’un avantage était caractérisé lors de l’acquisition d’un dispositif (BSA, option d’achat d’actions…). </a:t>
            </a:r>
          </a:p>
          <a:p>
            <a:pPr marL="171450" indent="-171450" defTabSz="685800">
              <a:buFont typeface="Arial" panose="020B0604020202020204" pitchFamily="34" charset="0"/>
              <a:buChar char="•"/>
            </a:pPr>
            <a:endParaRPr lang="fr-FR" sz="1200" dirty="0"/>
          </a:p>
          <a:p>
            <a:pPr marL="171450" indent="-171450" defTabSz="685800">
              <a:buFont typeface="Arial" panose="020B0604020202020204" pitchFamily="34" charset="0"/>
              <a:buChar char="•"/>
            </a:pPr>
            <a:r>
              <a:rPr lang="fr-FR" sz="1200" dirty="0"/>
              <a:t>De la même façon, le fait générateur d’imposition retenu et donc le point de départ du délai de reprise de l’administration était systématiquement celui de la date de cession des titres.</a:t>
            </a:r>
          </a:p>
        </p:txBody>
      </p:sp>
      <p:graphicFrame>
        <p:nvGraphicFramePr>
          <p:cNvPr id="8" name="Diagramme 7">
            <a:extLst>
              <a:ext uri="{FF2B5EF4-FFF2-40B4-BE49-F238E27FC236}">
                <a16:creationId xmlns:a16="http://schemas.microsoft.com/office/drawing/2014/main" id="{A5100063-7F71-4102-8715-1AA7CD1F3239}"/>
              </a:ext>
            </a:extLst>
          </p:cNvPr>
          <p:cNvGraphicFramePr/>
          <p:nvPr/>
        </p:nvGraphicFramePr>
        <p:xfrm>
          <a:off x="1524001" y="3249835"/>
          <a:ext cx="6731000" cy="26394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35697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0" name="Google Shape;70;p14"/>
          <p:cNvSpPr txBox="1"/>
          <p:nvPr/>
        </p:nvSpPr>
        <p:spPr>
          <a:xfrm rot="-5400000">
            <a:off x="-615075" y="1641288"/>
            <a:ext cx="1642200" cy="300600"/>
          </a:xfrm>
          <a:prstGeom prst="rect">
            <a:avLst/>
          </a:prstGeom>
          <a:noFill/>
          <a:ln>
            <a:noFill/>
          </a:ln>
        </p:spPr>
        <p:txBody>
          <a:bodyPr spcFirstLastPara="1" wrap="square" lIns="0" tIns="0" rIns="0" bIns="0" anchor="ctr" anchorCtr="0">
            <a:noAutofit/>
          </a:bodyPr>
          <a:lstStyle/>
          <a:p>
            <a:pPr algn="r"/>
            <a:endParaRPr lang="fr-FR" dirty="0">
              <a:solidFill>
                <a:srgbClr val="34404D"/>
              </a:solidFill>
              <a:latin typeface="Calibri  "/>
              <a:ea typeface="Playfair Display"/>
              <a:cs typeface="Playfair Display"/>
              <a:sym typeface="Playfair Display"/>
            </a:endParaRPr>
          </a:p>
        </p:txBody>
      </p:sp>
      <p:sp>
        <p:nvSpPr>
          <p:cNvPr id="12" name="Google Shape;63;p14"/>
          <p:cNvSpPr/>
          <p:nvPr/>
        </p:nvSpPr>
        <p:spPr>
          <a:xfrm>
            <a:off x="715933" y="1509488"/>
            <a:ext cx="233700" cy="25500"/>
          </a:xfrm>
          <a:prstGeom prst="rect">
            <a:avLst/>
          </a:prstGeom>
          <a:solidFill>
            <a:srgbClr val="FFA890"/>
          </a:solidFill>
          <a:ln>
            <a:noFill/>
          </a:ln>
        </p:spPr>
        <p:txBody>
          <a:bodyPr spcFirstLastPara="1" wrap="square" lIns="91425" tIns="91425" rIns="91425" bIns="91425" anchor="ctr" anchorCtr="0">
            <a:noAutofit/>
          </a:bodyPr>
          <a:lstStyle/>
          <a:p>
            <a:endParaRPr dirty="0">
              <a:solidFill>
                <a:srgbClr val="FFA890"/>
              </a:solidFill>
              <a:latin typeface="Calibri  "/>
            </a:endParaRPr>
          </a:p>
        </p:txBody>
      </p:sp>
      <p:sp>
        <p:nvSpPr>
          <p:cNvPr id="14" name="Google Shape;64;p14">
            <a:extLst>
              <a:ext uri="{FF2B5EF4-FFF2-40B4-BE49-F238E27FC236}">
                <a16:creationId xmlns:a16="http://schemas.microsoft.com/office/drawing/2014/main" id="{9F2504F4-278A-43AD-853C-BFD3F060E1B5}"/>
              </a:ext>
            </a:extLst>
          </p:cNvPr>
          <p:cNvSpPr txBox="1"/>
          <p:nvPr/>
        </p:nvSpPr>
        <p:spPr>
          <a:xfrm>
            <a:off x="628649" y="1081919"/>
            <a:ext cx="6956895" cy="351894"/>
          </a:xfrm>
          <a:prstGeom prst="rect">
            <a:avLst/>
          </a:prstGeom>
          <a:noFill/>
          <a:ln>
            <a:noFill/>
          </a:ln>
        </p:spPr>
        <p:txBody>
          <a:bodyPr spcFirstLastPara="1" wrap="square" lIns="91425" tIns="91425" rIns="91425" bIns="91425" anchor="ctr" anchorCtr="0">
            <a:noAutofit/>
          </a:bodyPr>
          <a:lstStyle/>
          <a:p>
            <a:r>
              <a:rPr lang="fr-FR" sz="2100" b="1" dirty="0">
                <a:latin typeface="Calibri  "/>
                <a:cs typeface="Calibri" panose="020F0502020204030204" pitchFamily="34" charset="0"/>
              </a:rPr>
              <a:t>Le Conseil d’Etat redéfinit la nouvelle grille de lecture</a:t>
            </a:r>
          </a:p>
        </p:txBody>
      </p:sp>
      <p:sp>
        <p:nvSpPr>
          <p:cNvPr id="2" name="Espace réservé du numéro de diapositive 1">
            <a:extLst>
              <a:ext uri="{FF2B5EF4-FFF2-40B4-BE49-F238E27FC236}">
                <a16:creationId xmlns:a16="http://schemas.microsoft.com/office/drawing/2014/main" id="{8F2FF488-A130-4D73-84AF-94583D248DD5}"/>
              </a:ext>
            </a:extLst>
          </p:cNvPr>
          <p:cNvSpPr>
            <a:spLocks noGrp="1"/>
          </p:cNvSpPr>
          <p:nvPr>
            <p:ph type="sldNum" sz="quarter" idx="12"/>
          </p:nvPr>
        </p:nvSpPr>
        <p:spPr>
          <a:xfrm>
            <a:off x="7086600" y="5723277"/>
            <a:ext cx="2057400" cy="274637"/>
          </a:xfrm>
        </p:spPr>
        <p:txBody>
          <a:bodyPr/>
          <a:lstStyle/>
          <a:p>
            <a:fld id="{9FFFCE88-EE53-4188-B0C0-6FD3AA35EFB5}" type="slidenum">
              <a:rPr lang="fr-FR" sz="900"/>
              <a:t>39</a:t>
            </a:fld>
            <a:endParaRPr lang="fr-FR" sz="1000" dirty="0"/>
          </a:p>
        </p:txBody>
      </p:sp>
      <p:sp>
        <p:nvSpPr>
          <p:cNvPr id="13" name="Google Shape;70;p14">
            <a:extLst>
              <a:ext uri="{FF2B5EF4-FFF2-40B4-BE49-F238E27FC236}">
                <a16:creationId xmlns:a16="http://schemas.microsoft.com/office/drawing/2014/main" id="{4F181636-2455-4CAD-B0B2-474B630613A7}"/>
              </a:ext>
            </a:extLst>
          </p:cNvPr>
          <p:cNvSpPr txBox="1"/>
          <p:nvPr/>
        </p:nvSpPr>
        <p:spPr>
          <a:xfrm rot="-5400000">
            <a:off x="-2262631" y="3279604"/>
            <a:ext cx="4918832" cy="300600"/>
          </a:xfrm>
          <a:prstGeom prst="rect">
            <a:avLst/>
          </a:prstGeom>
          <a:noFill/>
          <a:ln>
            <a:noFill/>
          </a:ln>
        </p:spPr>
        <p:txBody>
          <a:bodyPr spcFirstLastPara="1" wrap="square" lIns="0" tIns="0" rIns="0" bIns="0" anchor="ctr" anchorCtr="0">
            <a:noAutofit/>
          </a:bodyPr>
          <a:lstStyle/>
          <a:p>
            <a:pPr algn="r"/>
            <a:r>
              <a:rPr lang="fr-FR" sz="1100" dirty="0">
                <a:solidFill>
                  <a:schemeClr val="bg1"/>
                </a:solidFill>
                <a:ea typeface="Playfair Display"/>
                <a:cs typeface="Playfair Display"/>
                <a:sym typeface="Playfair Display"/>
              </a:rPr>
              <a:t>Management packages – les nouvelles règles du jeu</a:t>
            </a:r>
          </a:p>
        </p:txBody>
      </p:sp>
      <p:sp>
        <p:nvSpPr>
          <p:cNvPr id="18" name="Google Shape;63;p14">
            <a:extLst>
              <a:ext uri="{FF2B5EF4-FFF2-40B4-BE49-F238E27FC236}">
                <a16:creationId xmlns:a16="http://schemas.microsoft.com/office/drawing/2014/main" id="{7E4F3753-B1FF-4468-BEDE-3904B8B10586}"/>
              </a:ext>
            </a:extLst>
          </p:cNvPr>
          <p:cNvSpPr/>
          <p:nvPr/>
        </p:nvSpPr>
        <p:spPr>
          <a:xfrm>
            <a:off x="79935" y="4050760"/>
            <a:ext cx="233700" cy="25500"/>
          </a:xfrm>
          <a:prstGeom prst="rect">
            <a:avLst/>
          </a:prstGeom>
          <a:solidFill>
            <a:srgbClr val="FFA890"/>
          </a:solidFill>
          <a:ln>
            <a:noFill/>
          </a:ln>
        </p:spPr>
        <p:txBody>
          <a:bodyPr spcFirstLastPara="1" wrap="square" lIns="91425" tIns="91425" rIns="91425" bIns="91425" anchor="ctr" anchorCtr="0">
            <a:noAutofit/>
          </a:bodyPr>
          <a:lstStyle/>
          <a:p>
            <a:endParaRPr dirty="0"/>
          </a:p>
        </p:txBody>
      </p:sp>
      <p:pic>
        <p:nvPicPr>
          <p:cNvPr id="15" name="Google Shape;71;p14">
            <a:extLst>
              <a:ext uri="{FF2B5EF4-FFF2-40B4-BE49-F238E27FC236}">
                <a16:creationId xmlns:a16="http://schemas.microsoft.com/office/drawing/2014/main" id="{03AE197F-6334-4688-8A77-C9DCE1915D0C}"/>
              </a:ext>
            </a:extLst>
          </p:cNvPr>
          <p:cNvPicPr preferRelativeResize="0"/>
          <p:nvPr/>
        </p:nvPicPr>
        <p:blipFill>
          <a:blip r:embed="rId3">
            <a:alphaModFix/>
          </a:blip>
          <a:stretch>
            <a:fillRect/>
          </a:stretch>
        </p:blipFill>
        <p:spPr>
          <a:xfrm>
            <a:off x="8156063" y="1039149"/>
            <a:ext cx="718575" cy="268331"/>
          </a:xfrm>
          <a:prstGeom prst="rect">
            <a:avLst/>
          </a:prstGeom>
          <a:noFill/>
          <a:ln>
            <a:noFill/>
          </a:ln>
        </p:spPr>
      </p:pic>
      <p:sp>
        <p:nvSpPr>
          <p:cNvPr id="16" name="ZoneTexte 15">
            <a:extLst>
              <a:ext uri="{FF2B5EF4-FFF2-40B4-BE49-F238E27FC236}">
                <a16:creationId xmlns:a16="http://schemas.microsoft.com/office/drawing/2014/main" id="{0C3964BE-3372-4261-9864-60901B338CA8}"/>
              </a:ext>
            </a:extLst>
          </p:cNvPr>
          <p:cNvSpPr txBox="1"/>
          <p:nvPr/>
        </p:nvSpPr>
        <p:spPr>
          <a:xfrm>
            <a:off x="1282613" y="1650140"/>
            <a:ext cx="7232738" cy="1015663"/>
          </a:xfrm>
          <a:prstGeom prst="rect">
            <a:avLst/>
          </a:prstGeom>
          <a:noFill/>
        </p:spPr>
        <p:txBody>
          <a:bodyPr wrap="square">
            <a:spAutoFit/>
          </a:bodyPr>
          <a:lstStyle/>
          <a:p>
            <a:pPr marL="128588" indent="-128588" defTabSz="685800">
              <a:buFont typeface="Arial" panose="020B0604020202020204" pitchFamily="34" charset="0"/>
              <a:buChar char="•"/>
            </a:pPr>
            <a:r>
              <a:rPr lang="fr-FR" sz="1200" dirty="0"/>
              <a:t>Le CE juge que les gains éventuellement tirés de ces dispositifs doivent être imposés non plus dans la catégorie des plus-values mais dans celle des « traitements et salaires », </a:t>
            </a:r>
            <a:r>
              <a:rPr lang="fr-FR" sz="1200" b="1" dirty="0"/>
              <a:t>lorsqu’ils trouvent « essentiellement leur source dans l’exercice par l’intéressé de ses fonctions de dirigeant ou de salarié »</a:t>
            </a:r>
            <a:r>
              <a:rPr lang="fr-FR" sz="1200" dirty="0"/>
              <a:t>.</a:t>
            </a:r>
          </a:p>
          <a:p>
            <a:pPr marL="128588" indent="-128588" defTabSz="685800">
              <a:buFont typeface="Arial" panose="020B0604020202020204" pitchFamily="34" charset="0"/>
              <a:buChar char="•"/>
            </a:pPr>
            <a:r>
              <a:rPr lang="fr-FR" sz="1200" dirty="0"/>
              <a:t>Désormais, la prise de risque financier par le manager ne constitue plus un argument permettant d’éviter la requalification d’une plus-value en traitements et salaires. </a:t>
            </a:r>
          </a:p>
        </p:txBody>
      </p:sp>
      <p:grpSp>
        <p:nvGrpSpPr>
          <p:cNvPr id="5" name="Groupe 4">
            <a:extLst>
              <a:ext uri="{FF2B5EF4-FFF2-40B4-BE49-F238E27FC236}">
                <a16:creationId xmlns:a16="http://schemas.microsoft.com/office/drawing/2014/main" id="{66339D2D-072D-4B0D-8800-5AB3EEAFB661}"/>
              </a:ext>
            </a:extLst>
          </p:cNvPr>
          <p:cNvGrpSpPr/>
          <p:nvPr/>
        </p:nvGrpSpPr>
        <p:grpSpPr>
          <a:xfrm>
            <a:off x="1114580" y="2601618"/>
            <a:ext cx="7563754" cy="3435077"/>
            <a:chOff x="1903799" y="2472581"/>
            <a:chExt cx="10085005" cy="4580102"/>
          </a:xfrm>
        </p:grpSpPr>
        <p:sp>
          <p:nvSpPr>
            <p:cNvPr id="6" name="Forme libre : forme 5">
              <a:extLst>
                <a:ext uri="{FF2B5EF4-FFF2-40B4-BE49-F238E27FC236}">
                  <a16:creationId xmlns:a16="http://schemas.microsoft.com/office/drawing/2014/main" id="{D1171316-AE63-40A8-AFCD-EF745AA2C28D}"/>
                </a:ext>
              </a:extLst>
            </p:cNvPr>
            <p:cNvSpPr/>
            <p:nvPr/>
          </p:nvSpPr>
          <p:spPr>
            <a:xfrm>
              <a:off x="1903799" y="2663922"/>
              <a:ext cx="3189819" cy="850225"/>
            </a:xfrm>
            <a:custGeom>
              <a:avLst/>
              <a:gdLst>
                <a:gd name="connsiteX0" fmla="*/ 0 w 3189819"/>
                <a:gd name="connsiteY0" fmla="*/ 61724 h 617236"/>
                <a:gd name="connsiteX1" fmla="*/ 61724 w 3189819"/>
                <a:gd name="connsiteY1" fmla="*/ 0 h 617236"/>
                <a:gd name="connsiteX2" fmla="*/ 3128095 w 3189819"/>
                <a:gd name="connsiteY2" fmla="*/ 0 h 617236"/>
                <a:gd name="connsiteX3" fmla="*/ 3189819 w 3189819"/>
                <a:gd name="connsiteY3" fmla="*/ 61724 h 617236"/>
                <a:gd name="connsiteX4" fmla="*/ 3189819 w 3189819"/>
                <a:gd name="connsiteY4" fmla="*/ 555512 h 617236"/>
                <a:gd name="connsiteX5" fmla="*/ 3128095 w 3189819"/>
                <a:gd name="connsiteY5" fmla="*/ 617236 h 617236"/>
                <a:gd name="connsiteX6" fmla="*/ 61724 w 3189819"/>
                <a:gd name="connsiteY6" fmla="*/ 617236 h 617236"/>
                <a:gd name="connsiteX7" fmla="*/ 0 w 3189819"/>
                <a:gd name="connsiteY7" fmla="*/ 555512 h 617236"/>
                <a:gd name="connsiteX8" fmla="*/ 0 w 3189819"/>
                <a:gd name="connsiteY8" fmla="*/ 61724 h 61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9819" h="617236">
                  <a:moveTo>
                    <a:pt x="0" y="61724"/>
                  </a:moveTo>
                  <a:cubicBezTo>
                    <a:pt x="0" y="27635"/>
                    <a:pt x="27635" y="0"/>
                    <a:pt x="61724" y="0"/>
                  </a:cubicBezTo>
                  <a:lnTo>
                    <a:pt x="3128095" y="0"/>
                  </a:lnTo>
                  <a:cubicBezTo>
                    <a:pt x="3162184" y="0"/>
                    <a:pt x="3189819" y="27635"/>
                    <a:pt x="3189819" y="61724"/>
                  </a:cubicBezTo>
                  <a:lnTo>
                    <a:pt x="3189819" y="555512"/>
                  </a:lnTo>
                  <a:cubicBezTo>
                    <a:pt x="3189819" y="589601"/>
                    <a:pt x="3162184" y="617236"/>
                    <a:pt x="3128095" y="617236"/>
                  </a:cubicBezTo>
                  <a:lnTo>
                    <a:pt x="61724" y="617236"/>
                  </a:lnTo>
                  <a:cubicBezTo>
                    <a:pt x="27635" y="617236"/>
                    <a:pt x="0" y="589601"/>
                    <a:pt x="0" y="555512"/>
                  </a:cubicBezTo>
                  <a:lnTo>
                    <a:pt x="0" y="61724"/>
                  </a:lnTo>
                  <a:close/>
                </a:path>
              </a:pathLst>
            </a:custGeom>
            <a:solidFill>
              <a:srgbClr val="1F3A2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182885" numCol="1" spcCol="1270" anchor="t" anchorCtr="0">
              <a:noAutofit/>
            </a:bodyPr>
            <a:lstStyle/>
            <a:p>
              <a:pPr defTabSz="333375">
                <a:lnSpc>
                  <a:spcPct val="90000"/>
                </a:lnSpc>
                <a:spcBef>
                  <a:spcPct val="0"/>
                </a:spcBef>
                <a:spcAft>
                  <a:spcPct val="35000"/>
                </a:spcAft>
              </a:pPr>
              <a:r>
                <a:rPr lang="fr-FR" sz="1200" b="1" u="sng" dirty="0">
                  <a:solidFill>
                    <a:schemeClr val="bg1"/>
                  </a:solidFill>
                </a:rPr>
                <a:t>A l’entrée du dispositif </a:t>
              </a:r>
              <a:r>
                <a:rPr lang="fr-FR" sz="1200" b="1" dirty="0">
                  <a:solidFill>
                    <a:schemeClr val="bg1"/>
                  </a:solidFill>
                </a:rPr>
                <a:t>: </a:t>
              </a:r>
            </a:p>
            <a:p>
              <a:pPr defTabSz="333375">
                <a:lnSpc>
                  <a:spcPct val="90000"/>
                </a:lnSpc>
                <a:spcBef>
                  <a:spcPct val="0"/>
                </a:spcBef>
                <a:spcAft>
                  <a:spcPct val="35000"/>
                </a:spcAft>
              </a:pPr>
              <a:r>
                <a:rPr lang="fr-FR" sz="1200" b="1" dirty="0">
                  <a:solidFill>
                    <a:schemeClr val="bg1"/>
                  </a:solidFill>
                </a:rPr>
                <a:t>lors de l’acquisition</a:t>
              </a:r>
              <a:endParaRPr lang="fr-FR" sz="1200" dirty="0">
                <a:solidFill>
                  <a:schemeClr val="bg1"/>
                </a:solidFill>
              </a:endParaRPr>
            </a:p>
          </p:txBody>
        </p:sp>
        <p:sp>
          <p:nvSpPr>
            <p:cNvPr id="7" name="Forme libre : forme 6">
              <a:extLst>
                <a:ext uri="{FF2B5EF4-FFF2-40B4-BE49-F238E27FC236}">
                  <a16:creationId xmlns:a16="http://schemas.microsoft.com/office/drawing/2014/main" id="{A9EE9886-E687-4382-A665-8F61E16AED44}"/>
                </a:ext>
              </a:extLst>
            </p:cNvPr>
            <p:cNvSpPr/>
            <p:nvPr/>
          </p:nvSpPr>
          <p:spPr>
            <a:xfrm>
              <a:off x="2377576" y="3302930"/>
              <a:ext cx="3189819" cy="3749751"/>
            </a:xfrm>
            <a:custGeom>
              <a:avLst/>
              <a:gdLst>
                <a:gd name="connsiteX0" fmla="*/ 0 w 3189819"/>
                <a:gd name="connsiteY0" fmla="*/ 318982 h 4360500"/>
                <a:gd name="connsiteX1" fmla="*/ 318982 w 3189819"/>
                <a:gd name="connsiteY1" fmla="*/ 0 h 4360500"/>
                <a:gd name="connsiteX2" fmla="*/ 2870837 w 3189819"/>
                <a:gd name="connsiteY2" fmla="*/ 0 h 4360500"/>
                <a:gd name="connsiteX3" fmla="*/ 3189819 w 3189819"/>
                <a:gd name="connsiteY3" fmla="*/ 318982 h 4360500"/>
                <a:gd name="connsiteX4" fmla="*/ 3189819 w 3189819"/>
                <a:gd name="connsiteY4" fmla="*/ 4041518 h 4360500"/>
                <a:gd name="connsiteX5" fmla="*/ 2870837 w 3189819"/>
                <a:gd name="connsiteY5" fmla="*/ 4360500 h 4360500"/>
                <a:gd name="connsiteX6" fmla="*/ 318982 w 3189819"/>
                <a:gd name="connsiteY6" fmla="*/ 4360500 h 4360500"/>
                <a:gd name="connsiteX7" fmla="*/ 0 w 3189819"/>
                <a:gd name="connsiteY7" fmla="*/ 4041518 h 4360500"/>
                <a:gd name="connsiteX8" fmla="*/ 0 w 3189819"/>
                <a:gd name="connsiteY8" fmla="*/ 318982 h 436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9819" h="4360500">
                  <a:moveTo>
                    <a:pt x="0" y="318982"/>
                  </a:moveTo>
                  <a:cubicBezTo>
                    <a:pt x="0" y="142813"/>
                    <a:pt x="142813" y="0"/>
                    <a:pt x="318982" y="0"/>
                  </a:cubicBezTo>
                  <a:lnTo>
                    <a:pt x="2870837" y="0"/>
                  </a:lnTo>
                  <a:cubicBezTo>
                    <a:pt x="3047006" y="0"/>
                    <a:pt x="3189819" y="142813"/>
                    <a:pt x="3189819" y="318982"/>
                  </a:cubicBezTo>
                  <a:lnTo>
                    <a:pt x="3189819" y="4041518"/>
                  </a:lnTo>
                  <a:cubicBezTo>
                    <a:pt x="3189819" y="4217687"/>
                    <a:pt x="3047006" y="4360500"/>
                    <a:pt x="2870837" y="4360500"/>
                  </a:cubicBezTo>
                  <a:lnTo>
                    <a:pt x="318982" y="4360500"/>
                  </a:lnTo>
                  <a:cubicBezTo>
                    <a:pt x="142813" y="4360500"/>
                    <a:pt x="0" y="4217687"/>
                    <a:pt x="0" y="4041518"/>
                  </a:cubicBezTo>
                  <a:lnTo>
                    <a:pt x="0" y="318982"/>
                  </a:lnTo>
                  <a:close/>
                </a:path>
              </a:pathLst>
            </a:custGeom>
            <a:ln>
              <a:solidFill>
                <a:srgbClr val="1F3A2E"/>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410" tIns="123410" rIns="123410" bIns="123410" numCol="1" spcCol="1270" anchor="t" anchorCtr="0">
              <a:noAutofit/>
            </a:bodyPr>
            <a:lstStyle/>
            <a:p>
              <a:pPr marL="42863" lvl="1" indent="-42863" algn="just" defTabSz="333375">
                <a:lnSpc>
                  <a:spcPct val="90000"/>
                </a:lnSpc>
                <a:spcBef>
                  <a:spcPct val="0"/>
                </a:spcBef>
                <a:spcAft>
                  <a:spcPts val="300"/>
                </a:spcAft>
                <a:buFont typeface="Arial" panose="020B0604020202020204" pitchFamily="34" charset="0"/>
                <a:buChar char="•"/>
              </a:pPr>
              <a:r>
                <a:rPr lang="fr-FR" sz="900" dirty="0">
                  <a:solidFill>
                    <a:schemeClr val="tx1"/>
                  </a:solidFill>
                </a:rPr>
                <a:t>La souscription d’options d’achat ou de BSA à un prix préférentiel au regard de leur valeur réelle à la date de cette acquisition ou souscription révèle l'existence d'un avantage égal à la différence entre le prix préférentiel ainsi acquitté et la valeur réelle.</a:t>
              </a:r>
            </a:p>
            <a:p>
              <a:pPr marL="42863" lvl="1" indent="-42863" algn="just" defTabSz="333375">
                <a:lnSpc>
                  <a:spcPct val="90000"/>
                </a:lnSpc>
                <a:spcBef>
                  <a:spcPct val="0"/>
                </a:spcBef>
                <a:spcAft>
                  <a:spcPts val="300"/>
                </a:spcAft>
                <a:buChar char="•"/>
              </a:pPr>
              <a:r>
                <a:rPr lang="fr-FR" sz="900" b="1" dirty="0">
                  <a:solidFill>
                    <a:schemeClr val="tx1"/>
                  </a:solidFill>
                </a:rPr>
                <a:t>Si cet avantage trouve « essentiellement » sa source dans l'exercice par l'intéressé de ses fonctions de dirigeant ou de salarié (manager), il a le caractère d'un avantage accordé en sus du salaire, imposable dans la catégorie des traitements et salaires au titre de l'année d'acquisition ou de souscription des options ou des bons.</a:t>
              </a:r>
            </a:p>
            <a:p>
              <a:pPr marL="42863" lvl="1" indent="-42863" algn="just" defTabSz="333375">
                <a:lnSpc>
                  <a:spcPct val="90000"/>
                </a:lnSpc>
                <a:spcBef>
                  <a:spcPct val="0"/>
                </a:spcBef>
                <a:spcAft>
                  <a:spcPts val="300"/>
                </a:spcAft>
                <a:buChar char="•"/>
              </a:pPr>
              <a:r>
                <a:rPr lang="fr-FR" sz="900" dirty="0">
                  <a:solidFill>
                    <a:schemeClr val="tx1"/>
                  </a:solidFill>
                </a:rPr>
                <a:t>Le délai de reprise de l’administration court, pour l’imposition de ce premier gain, à compter de l’octroi du bon ou de l’option.</a:t>
              </a:r>
            </a:p>
          </p:txBody>
        </p:sp>
        <p:sp>
          <p:nvSpPr>
            <p:cNvPr id="9" name="Forme libre : forme 8">
              <a:extLst>
                <a:ext uri="{FF2B5EF4-FFF2-40B4-BE49-F238E27FC236}">
                  <a16:creationId xmlns:a16="http://schemas.microsoft.com/office/drawing/2014/main" id="{9B520608-D68E-4093-A45E-8CC9F4011EA0}"/>
                </a:ext>
              </a:extLst>
            </p:cNvPr>
            <p:cNvSpPr/>
            <p:nvPr/>
          </p:nvSpPr>
          <p:spPr>
            <a:xfrm>
              <a:off x="5577184" y="2472581"/>
              <a:ext cx="1025157" cy="794172"/>
            </a:xfrm>
            <a:custGeom>
              <a:avLst/>
              <a:gdLst>
                <a:gd name="connsiteX0" fmla="*/ 0 w 1025157"/>
                <a:gd name="connsiteY0" fmla="*/ 158834 h 794172"/>
                <a:gd name="connsiteX1" fmla="*/ 628071 w 1025157"/>
                <a:gd name="connsiteY1" fmla="*/ 158834 h 794172"/>
                <a:gd name="connsiteX2" fmla="*/ 628071 w 1025157"/>
                <a:gd name="connsiteY2" fmla="*/ 0 h 794172"/>
                <a:gd name="connsiteX3" fmla="*/ 1025157 w 1025157"/>
                <a:gd name="connsiteY3" fmla="*/ 397086 h 794172"/>
                <a:gd name="connsiteX4" fmla="*/ 628071 w 1025157"/>
                <a:gd name="connsiteY4" fmla="*/ 794172 h 794172"/>
                <a:gd name="connsiteX5" fmla="*/ 628071 w 1025157"/>
                <a:gd name="connsiteY5" fmla="*/ 635338 h 794172"/>
                <a:gd name="connsiteX6" fmla="*/ 0 w 1025157"/>
                <a:gd name="connsiteY6" fmla="*/ 635338 h 794172"/>
                <a:gd name="connsiteX7" fmla="*/ 0 w 1025157"/>
                <a:gd name="connsiteY7" fmla="*/ 158834 h 79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157" h="794172">
                  <a:moveTo>
                    <a:pt x="0" y="158834"/>
                  </a:moveTo>
                  <a:lnTo>
                    <a:pt x="628071" y="158834"/>
                  </a:lnTo>
                  <a:lnTo>
                    <a:pt x="628071" y="0"/>
                  </a:lnTo>
                  <a:lnTo>
                    <a:pt x="1025157" y="397086"/>
                  </a:lnTo>
                  <a:lnTo>
                    <a:pt x="628071" y="794172"/>
                  </a:lnTo>
                  <a:lnTo>
                    <a:pt x="628071" y="635338"/>
                  </a:lnTo>
                  <a:lnTo>
                    <a:pt x="0" y="635338"/>
                  </a:lnTo>
                  <a:lnTo>
                    <a:pt x="0" y="158834"/>
                  </a:lnTo>
                  <a:close/>
                </a:path>
              </a:pathLst>
            </a:custGeom>
            <a:solidFill>
              <a:srgbClr val="6181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9126" rIns="178689" bIns="119126" numCol="1" spcCol="1270" anchor="ctr" anchorCtr="0">
              <a:noAutofit/>
            </a:bodyPr>
            <a:lstStyle/>
            <a:p>
              <a:pPr algn="ctr" defTabSz="266700">
                <a:lnSpc>
                  <a:spcPct val="90000"/>
                </a:lnSpc>
                <a:spcBef>
                  <a:spcPct val="0"/>
                </a:spcBef>
                <a:spcAft>
                  <a:spcPct val="35000"/>
                </a:spcAft>
              </a:pPr>
              <a:endParaRPr lang="fr-FR" sz="600"/>
            </a:p>
          </p:txBody>
        </p:sp>
        <p:sp>
          <p:nvSpPr>
            <p:cNvPr id="10" name="Forme libre : forme 9">
              <a:extLst>
                <a:ext uri="{FF2B5EF4-FFF2-40B4-BE49-F238E27FC236}">
                  <a16:creationId xmlns:a16="http://schemas.microsoft.com/office/drawing/2014/main" id="{17CA4D4D-56D4-457A-8941-92DE4C2C1C29}"/>
                </a:ext>
              </a:extLst>
            </p:cNvPr>
            <p:cNvSpPr/>
            <p:nvPr/>
          </p:nvSpPr>
          <p:spPr>
            <a:xfrm>
              <a:off x="6756779" y="2597908"/>
              <a:ext cx="4791758" cy="902003"/>
            </a:xfrm>
            <a:custGeom>
              <a:avLst/>
              <a:gdLst>
                <a:gd name="connsiteX0" fmla="*/ 0 w 3189819"/>
                <a:gd name="connsiteY0" fmla="*/ 61724 h 617236"/>
                <a:gd name="connsiteX1" fmla="*/ 61724 w 3189819"/>
                <a:gd name="connsiteY1" fmla="*/ 0 h 617236"/>
                <a:gd name="connsiteX2" fmla="*/ 3128095 w 3189819"/>
                <a:gd name="connsiteY2" fmla="*/ 0 h 617236"/>
                <a:gd name="connsiteX3" fmla="*/ 3189819 w 3189819"/>
                <a:gd name="connsiteY3" fmla="*/ 61724 h 617236"/>
                <a:gd name="connsiteX4" fmla="*/ 3189819 w 3189819"/>
                <a:gd name="connsiteY4" fmla="*/ 555512 h 617236"/>
                <a:gd name="connsiteX5" fmla="*/ 3128095 w 3189819"/>
                <a:gd name="connsiteY5" fmla="*/ 617236 h 617236"/>
                <a:gd name="connsiteX6" fmla="*/ 61724 w 3189819"/>
                <a:gd name="connsiteY6" fmla="*/ 617236 h 617236"/>
                <a:gd name="connsiteX7" fmla="*/ 0 w 3189819"/>
                <a:gd name="connsiteY7" fmla="*/ 555512 h 617236"/>
                <a:gd name="connsiteX8" fmla="*/ 0 w 3189819"/>
                <a:gd name="connsiteY8" fmla="*/ 61724 h 61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9819" h="617236">
                  <a:moveTo>
                    <a:pt x="0" y="61724"/>
                  </a:moveTo>
                  <a:cubicBezTo>
                    <a:pt x="0" y="27635"/>
                    <a:pt x="27635" y="0"/>
                    <a:pt x="61724" y="0"/>
                  </a:cubicBezTo>
                  <a:lnTo>
                    <a:pt x="3128095" y="0"/>
                  </a:lnTo>
                  <a:cubicBezTo>
                    <a:pt x="3162184" y="0"/>
                    <a:pt x="3189819" y="27635"/>
                    <a:pt x="3189819" y="61724"/>
                  </a:cubicBezTo>
                  <a:lnTo>
                    <a:pt x="3189819" y="555512"/>
                  </a:lnTo>
                  <a:cubicBezTo>
                    <a:pt x="3189819" y="589601"/>
                    <a:pt x="3162184" y="617236"/>
                    <a:pt x="3128095" y="617236"/>
                  </a:cubicBezTo>
                  <a:lnTo>
                    <a:pt x="61724" y="617236"/>
                  </a:lnTo>
                  <a:cubicBezTo>
                    <a:pt x="27635" y="617236"/>
                    <a:pt x="0" y="589601"/>
                    <a:pt x="0" y="555512"/>
                  </a:cubicBezTo>
                  <a:lnTo>
                    <a:pt x="0" y="61724"/>
                  </a:lnTo>
                  <a:close/>
                </a:path>
              </a:pathLst>
            </a:custGeom>
            <a:solidFill>
              <a:srgbClr val="1F3A2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182885" numCol="1" spcCol="1270" anchor="t" anchorCtr="0">
              <a:noAutofit/>
            </a:bodyPr>
            <a:lstStyle/>
            <a:p>
              <a:pPr defTabSz="333375">
                <a:lnSpc>
                  <a:spcPct val="90000"/>
                </a:lnSpc>
                <a:spcBef>
                  <a:spcPct val="0"/>
                </a:spcBef>
                <a:spcAft>
                  <a:spcPct val="35000"/>
                </a:spcAft>
              </a:pPr>
              <a:r>
                <a:rPr lang="fr-FR" sz="1200" b="1" u="sng" dirty="0">
                  <a:solidFill>
                    <a:schemeClr val="bg1"/>
                  </a:solidFill>
                </a:rPr>
                <a:t>A la sortie du dispositif </a:t>
              </a:r>
              <a:r>
                <a:rPr lang="fr-FR" sz="1200" b="1" dirty="0">
                  <a:solidFill>
                    <a:schemeClr val="bg1"/>
                  </a:solidFill>
                </a:rPr>
                <a:t>: </a:t>
              </a:r>
            </a:p>
            <a:p>
              <a:pPr defTabSz="333375">
                <a:lnSpc>
                  <a:spcPct val="90000"/>
                </a:lnSpc>
                <a:spcBef>
                  <a:spcPct val="0"/>
                </a:spcBef>
                <a:spcAft>
                  <a:spcPct val="35000"/>
                </a:spcAft>
              </a:pPr>
              <a:r>
                <a:rPr lang="fr-FR" sz="1200" b="1" dirty="0">
                  <a:solidFill>
                    <a:schemeClr val="bg1"/>
                  </a:solidFill>
                </a:rPr>
                <a:t>lors de l’exercice ou de la cession du bon ou de l’option </a:t>
              </a:r>
              <a:endParaRPr lang="fr-FR" sz="1200" dirty="0">
                <a:solidFill>
                  <a:schemeClr val="bg1"/>
                </a:solidFill>
              </a:endParaRPr>
            </a:p>
          </p:txBody>
        </p:sp>
        <p:sp>
          <p:nvSpPr>
            <p:cNvPr id="11" name="Forme libre : forme 10">
              <a:extLst>
                <a:ext uri="{FF2B5EF4-FFF2-40B4-BE49-F238E27FC236}">
                  <a16:creationId xmlns:a16="http://schemas.microsoft.com/office/drawing/2014/main" id="{035626A8-1CF2-4230-BC5C-B1D442B0695E}"/>
                </a:ext>
              </a:extLst>
            </p:cNvPr>
            <p:cNvSpPr/>
            <p:nvPr/>
          </p:nvSpPr>
          <p:spPr>
            <a:xfrm>
              <a:off x="7197045" y="3302930"/>
              <a:ext cx="4791759" cy="3749753"/>
            </a:xfrm>
            <a:custGeom>
              <a:avLst/>
              <a:gdLst>
                <a:gd name="connsiteX0" fmla="*/ 0 w 3189819"/>
                <a:gd name="connsiteY0" fmla="*/ 318982 h 4360500"/>
                <a:gd name="connsiteX1" fmla="*/ 318982 w 3189819"/>
                <a:gd name="connsiteY1" fmla="*/ 0 h 4360500"/>
                <a:gd name="connsiteX2" fmla="*/ 2870837 w 3189819"/>
                <a:gd name="connsiteY2" fmla="*/ 0 h 4360500"/>
                <a:gd name="connsiteX3" fmla="*/ 3189819 w 3189819"/>
                <a:gd name="connsiteY3" fmla="*/ 318982 h 4360500"/>
                <a:gd name="connsiteX4" fmla="*/ 3189819 w 3189819"/>
                <a:gd name="connsiteY4" fmla="*/ 4041518 h 4360500"/>
                <a:gd name="connsiteX5" fmla="*/ 2870837 w 3189819"/>
                <a:gd name="connsiteY5" fmla="*/ 4360500 h 4360500"/>
                <a:gd name="connsiteX6" fmla="*/ 318982 w 3189819"/>
                <a:gd name="connsiteY6" fmla="*/ 4360500 h 4360500"/>
                <a:gd name="connsiteX7" fmla="*/ 0 w 3189819"/>
                <a:gd name="connsiteY7" fmla="*/ 4041518 h 4360500"/>
                <a:gd name="connsiteX8" fmla="*/ 0 w 3189819"/>
                <a:gd name="connsiteY8" fmla="*/ 318982 h 436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9819" h="4360500">
                  <a:moveTo>
                    <a:pt x="0" y="318982"/>
                  </a:moveTo>
                  <a:cubicBezTo>
                    <a:pt x="0" y="142813"/>
                    <a:pt x="142813" y="0"/>
                    <a:pt x="318982" y="0"/>
                  </a:cubicBezTo>
                  <a:lnTo>
                    <a:pt x="2870837" y="0"/>
                  </a:lnTo>
                  <a:cubicBezTo>
                    <a:pt x="3047006" y="0"/>
                    <a:pt x="3189819" y="142813"/>
                    <a:pt x="3189819" y="318982"/>
                  </a:cubicBezTo>
                  <a:lnTo>
                    <a:pt x="3189819" y="4041518"/>
                  </a:lnTo>
                  <a:cubicBezTo>
                    <a:pt x="3189819" y="4217687"/>
                    <a:pt x="3047006" y="4360500"/>
                    <a:pt x="2870837" y="4360500"/>
                  </a:cubicBezTo>
                  <a:lnTo>
                    <a:pt x="318982" y="4360500"/>
                  </a:lnTo>
                  <a:cubicBezTo>
                    <a:pt x="142813" y="4360500"/>
                    <a:pt x="0" y="4217687"/>
                    <a:pt x="0" y="4041518"/>
                  </a:cubicBezTo>
                  <a:lnTo>
                    <a:pt x="0" y="318982"/>
                  </a:lnTo>
                  <a:close/>
                </a:path>
              </a:pathLst>
            </a:custGeom>
            <a:ln>
              <a:solidFill>
                <a:srgbClr val="1F3A2E"/>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410" tIns="123410" rIns="123410" bIns="123410" numCol="1" spcCol="1270" anchor="t" anchorCtr="0">
              <a:noAutofit/>
            </a:bodyPr>
            <a:lstStyle/>
            <a:p>
              <a:pPr marL="42863" lvl="1" indent="-42863" algn="just" defTabSz="333375">
                <a:lnSpc>
                  <a:spcPct val="90000"/>
                </a:lnSpc>
                <a:spcBef>
                  <a:spcPct val="0"/>
                </a:spcBef>
                <a:spcAft>
                  <a:spcPts val="300"/>
                </a:spcAft>
                <a:buFont typeface="Arial" panose="020B0604020202020204" pitchFamily="34" charset="0"/>
                <a:buChar char="•"/>
              </a:pPr>
              <a:r>
                <a:rPr lang="fr-FR" sz="900" dirty="0">
                  <a:solidFill>
                    <a:schemeClr val="tx1"/>
                  </a:solidFill>
                </a:rPr>
                <a:t>Le gain réalisé à la sortie du dispositif doit être clairement distingué de celui réalisé lors de l’entrée : le caractère préférentiel du prix acquitté à l’entrée est jugé « sans incidence » sur la nature des gains réalisés ultérieurement par le contribuable. </a:t>
              </a:r>
              <a:endParaRPr lang="fr-FR" sz="900" dirty="0"/>
            </a:p>
            <a:p>
              <a:pPr marL="42863" lvl="1" indent="-42863" algn="just" defTabSz="333375">
                <a:lnSpc>
                  <a:spcPct val="90000"/>
                </a:lnSpc>
                <a:spcBef>
                  <a:spcPct val="0"/>
                </a:spcBef>
                <a:spcAft>
                  <a:spcPts val="300"/>
                </a:spcAft>
                <a:buChar char="•"/>
              </a:pPr>
              <a:r>
                <a:rPr lang="fr-FR" sz="900" dirty="0">
                  <a:solidFill>
                    <a:schemeClr val="tx1"/>
                  </a:solidFill>
                </a:rPr>
                <a:t>Le montant du gain inclut la minoration du prix de souscription si elle n'a pas été précédemment imposée.</a:t>
              </a:r>
            </a:p>
            <a:p>
              <a:pPr marL="42863" lvl="1" indent="-42863" algn="just" defTabSz="333375">
                <a:lnSpc>
                  <a:spcPct val="90000"/>
                </a:lnSpc>
                <a:spcBef>
                  <a:spcPct val="0"/>
                </a:spcBef>
                <a:spcAft>
                  <a:spcPts val="300"/>
                </a:spcAft>
                <a:buChar char="•"/>
              </a:pPr>
              <a:r>
                <a:rPr lang="fr-FR" sz="900" dirty="0">
                  <a:solidFill>
                    <a:schemeClr val="tx1"/>
                  </a:solidFill>
                </a:rPr>
                <a:t>Le gain est en principe imposable en tant que PVM. Toutefois, lorsqu’il est la contrepartie de fonctions de manager, il est imposable selon le régime des TS au titre de (i) l’année de levée de l’option ou de l’exercice du bon ou (ii) de sa réalisation lors de la cession du dispositif.</a:t>
              </a:r>
            </a:p>
            <a:p>
              <a:pPr marL="42863" lvl="1" indent="-42863" algn="just" defTabSz="333375">
                <a:lnSpc>
                  <a:spcPct val="90000"/>
                </a:lnSpc>
                <a:spcBef>
                  <a:spcPct val="0"/>
                </a:spcBef>
                <a:spcAft>
                  <a:spcPts val="300"/>
                </a:spcAft>
                <a:buChar char="•"/>
              </a:pPr>
              <a:r>
                <a:rPr lang="fr-FR" sz="900" dirty="0">
                  <a:solidFill>
                    <a:schemeClr val="tx1"/>
                  </a:solidFill>
                </a:rPr>
                <a:t>Le rattachement aux fonctions dépend des conditions contractuellement prévues par le Management Package.</a:t>
              </a:r>
            </a:p>
            <a:p>
              <a:pPr marL="42863" lvl="1" indent="-42863" algn="just" defTabSz="333375">
                <a:lnSpc>
                  <a:spcPct val="90000"/>
                </a:lnSpc>
                <a:spcBef>
                  <a:spcPct val="0"/>
                </a:spcBef>
                <a:spcAft>
                  <a:spcPts val="300"/>
                </a:spcAft>
                <a:buChar char="•"/>
              </a:pPr>
              <a:r>
                <a:rPr lang="fr-FR" sz="900" dirty="0">
                  <a:solidFill>
                    <a:schemeClr val="tx1"/>
                  </a:solidFill>
                </a:rPr>
                <a:t>La </a:t>
              </a:r>
              <a:r>
                <a:rPr lang="fr-FR" sz="900" dirty="0" err="1">
                  <a:solidFill>
                    <a:schemeClr val="tx1"/>
                  </a:solidFill>
                </a:rPr>
                <a:t>rapporteure</a:t>
              </a:r>
              <a:r>
                <a:rPr lang="fr-FR" sz="900" dirty="0">
                  <a:solidFill>
                    <a:schemeClr val="tx1"/>
                  </a:solidFill>
                </a:rPr>
                <a:t> publique a mentionné (sans que cette liste soit limitative) que ce rattachement peut être révélé lorsque l’exercice du dispositif est subordonné au maintien pendant une certaine durée de l’intéressé dans l’entreprise, voire à sa présence dans l’entreprise à la date de levée de l’option, ou encore par l’existence d’un lien entre les conditions dans lesquelles l’option est levée et l’atteinte de certains objectifs de rentabilité ou de résultat. </a:t>
              </a:r>
            </a:p>
          </p:txBody>
        </p:sp>
      </p:grpSp>
      <p:sp>
        <p:nvSpPr>
          <p:cNvPr id="17" name="Rectangle 16">
            <a:extLst>
              <a:ext uri="{FF2B5EF4-FFF2-40B4-BE49-F238E27FC236}">
                <a16:creationId xmlns:a16="http://schemas.microsoft.com/office/drawing/2014/main" id="{DEF0E1F9-DEBD-4F81-A79D-A3CE8EC2E523}"/>
              </a:ext>
            </a:extLst>
          </p:cNvPr>
          <p:cNvSpPr/>
          <p:nvPr/>
        </p:nvSpPr>
        <p:spPr>
          <a:xfrm>
            <a:off x="429" y="-13692"/>
            <a:ext cx="447869" cy="6885384"/>
          </a:xfrm>
          <a:prstGeom prst="rect">
            <a:avLst/>
          </a:prstGeom>
          <a:solidFill>
            <a:srgbClr val="FBF0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9" name="Google Shape;70;p14">
            <a:extLst>
              <a:ext uri="{FF2B5EF4-FFF2-40B4-BE49-F238E27FC236}">
                <a16:creationId xmlns:a16="http://schemas.microsoft.com/office/drawing/2014/main" id="{1308C2C2-9827-4B51-B0A1-2C5DD60F6906}"/>
              </a:ext>
            </a:extLst>
          </p:cNvPr>
          <p:cNvSpPr txBox="1"/>
          <p:nvPr/>
        </p:nvSpPr>
        <p:spPr>
          <a:xfrm rot="-5400000">
            <a:off x="-2209149" y="3426979"/>
            <a:ext cx="4918832" cy="300600"/>
          </a:xfrm>
          <a:prstGeom prst="rect">
            <a:avLst/>
          </a:prstGeom>
          <a:noFill/>
          <a:ln>
            <a:noFill/>
          </a:ln>
        </p:spPr>
        <p:txBody>
          <a:bodyPr spcFirstLastPara="1" wrap="square" lIns="0" tIns="0" rIns="0" bIns="0" anchor="ctr" anchorCtr="0">
            <a:noAutofit/>
          </a:bodyPr>
          <a:lstStyle/>
          <a:p>
            <a:pPr algn="r"/>
            <a:r>
              <a:rPr lang="fr-FR" sz="1100" dirty="0">
                <a:ea typeface="Playfair Display"/>
                <a:cs typeface="Playfair Display"/>
                <a:sym typeface="Playfair Display"/>
              </a:rPr>
              <a:t>Management packages – les nouvelles règles du jeu</a:t>
            </a:r>
          </a:p>
        </p:txBody>
      </p:sp>
    </p:spTree>
    <p:extLst>
      <p:ext uri="{BB962C8B-B14F-4D97-AF65-F5344CB8AC3E}">
        <p14:creationId xmlns:p14="http://schemas.microsoft.com/office/powerpoint/2010/main" val="2801493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676F90-38A2-4F4A-B580-21D3E5BF3953}"/>
              </a:ext>
            </a:extLst>
          </p:cNvPr>
          <p:cNvSpPr>
            <a:spLocks noGrp="1"/>
          </p:cNvSpPr>
          <p:nvPr>
            <p:ph type="title"/>
          </p:nvPr>
        </p:nvSpPr>
        <p:spPr>
          <a:xfrm>
            <a:off x="633413" y="387350"/>
            <a:ext cx="7467600" cy="576263"/>
          </a:xfrm>
        </p:spPr>
        <p:txBody>
          <a:bodyPr/>
          <a:lstStyle/>
          <a:p>
            <a:pPr algn="ctr" eaLnBrk="1" fontAlgn="auto" hangingPunct="1">
              <a:spcAft>
                <a:spcPts val="0"/>
              </a:spcAft>
              <a:defRPr/>
            </a:pPr>
            <a:r>
              <a:rPr lang="fr-FR" sz="2400" u="sng" dirty="0">
                <a:uFill>
                  <a:solidFill>
                    <a:schemeClr val="bg2"/>
                  </a:solidFill>
                </a:uFill>
                <a:latin typeface="Calibri" panose="020F0502020204030204" pitchFamily="34" charset="0"/>
                <a:cs typeface="Calibri" panose="020F0502020204030204" pitchFamily="34" charset="0"/>
              </a:rPr>
              <a:t>LF 2022</a:t>
            </a:r>
            <a:endParaRPr lang="fr-FR" sz="2400" dirty="0">
              <a:latin typeface="Calibri" panose="020F0502020204030204" pitchFamily="34" charset="0"/>
              <a:cs typeface="Calibri" panose="020F0502020204030204" pitchFamily="34" charset="0"/>
            </a:endParaRPr>
          </a:p>
        </p:txBody>
      </p:sp>
      <p:sp>
        <p:nvSpPr>
          <p:cNvPr id="19459" name="Espace réservé du numéro de diapositive 2">
            <a:extLst>
              <a:ext uri="{FF2B5EF4-FFF2-40B4-BE49-F238E27FC236}">
                <a16:creationId xmlns:a16="http://schemas.microsoft.com/office/drawing/2014/main" id="{86D1F5E1-B714-4CBB-B974-53CF8403CF75}"/>
              </a:ext>
            </a:extLst>
          </p:cNvPr>
          <p:cNvSpPr>
            <a:spLocks noGrp="1"/>
          </p:cNvSpPr>
          <p:nvPr/>
        </p:nvSpPr>
        <p:spPr bwMode="auto">
          <a:xfrm>
            <a:off x="8101013" y="5732463"/>
            <a:ext cx="609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001B54"/>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AAABB6"/>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0F8EE2F9-C8A1-430F-BCED-A331199743F8}" type="slidenum">
              <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A0DC5B10-F011-40FD-AA02-F94D805B8E13}"/>
              </a:ext>
            </a:extLst>
          </p:cNvPr>
          <p:cNvSpPr txBox="1">
            <a:spLocks/>
          </p:cNvSpPr>
          <p:nvPr/>
        </p:nvSpPr>
        <p:spPr>
          <a:xfrm>
            <a:off x="539750" y="981075"/>
            <a:ext cx="7467600" cy="5327650"/>
          </a:xfrm>
          <a:prstGeom prst="rect">
            <a:avLst/>
          </a:prstGeom>
        </p:spPr>
        <p:txBody>
          <a:bodyPr>
            <a:norm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365760" marR="0" lvl="1" indent="0" algn="just" defTabSz="914400" rtl="0" eaLnBrk="1" fontAlgn="auto" latinLnBrk="0" hangingPunct="1">
              <a:lnSpc>
                <a:spcPct val="100000"/>
              </a:lnSpc>
              <a:spcBef>
                <a:spcPct val="20000"/>
              </a:spcBef>
              <a:spcAft>
                <a:spcPts val="0"/>
              </a:spcAft>
              <a:buClr>
                <a:srgbClr val="FC6E04"/>
              </a:buClr>
              <a:buSzPct val="80000"/>
              <a:buFont typeface="Wingdings 2" panose="05020102010507070707" pitchFamily="18" charset="2"/>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p:txBody>
      </p:sp>
      <p:sp>
        <p:nvSpPr>
          <p:cNvPr id="6" name="Espace réservé du contenu 2">
            <a:extLst>
              <a:ext uri="{FF2B5EF4-FFF2-40B4-BE49-F238E27FC236}">
                <a16:creationId xmlns:a16="http://schemas.microsoft.com/office/drawing/2014/main" id="{C7C4C57B-F04A-45DE-921C-C102E25F0954}"/>
              </a:ext>
            </a:extLst>
          </p:cNvPr>
          <p:cNvSpPr txBox="1">
            <a:spLocks/>
          </p:cNvSpPr>
          <p:nvPr/>
        </p:nvSpPr>
        <p:spPr>
          <a:xfrm>
            <a:off x="692150" y="1133475"/>
            <a:ext cx="7408863" cy="4239741"/>
          </a:xfrm>
          <a:prstGeom prst="rect">
            <a:avLst/>
          </a:prstGeom>
        </p:spPr>
        <p:txBody>
          <a:bodyPr>
            <a:norm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marR="0" lvl="0" indent="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None/>
              <a:tabLst/>
              <a:defRPr/>
            </a:pPr>
            <a:r>
              <a:rPr kumimoji="0" lang="fr-FR"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Reconduction de régimes de faveur</a:t>
            </a: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273050" marR="0" lvl="0" indent="-273050"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639763" marR="0" lvl="1" indent="-273050" algn="just" defTabSz="914400" rtl="0" eaLnBrk="1" fontAlgn="auto" latinLnBrk="0" hangingPunct="1">
              <a:lnSpc>
                <a:spcPct val="100000"/>
              </a:lnSpc>
              <a:spcBef>
                <a:spcPct val="20000"/>
              </a:spcBef>
              <a:spcAft>
                <a:spcPts val="0"/>
              </a:spcAft>
              <a:buClr>
                <a:srgbClr val="002060"/>
              </a:buClr>
              <a:buSzPct val="80000"/>
              <a:buFontTx/>
              <a:buChar char="-"/>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273050" marR="0" lvl="0" indent="-2730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p:txBody>
      </p:sp>
      <p:graphicFrame>
        <p:nvGraphicFramePr>
          <p:cNvPr id="8" name="Tableau 8">
            <a:extLst>
              <a:ext uri="{FF2B5EF4-FFF2-40B4-BE49-F238E27FC236}">
                <a16:creationId xmlns:a16="http://schemas.microsoft.com/office/drawing/2014/main" id="{1455481E-5A73-4CF3-9BCF-8A0476E03B42}"/>
              </a:ext>
            </a:extLst>
          </p:cNvPr>
          <p:cNvGraphicFramePr>
            <a:graphicFrameLocks noGrp="1"/>
          </p:cNvGraphicFramePr>
          <p:nvPr>
            <p:extLst/>
          </p:nvPr>
        </p:nvGraphicFramePr>
        <p:xfrm>
          <a:off x="748503" y="1605985"/>
          <a:ext cx="7433787" cy="4249668"/>
        </p:xfrm>
        <a:graphic>
          <a:graphicData uri="http://schemas.openxmlformats.org/drawingml/2006/table">
            <a:tbl>
              <a:tblPr firstRow="1" bandRow="1">
                <a:tableStyleId>{5C22544A-7EE6-4342-B048-85BDC9FD1C3A}</a:tableStyleId>
              </a:tblPr>
              <a:tblGrid>
                <a:gridCol w="771054">
                  <a:extLst>
                    <a:ext uri="{9D8B030D-6E8A-4147-A177-3AD203B41FA5}">
                      <a16:colId xmlns:a16="http://schemas.microsoft.com/office/drawing/2014/main" val="3845348020"/>
                    </a:ext>
                  </a:extLst>
                </a:gridCol>
                <a:gridCol w="4578072">
                  <a:extLst>
                    <a:ext uri="{9D8B030D-6E8A-4147-A177-3AD203B41FA5}">
                      <a16:colId xmlns:a16="http://schemas.microsoft.com/office/drawing/2014/main" val="704624723"/>
                    </a:ext>
                  </a:extLst>
                </a:gridCol>
                <a:gridCol w="936104">
                  <a:extLst>
                    <a:ext uri="{9D8B030D-6E8A-4147-A177-3AD203B41FA5}">
                      <a16:colId xmlns:a16="http://schemas.microsoft.com/office/drawing/2014/main" val="2466179739"/>
                    </a:ext>
                  </a:extLst>
                </a:gridCol>
                <a:gridCol w="1148557">
                  <a:extLst>
                    <a:ext uri="{9D8B030D-6E8A-4147-A177-3AD203B41FA5}">
                      <a16:colId xmlns:a16="http://schemas.microsoft.com/office/drawing/2014/main" val="27053228"/>
                    </a:ext>
                  </a:extLst>
                </a:gridCol>
              </a:tblGrid>
              <a:tr h="432048">
                <a:tc>
                  <a:txBody>
                    <a:bodyPr/>
                    <a:lstStyle/>
                    <a:p>
                      <a:pPr algn="ctr"/>
                      <a:r>
                        <a:rPr lang="fr-FR" sz="1050" dirty="0">
                          <a:latin typeface="Calibri" panose="020F0502020204030204" pitchFamily="34" charset="0"/>
                          <a:cs typeface="Calibri" panose="020F0502020204030204" pitchFamily="34" charset="0"/>
                        </a:rPr>
                        <a:t>Article de la loi</a:t>
                      </a:r>
                    </a:p>
                  </a:txBody>
                  <a:tcPr anchor="ctr"/>
                </a:tc>
                <a:tc>
                  <a:txBody>
                    <a:bodyPr/>
                    <a:lstStyle/>
                    <a:p>
                      <a:pPr algn="ctr"/>
                      <a:r>
                        <a:rPr lang="fr-FR" sz="1050" dirty="0">
                          <a:latin typeface="Calibri" panose="020F0502020204030204" pitchFamily="34" charset="0"/>
                          <a:cs typeface="Calibri" panose="020F0502020204030204" pitchFamily="34" charset="0"/>
                        </a:rPr>
                        <a:t>Dispositif concerné</a:t>
                      </a:r>
                    </a:p>
                  </a:txBody>
                  <a:tcPr anchor="ctr"/>
                </a:tc>
                <a:tc>
                  <a:txBody>
                    <a:bodyPr/>
                    <a:lstStyle/>
                    <a:p>
                      <a:pPr algn="ctr"/>
                      <a:r>
                        <a:rPr lang="fr-FR" sz="1050" dirty="0">
                          <a:latin typeface="Calibri" panose="020F0502020204030204" pitchFamily="34" charset="0"/>
                          <a:cs typeface="Calibri" panose="020F0502020204030204" pitchFamily="34" charset="0"/>
                        </a:rPr>
                        <a:t>Échéance actuelle</a:t>
                      </a:r>
                    </a:p>
                  </a:txBody>
                  <a:tcPr anchor="ctr"/>
                </a:tc>
                <a:tc>
                  <a:txBody>
                    <a:bodyPr/>
                    <a:lstStyle/>
                    <a:p>
                      <a:pPr algn="ctr"/>
                      <a:r>
                        <a:rPr lang="fr-FR" sz="1050" dirty="0">
                          <a:latin typeface="Calibri" panose="020F0502020204030204" pitchFamily="34" charset="0"/>
                          <a:cs typeface="Calibri" panose="020F0502020204030204" pitchFamily="34" charset="0"/>
                        </a:rPr>
                        <a:t>Nouvelle échéance</a:t>
                      </a:r>
                    </a:p>
                  </a:txBody>
                  <a:tcPr anchor="ctr"/>
                </a:tc>
                <a:extLst>
                  <a:ext uri="{0D108BD9-81ED-4DB2-BD59-A6C34878D82A}">
                    <a16:rowId xmlns:a16="http://schemas.microsoft.com/office/drawing/2014/main" val="3948192275"/>
                  </a:ext>
                </a:extLst>
              </a:tr>
              <a:tr h="401525">
                <a:tc>
                  <a:txBody>
                    <a:bodyPr/>
                    <a:lstStyle/>
                    <a:p>
                      <a:pPr algn="ctr"/>
                      <a:r>
                        <a:rPr lang="fr-FR" sz="1050" dirty="0">
                          <a:latin typeface="Calibri" panose="020F0502020204030204" pitchFamily="34" charset="0"/>
                          <a:cs typeface="Calibri" panose="020F0502020204030204" pitchFamily="34" charset="0"/>
                        </a:rPr>
                        <a:t>71</a:t>
                      </a:r>
                    </a:p>
                  </a:txBody>
                  <a:tcPr anchor="ctr"/>
                </a:tc>
                <a:tc>
                  <a:txBody>
                    <a:bodyPr/>
                    <a:lstStyle/>
                    <a:p>
                      <a:r>
                        <a:rPr lang="fr-FR" sz="1050" dirty="0">
                          <a:latin typeface="Calibri" panose="020F0502020204030204" pitchFamily="34" charset="0"/>
                          <a:cs typeface="Calibri" panose="020F0502020204030204" pitchFamily="34" charset="0"/>
                        </a:rPr>
                        <a:t>Réduction d’impôt pour </a:t>
                      </a:r>
                      <a:r>
                        <a:rPr lang="fr-FR" sz="1050" b="1" dirty="0">
                          <a:latin typeface="Calibri" panose="020F0502020204030204" pitchFamily="34" charset="0"/>
                          <a:cs typeface="Calibri" panose="020F0502020204030204" pitchFamily="34" charset="0"/>
                        </a:rPr>
                        <a:t>souscription</a:t>
                      </a:r>
                      <a:r>
                        <a:rPr lang="fr-FR" sz="1050" dirty="0">
                          <a:latin typeface="Calibri" panose="020F0502020204030204" pitchFamily="34" charset="0"/>
                          <a:cs typeface="Calibri" panose="020F0502020204030204" pitchFamily="34" charset="0"/>
                        </a:rPr>
                        <a:t> au capital </a:t>
                      </a:r>
                      <a:r>
                        <a:rPr lang="fr-FR" sz="1050" b="1" dirty="0">
                          <a:latin typeface="Calibri" panose="020F0502020204030204" pitchFamily="34" charset="0"/>
                          <a:cs typeface="Calibri" panose="020F0502020204030204" pitchFamily="34" charset="0"/>
                        </a:rPr>
                        <a:t>d’entreprises de presse </a:t>
                      </a:r>
                      <a:r>
                        <a:rPr lang="fr-FR" sz="1050" dirty="0">
                          <a:latin typeface="Calibri" panose="020F0502020204030204" pitchFamily="34" charset="0"/>
                          <a:cs typeface="Calibri" panose="020F0502020204030204" pitchFamily="34" charset="0"/>
                        </a:rPr>
                        <a:t>(art. 199 </a:t>
                      </a:r>
                      <a:r>
                        <a:rPr lang="fr-FR" sz="1050" i="1" dirty="0">
                          <a:latin typeface="Calibri" panose="020F0502020204030204" pitchFamily="34" charset="0"/>
                          <a:cs typeface="Calibri" panose="020F0502020204030204" pitchFamily="34" charset="0"/>
                        </a:rPr>
                        <a:t>terdecies</a:t>
                      </a:r>
                      <a:r>
                        <a:rPr lang="fr-FR" sz="1050" dirty="0">
                          <a:latin typeface="Calibri" panose="020F0502020204030204" pitchFamily="34" charset="0"/>
                          <a:cs typeface="Calibri" panose="020F0502020204030204" pitchFamily="34" charset="0"/>
                        </a:rPr>
                        <a:t>-0 C du CGI)</a:t>
                      </a:r>
                    </a:p>
                  </a:txBody>
                  <a:tcPr anchor="ctr"/>
                </a:tc>
                <a:tc>
                  <a:txBody>
                    <a:bodyPr/>
                    <a:lstStyle/>
                    <a:p>
                      <a:pPr algn="ctr"/>
                      <a:r>
                        <a:rPr lang="fr-FR" sz="1050" dirty="0">
                          <a:latin typeface="Calibri" panose="020F0502020204030204" pitchFamily="34" charset="0"/>
                          <a:cs typeface="Calibri" panose="020F0502020204030204" pitchFamily="34" charset="0"/>
                        </a:rPr>
                        <a:t>31/12/2021</a:t>
                      </a:r>
                    </a:p>
                  </a:txBody>
                  <a:tcPr anchor="ctr"/>
                </a:tc>
                <a:tc>
                  <a:txBody>
                    <a:bodyPr/>
                    <a:lstStyle/>
                    <a:p>
                      <a:pPr algn="ctr"/>
                      <a:r>
                        <a:rPr lang="fr-FR" sz="1050" dirty="0">
                          <a:latin typeface="Calibri" panose="020F0502020204030204" pitchFamily="34" charset="0"/>
                          <a:cs typeface="Calibri" panose="020F0502020204030204" pitchFamily="34" charset="0"/>
                        </a:rPr>
                        <a:t>31/12/2024</a:t>
                      </a:r>
                    </a:p>
                  </a:txBody>
                  <a:tcPr anchor="ctr"/>
                </a:tc>
                <a:extLst>
                  <a:ext uri="{0D108BD9-81ED-4DB2-BD59-A6C34878D82A}">
                    <a16:rowId xmlns:a16="http://schemas.microsoft.com/office/drawing/2014/main" val="465745369"/>
                  </a:ext>
                </a:extLst>
              </a:tr>
              <a:tr h="401525">
                <a:tc>
                  <a:txBody>
                    <a:bodyPr/>
                    <a:lstStyle/>
                    <a:p>
                      <a:pPr algn="ctr"/>
                      <a:r>
                        <a:rPr lang="fr-FR" sz="1050" dirty="0">
                          <a:latin typeface="Calibri" panose="020F0502020204030204" pitchFamily="34" charset="0"/>
                          <a:cs typeface="Calibri" panose="020F0502020204030204" pitchFamily="34" charset="0"/>
                        </a:rPr>
                        <a:t>74</a:t>
                      </a:r>
                    </a:p>
                  </a:txBody>
                  <a:tcPr anchor="ctr"/>
                </a:tc>
                <a:tc>
                  <a:txBody>
                    <a:bodyPr/>
                    <a:lstStyle/>
                    <a:p>
                      <a:r>
                        <a:rPr lang="fr-FR" sz="1050" dirty="0">
                          <a:latin typeface="Calibri" panose="020F0502020204030204" pitchFamily="34" charset="0"/>
                          <a:cs typeface="Calibri" panose="020F0502020204030204" pitchFamily="34" charset="0"/>
                        </a:rPr>
                        <a:t>Réduction d’impôt « </a:t>
                      </a:r>
                      <a:r>
                        <a:rPr lang="fr-FR" sz="1050" b="1" dirty="0">
                          <a:latin typeface="Calibri" panose="020F0502020204030204" pitchFamily="34" charset="0"/>
                          <a:cs typeface="Calibri" panose="020F0502020204030204" pitchFamily="34" charset="0"/>
                        </a:rPr>
                        <a:t>LMNP</a:t>
                      </a:r>
                      <a:r>
                        <a:rPr lang="fr-FR" sz="1050" dirty="0">
                          <a:latin typeface="Calibri" panose="020F0502020204030204" pitchFamily="34" charset="0"/>
                          <a:cs typeface="Calibri" panose="020F0502020204030204" pitchFamily="34" charset="0"/>
                        </a:rPr>
                        <a:t> » ou « </a:t>
                      </a:r>
                      <a:r>
                        <a:rPr lang="fr-FR" sz="1050" b="1" dirty="0">
                          <a:latin typeface="Calibri" panose="020F0502020204030204" pitchFamily="34" charset="0"/>
                          <a:cs typeface="Calibri" panose="020F0502020204030204" pitchFamily="34" charset="0"/>
                        </a:rPr>
                        <a:t>Censi-Bouvard</a:t>
                      </a:r>
                      <a:r>
                        <a:rPr lang="fr-FR" sz="1050" dirty="0">
                          <a:latin typeface="Calibri" panose="020F0502020204030204" pitchFamily="34" charset="0"/>
                          <a:cs typeface="Calibri" panose="020F0502020204030204" pitchFamily="34" charset="0"/>
                        </a:rPr>
                        <a:t> » </a:t>
                      </a:r>
                    </a:p>
                    <a:p>
                      <a:r>
                        <a:rPr lang="fr-FR" sz="1050" dirty="0">
                          <a:latin typeface="Calibri" panose="020F0502020204030204" pitchFamily="34" charset="0"/>
                          <a:cs typeface="Calibri" panose="020F0502020204030204" pitchFamily="34" charset="0"/>
                        </a:rPr>
                        <a:t>(art. 199 </a:t>
                      </a:r>
                      <a:r>
                        <a:rPr lang="fr-FR" sz="1050" i="1" dirty="0" err="1">
                          <a:latin typeface="Calibri" panose="020F0502020204030204" pitchFamily="34" charset="0"/>
                          <a:cs typeface="Calibri" panose="020F0502020204030204" pitchFamily="34" charset="0"/>
                        </a:rPr>
                        <a:t>sexvicies</a:t>
                      </a:r>
                      <a:r>
                        <a:rPr lang="fr-FR" sz="1050" i="0" dirty="0">
                          <a:latin typeface="Calibri" panose="020F0502020204030204" pitchFamily="34" charset="0"/>
                          <a:cs typeface="Calibri" panose="020F0502020204030204" pitchFamily="34" charset="0"/>
                        </a:rPr>
                        <a:t> du CGI</a:t>
                      </a:r>
                      <a:r>
                        <a:rPr lang="fr-FR" sz="1050" dirty="0">
                          <a:latin typeface="Calibri" panose="020F0502020204030204" pitchFamily="34" charset="0"/>
                          <a:cs typeface="Calibri" panose="020F050202020403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50" dirty="0">
                          <a:latin typeface="Calibri" panose="020F0502020204030204" pitchFamily="34" charset="0"/>
                          <a:cs typeface="Calibri" panose="020F0502020204030204" pitchFamily="34" charset="0"/>
                        </a:rPr>
                        <a:t>31/12/2021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50" dirty="0">
                          <a:latin typeface="Calibri" panose="020F0502020204030204" pitchFamily="34" charset="0"/>
                          <a:cs typeface="Calibri" panose="020F0502020204030204" pitchFamily="34" charset="0"/>
                        </a:rPr>
                        <a:t>31/12/2022 </a:t>
                      </a:r>
                      <a:r>
                        <a:rPr lang="fr-FR" sz="1050" i="0" baseline="30000" dirty="0">
                          <a:latin typeface="Calibri" panose="020F0502020204030204" pitchFamily="34" charset="0"/>
                          <a:cs typeface="Calibri" panose="020F0502020204030204" pitchFamily="34" charset="0"/>
                        </a:rPr>
                        <a:t>(1)</a:t>
                      </a:r>
                    </a:p>
                  </a:txBody>
                  <a:tcPr anchor="ctr"/>
                </a:tc>
                <a:extLst>
                  <a:ext uri="{0D108BD9-81ED-4DB2-BD59-A6C34878D82A}">
                    <a16:rowId xmlns:a16="http://schemas.microsoft.com/office/drawing/2014/main" val="4108172029"/>
                  </a:ext>
                </a:extLst>
              </a:tr>
              <a:tr h="401525">
                <a:tc>
                  <a:txBody>
                    <a:bodyPr/>
                    <a:lstStyle/>
                    <a:p>
                      <a:pPr algn="ctr"/>
                      <a:r>
                        <a:rPr lang="fr-FR" sz="1050" dirty="0">
                          <a:latin typeface="Calibri" panose="020F0502020204030204" pitchFamily="34" charset="0"/>
                          <a:cs typeface="Calibri" panose="020F0502020204030204" pitchFamily="34" charset="0"/>
                        </a:rPr>
                        <a:t>75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latin typeface="Calibri" panose="020F0502020204030204" pitchFamily="34" charset="0"/>
                          <a:cs typeface="Calibri" panose="020F0502020204030204" pitchFamily="34" charset="0"/>
                        </a:rPr>
                        <a:t>Réduction d’impôt pour investissements « </a:t>
                      </a:r>
                      <a:r>
                        <a:rPr lang="fr-FR" sz="1050" b="1" dirty="0" err="1">
                          <a:latin typeface="Calibri" panose="020F0502020204030204" pitchFamily="34" charset="0"/>
                          <a:cs typeface="Calibri" panose="020F0502020204030204" pitchFamily="34" charset="0"/>
                        </a:rPr>
                        <a:t>Denormandie</a:t>
                      </a:r>
                      <a:r>
                        <a:rPr lang="fr-FR" sz="1050" dirty="0">
                          <a:latin typeface="Calibri" panose="020F0502020204030204" pitchFamily="34" charset="0"/>
                          <a:cs typeface="Calibri" panose="020F0502020204030204" pitchFamily="34" charset="0"/>
                        </a:rPr>
                        <a:t> » (art. 199 </a:t>
                      </a:r>
                      <a:r>
                        <a:rPr lang="fr-FR" sz="1050" i="1" dirty="0">
                          <a:latin typeface="Calibri" panose="020F0502020204030204" pitchFamily="34" charset="0"/>
                          <a:cs typeface="Calibri" panose="020F0502020204030204" pitchFamily="34" charset="0"/>
                        </a:rPr>
                        <a:t>novovicies</a:t>
                      </a:r>
                      <a:r>
                        <a:rPr lang="fr-FR" sz="1050" i="0" dirty="0">
                          <a:latin typeface="Calibri" panose="020F0502020204030204" pitchFamily="34" charset="0"/>
                          <a:cs typeface="Calibri" panose="020F0502020204030204" pitchFamily="34" charset="0"/>
                        </a:rPr>
                        <a:t>, I-B-5° du CGI</a:t>
                      </a:r>
                      <a:r>
                        <a:rPr lang="fr-FR" sz="1050" dirty="0">
                          <a:latin typeface="Calibri" panose="020F0502020204030204" pitchFamily="34" charset="0"/>
                          <a:cs typeface="Calibri" panose="020F050202020403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50" dirty="0">
                          <a:latin typeface="Calibri" panose="020F0502020204030204" pitchFamily="34" charset="0"/>
                          <a:cs typeface="Calibri" panose="020F0502020204030204" pitchFamily="34" charset="0"/>
                        </a:rPr>
                        <a:t>31/12/2022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50" dirty="0">
                          <a:latin typeface="Calibri" panose="020F0502020204030204" pitchFamily="34" charset="0"/>
                          <a:cs typeface="Calibri" panose="020F0502020204030204" pitchFamily="34" charset="0"/>
                        </a:rPr>
                        <a:t>31/12/2023 </a:t>
                      </a:r>
                      <a:r>
                        <a:rPr lang="fr-FR" sz="1050" i="0" baseline="30000" dirty="0">
                          <a:latin typeface="Calibri" panose="020F0502020204030204" pitchFamily="34" charset="0"/>
                          <a:cs typeface="Calibri" panose="020F0502020204030204" pitchFamily="34" charset="0"/>
                        </a:rPr>
                        <a:t>(1)</a:t>
                      </a:r>
                    </a:p>
                  </a:txBody>
                  <a:tcPr anchor="ctr"/>
                </a:tc>
                <a:extLst>
                  <a:ext uri="{0D108BD9-81ED-4DB2-BD59-A6C34878D82A}">
                    <a16:rowId xmlns:a16="http://schemas.microsoft.com/office/drawing/2014/main" val="1854948648"/>
                  </a:ext>
                </a:extLst>
              </a:tr>
              <a:tr h="401525">
                <a:tc>
                  <a:txBody>
                    <a:bodyPr/>
                    <a:lstStyle/>
                    <a:p>
                      <a:pPr algn="ctr"/>
                      <a:r>
                        <a:rPr lang="fr-FR" sz="1050" dirty="0">
                          <a:latin typeface="Calibri" panose="020F0502020204030204" pitchFamily="34" charset="0"/>
                          <a:cs typeface="Calibri" panose="020F0502020204030204" pitchFamily="34" charset="0"/>
                        </a:rPr>
                        <a:t>76</a:t>
                      </a:r>
                    </a:p>
                  </a:txBody>
                  <a:tcPr anchor="ctr"/>
                </a:tc>
                <a:tc>
                  <a:txBody>
                    <a:bodyPr/>
                    <a:lstStyle/>
                    <a:p>
                      <a:r>
                        <a:rPr lang="fr-FR" sz="1050" dirty="0">
                          <a:latin typeface="Calibri" panose="020F0502020204030204" pitchFamily="34" charset="0"/>
                          <a:cs typeface="Calibri" panose="020F0502020204030204" pitchFamily="34" charset="0"/>
                        </a:rPr>
                        <a:t>Plafond majoré pour les dons ouvrant droit à la réduction d’impôt « </a:t>
                      </a:r>
                      <a:r>
                        <a:rPr lang="fr-FR" sz="1050" b="1" dirty="0">
                          <a:latin typeface="Calibri" panose="020F0502020204030204" pitchFamily="34" charset="0"/>
                          <a:cs typeface="Calibri" panose="020F0502020204030204" pitchFamily="34" charset="0"/>
                        </a:rPr>
                        <a:t>Coluche </a:t>
                      </a:r>
                      <a:r>
                        <a:rPr lang="fr-FR" sz="1050" dirty="0">
                          <a:latin typeface="Calibri" panose="020F0502020204030204" pitchFamily="34" charset="0"/>
                          <a:cs typeface="Calibri" panose="020F0502020204030204" pitchFamily="34" charset="0"/>
                        </a:rPr>
                        <a:t>» (art. 200, 1 </a:t>
                      </a:r>
                      <a:r>
                        <a:rPr lang="fr-FR" sz="1050" i="1" dirty="0">
                          <a:latin typeface="Calibri" panose="020F0502020204030204" pitchFamily="34" charset="0"/>
                          <a:cs typeface="Calibri" panose="020F0502020204030204" pitchFamily="34" charset="0"/>
                        </a:rPr>
                        <a:t>ter</a:t>
                      </a:r>
                      <a:r>
                        <a:rPr lang="fr-FR" sz="1050" i="0" dirty="0">
                          <a:latin typeface="Calibri" panose="020F0502020204030204" pitchFamily="34" charset="0"/>
                          <a:cs typeface="Calibri" panose="020F0502020204030204" pitchFamily="34" charset="0"/>
                        </a:rPr>
                        <a:t> du CGI</a:t>
                      </a:r>
                      <a:r>
                        <a:rPr lang="fr-FR" sz="1050" dirty="0">
                          <a:latin typeface="Calibri" panose="020F0502020204030204" pitchFamily="34" charset="0"/>
                          <a:cs typeface="Calibri" panose="020F050202020403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50" dirty="0">
                          <a:latin typeface="Calibri" panose="020F0502020204030204" pitchFamily="34" charset="0"/>
                          <a:cs typeface="Calibri" panose="020F0502020204030204" pitchFamily="34" charset="0"/>
                        </a:rPr>
                        <a:t>31/12/2021</a:t>
                      </a:r>
                    </a:p>
                  </a:txBody>
                  <a:tcPr anchor="ctr"/>
                </a:tc>
                <a:tc>
                  <a:txBody>
                    <a:bodyPr/>
                    <a:lstStyle/>
                    <a:p>
                      <a:pPr algn="ctr"/>
                      <a:r>
                        <a:rPr lang="fr-FR" sz="1050" dirty="0">
                          <a:latin typeface="Calibri" panose="020F0502020204030204" pitchFamily="34" charset="0"/>
                          <a:cs typeface="Calibri" panose="020F0502020204030204" pitchFamily="34" charset="0"/>
                        </a:rPr>
                        <a:t>31/12/2023 </a:t>
                      </a:r>
                      <a:r>
                        <a:rPr lang="fr-FR" sz="1050" baseline="30000" dirty="0">
                          <a:latin typeface="Calibri" panose="020F0502020204030204" pitchFamily="34" charset="0"/>
                          <a:cs typeface="Calibri" panose="020F0502020204030204" pitchFamily="34" charset="0"/>
                        </a:rPr>
                        <a:t>(1)</a:t>
                      </a:r>
                    </a:p>
                  </a:txBody>
                  <a:tcPr anchor="ctr"/>
                </a:tc>
                <a:extLst>
                  <a:ext uri="{0D108BD9-81ED-4DB2-BD59-A6C34878D82A}">
                    <a16:rowId xmlns:a16="http://schemas.microsoft.com/office/drawing/2014/main" val="33370179"/>
                  </a:ext>
                </a:extLst>
              </a:tr>
              <a:tr h="401525">
                <a:tc>
                  <a:txBody>
                    <a:bodyPr/>
                    <a:lstStyle/>
                    <a:p>
                      <a:pPr algn="ctr"/>
                      <a:r>
                        <a:rPr lang="fr-FR" sz="1050" dirty="0">
                          <a:latin typeface="Calibri" panose="020F0502020204030204" pitchFamily="34" charset="0"/>
                          <a:cs typeface="Calibri" panose="020F0502020204030204" pitchFamily="34" charset="0"/>
                        </a:rPr>
                        <a:t>78</a:t>
                      </a:r>
                    </a:p>
                  </a:txBody>
                  <a:tcPr anchor="ctr"/>
                </a:tc>
                <a:tc>
                  <a:txBody>
                    <a:bodyPr/>
                    <a:lstStyle/>
                    <a:p>
                      <a:r>
                        <a:rPr lang="fr-FR" sz="1050" dirty="0">
                          <a:latin typeface="Calibri" panose="020F0502020204030204" pitchFamily="34" charset="0"/>
                          <a:cs typeface="Calibri" panose="020F0502020204030204" pitchFamily="34" charset="0"/>
                        </a:rPr>
                        <a:t>Crédit d’impôt pour </a:t>
                      </a:r>
                      <a:r>
                        <a:rPr lang="fr-FR" sz="1050" b="1" dirty="0">
                          <a:latin typeface="Calibri" panose="020F0502020204030204" pitchFamily="34" charset="0"/>
                          <a:cs typeface="Calibri" panose="020F0502020204030204" pitchFamily="34" charset="0"/>
                        </a:rPr>
                        <a:t>premier abonnement à la presse </a:t>
                      </a:r>
                    </a:p>
                    <a:p>
                      <a:r>
                        <a:rPr lang="fr-FR" sz="1050" dirty="0">
                          <a:latin typeface="Calibri" panose="020F0502020204030204" pitchFamily="34" charset="0"/>
                          <a:cs typeface="Calibri" panose="020F0502020204030204" pitchFamily="34" charset="0"/>
                        </a:rPr>
                        <a:t>(art. 200 </a:t>
                      </a:r>
                      <a:r>
                        <a:rPr lang="fr-FR" sz="1050" i="1" dirty="0">
                          <a:latin typeface="Calibri" panose="020F0502020204030204" pitchFamily="34" charset="0"/>
                          <a:cs typeface="Calibri" panose="020F0502020204030204" pitchFamily="34" charset="0"/>
                        </a:rPr>
                        <a:t>sexdecies</a:t>
                      </a:r>
                      <a:r>
                        <a:rPr lang="fr-FR" sz="1050" dirty="0">
                          <a:latin typeface="Calibri" panose="020F0502020204030204" pitchFamily="34" charset="0"/>
                          <a:cs typeface="Calibri" panose="020F0502020204030204" pitchFamily="34" charset="0"/>
                        </a:rPr>
                        <a:t> du CGI)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50" dirty="0">
                          <a:latin typeface="Calibri" panose="020F0502020204030204" pitchFamily="34" charset="0"/>
                          <a:cs typeface="Calibri" panose="020F0502020204030204" pitchFamily="34" charset="0"/>
                        </a:rPr>
                        <a:t>31/12/2022</a:t>
                      </a:r>
                    </a:p>
                  </a:txBody>
                  <a:tcPr anchor="ctr"/>
                </a:tc>
                <a:tc>
                  <a:txBody>
                    <a:bodyPr/>
                    <a:lstStyle/>
                    <a:p>
                      <a:pPr algn="ctr"/>
                      <a:r>
                        <a:rPr lang="fr-FR" sz="1050" dirty="0">
                          <a:latin typeface="Calibri" panose="020F0502020204030204" pitchFamily="34" charset="0"/>
                          <a:cs typeface="Calibri" panose="020F0502020204030204" pitchFamily="34" charset="0"/>
                        </a:rPr>
                        <a:t>31/12/2023 </a:t>
                      </a:r>
                      <a:r>
                        <a:rPr lang="fr-FR" sz="1050" baseline="30000" dirty="0">
                          <a:latin typeface="Calibri" panose="020F0502020204030204" pitchFamily="34" charset="0"/>
                          <a:cs typeface="Calibri" panose="020F0502020204030204" pitchFamily="34" charset="0"/>
                        </a:rPr>
                        <a:t>(2)</a:t>
                      </a:r>
                    </a:p>
                  </a:txBody>
                  <a:tcPr anchor="ctr"/>
                </a:tc>
                <a:extLst>
                  <a:ext uri="{0D108BD9-81ED-4DB2-BD59-A6C34878D82A}">
                    <a16:rowId xmlns:a16="http://schemas.microsoft.com/office/drawing/2014/main" val="2368587219"/>
                  </a:ext>
                </a:extLst>
              </a:tr>
              <a:tr h="401525">
                <a:tc>
                  <a:txBody>
                    <a:bodyPr/>
                    <a:lstStyle/>
                    <a:p>
                      <a:pPr algn="ctr"/>
                      <a:r>
                        <a:rPr lang="fr-FR" sz="1050" dirty="0">
                          <a:latin typeface="Calibri" panose="020F0502020204030204" pitchFamily="34" charset="0"/>
                          <a:cs typeface="Calibri" panose="020F0502020204030204" pitchFamily="34" charset="0"/>
                        </a:rPr>
                        <a:t>91</a:t>
                      </a:r>
                    </a:p>
                  </a:txBody>
                  <a:tcPr anchor="ctr"/>
                </a:tc>
                <a:tc>
                  <a:txBody>
                    <a:bodyPr/>
                    <a:lstStyle/>
                    <a:p>
                      <a:r>
                        <a:rPr lang="fr-FR" sz="1050" dirty="0">
                          <a:latin typeface="Calibri" panose="020F0502020204030204" pitchFamily="34" charset="0"/>
                          <a:cs typeface="Calibri" panose="020F0502020204030204" pitchFamily="34" charset="0"/>
                        </a:rPr>
                        <a:t>Application du taux de 75% pour la réduction d’impôt sur les dons aux organismes de </a:t>
                      </a:r>
                      <a:r>
                        <a:rPr lang="fr-FR" sz="1050" b="1" dirty="0">
                          <a:latin typeface="Calibri" panose="020F0502020204030204" pitchFamily="34" charset="0"/>
                          <a:cs typeface="Calibri" panose="020F0502020204030204" pitchFamily="34" charset="0"/>
                        </a:rPr>
                        <a:t>lutte contre la violence domestique</a:t>
                      </a:r>
                      <a:r>
                        <a:rPr lang="fr-FR" sz="1050" dirty="0">
                          <a:latin typeface="Calibri" panose="020F0502020204030204" pitchFamily="34" charset="0"/>
                          <a:cs typeface="Calibri" panose="020F0502020204030204" pitchFamily="34" charset="0"/>
                        </a:rPr>
                        <a:t> </a:t>
                      </a:r>
                    </a:p>
                    <a:p>
                      <a:r>
                        <a:rPr lang="fr-FR" sz="1050" dirty="0">
                          <a:latin typeface="Calibri" panose="020F0502020204030204" pitchFamily="34" charset="0"/>
                          <a:cs typeface="Calibri" panose="020F0502020204030204" pitchFamily="34" charset="0"/>
                        </a:rPr>
                        <a:t>(Loi 2019-1479 du 28/12/2019 art. 163)</a:t>
                      </a:r>
                    </a:p>
                  </a:txBody>
                  <a:tcPr anchor="ctr"/>
                </a:tc>
                <a:tc>
                  <a:txBody>
                    <a:bodyPr/>
                    <a:lstStyle/>
                    <a:p>
                      <a:pPr algn="ctr"/>
                      <a:r>
                        <a:rPr lang="fr-FR" sz="1050" dirty="0">
                          <a:latin typeface="Calibri" panose="020F0502020204030204" pitchFamily="34" charset="0"/>
                          <a:cs typeface="Calibri" panose="020F0502020204030204" pitchFamily="34" charset="0"/>
                        </a:rPr>
                        <a:t>2021</a:t>
                      </a:r>
                    </a:p>
                  </a:txBody>
                  <a:tcPr anchor="ctr"/>
                </a:tc>
                <a:tc>
                  <a:txBody>
                    <a:bodyPr/>
                    <a:lstStyle/>
                    <a:p>
                      <a:pPr algn="ctr"/>
                      <a:r>
                        <a:rPr lang="fr-FR" sz="1050" dirty="0">
                          <a:latin typeface="Calibri" panose="020F0502020204030204" pitchFamily="34" charset="0"/>
                          <a:cs typeface="Calibri" panose="020F0502020204030204" pitchFamily="34" charset="0"/>
                        </a:rPr>
                        <a:t>2022</a:t>
                      </a:r>
                    </a:p>
                  </a:txBody>
                  <a:tcPr anchor="ctr"/>
                </a:tc>
                <a:extLst>
                  <a:ext uri="{0D108BD9-81ED-4DB2-BD59-A6C34878D82A}">
                    <a16:rowId xmlns:a16="http://schemas.microsoft.com/office/drawing/2014/main" val="3184114671"/>
                  </a:ext>
                </a:extLst>
              </a:tr>
              <a:tr h="401525">
                <a:tc>
                  <a:txBody>
                    <a:bodyPr/>
                    <a:lstStyle/>
                    <a:p>
                      <a:pPr algn="ctr"/>
                      <a:r>
                        <a:rPr lang="fr-FR" sz="1050" dirty="0">
                          <a:latin typeface="Calibri" panose="020F0502020204030204" pitchFamily="34" charset="0"/>
                          <a:cs typeface="Calibri" panose="020F0502020204030204" pitchFamily="34" charset="0"/>
                        </a:rPr>
                        <a:t>92</a:t>
                      </a:r>
                    </a:p>
                  </a:txBody>
                  <a:tcPr anchor="ctr"/>
                </a:tc>
                <a:tc>
                  <a:txBody>
                    <a:bodyPr/>
                    <a:lstStyle/>
                    <a:p>
                      <a:r>
                        <a:rPr lang="fr-FR" sz="1050" dirty="0">
                          <a:latin typeface="Calibri" panose="020F0502020204030204" pitchFamily="34" charset="0"/>
                          <a:cs typeface="Calibri" panose="020F0502020204030204" pitchFamily="34" charset="0"/>
                        </a:rPr>
                        <a:t>Réduction d’impôt pour investissements </a:t>
                      </a:r>
                      <a:r>
                        <a:rPr lang="fr-FR" sz="1050" b="1" dirty="0">
                          <a:latin typeface="Calibri" panose="020F0502020204030204" pitchFamily="34" charset="0"/>
                          <a:cs typeface="Calibri" panose="020F0502020204030204" pitchFamily="34" charset="0"/>
                        </a:rPr>
                        <a:t>Pinel en Bretagne </a:t>
                      </a:r>
                    </a:p>
                    <a:p>
                      <a:r>
                        <a:rPr lang="fr-FR" sz="1050" dirty="0">
                          <a:latin typeface="Calibri" panose="020F0502020204030204" pitchFamily="34" charset="0"/>
                          <a:cs typeface="Calibri" panose="020F0502020204030204" pitchFamily="34" charset="0"/>
                        </a:rPr>
                        <a:t>(Loi 2019-1479 du 28/12/2019 art. 164)</a:t>
                      </a:r>
                    </a:p>
                  </a:txBody>
                  <a:tcPr anchor="ctr"/>
                </a:tc>
                <a:tc>
                  <a:txBody>
                    <a:bodyPr/>
                    <a:lstStyle/>
                    <a:p>
                      <a:pPr algn="ctr"/>
                      <a:r>
                        <a:rPr lang="fr-FR" sz="1050" dirty="0">
                          <a:latin typeface="Calibri" panose="020F0502020204030204" pitchFamily="34" charset="0"/>
                          <a:cs typeface="Calibri" panose="020F0502020204030204" pitchFamily="34" charset="0"/>
                        </a:rPr>
                        <a:t>2021</a:t>
                      </a:r>
                    </a:p>
                  </a:txBody>
                  <a:tcPr anchor="ctr"/>
                </a:tc>
                <a:tc>
                  <a:txBody>
                    <a:bodyPr/>
                    <a:lstStyle/>
                    <a:p>
                      <a:pPr algn="ctr"/>
                      <a:r>
                        <a:rPr lang="fr-FR" sz="1050" dirty="0">
                          <a:latin typeface="Calibri" panose="020F0502020204030204" pitchFamily="34" charset="0"/>
                          <a:cs typeface="Calibri" panose="020F0502020204030204" pitchFamily="34" charset="0"/>
                        </a:rPr>
                        <a:t>2024</a:t>
                      </a:r>
                    </a:p>
                  </a:txBody>
                  <a:tcPr anchor="ctr"/>
                </a:tc>
                <a:extLst>
                  <a:ext uri="{0D108BD9-81ED-4DB2-BD59-A6C34878D82A}">
                    <a16:rowId xmlns:a16="http://schemas.microsoft.com/office/drawing/2014/main" val="2808109575"/>
                  </a:ext>
                </a:extLst>
              </a:tr>
              <a:tr h="401525">
                <a:tc gridSpan="4">
                  <a:txBody>
                    <a:bodyPr/>
                    <a:lstStyle/>
                    <a:p>
                      <a:pPr marL="228600" indent="-228600" algn="just">
                        <a:buAutoNum type="arabicParenBoth"/>
                      </a:pPr>
                      <a:r>
                        <a:rPr lang="fr-FR" sz="900" dirty="0">
                          <a:latin typeface="Calibri" panose="020F0502020204030204" pitchFamily="34" charset="0"/>
                          <a:cs typeface="Calibri" panose="020F0502020204030204" pitchFamily="34" charset="0"/>
                        </a:rPr>
                        <a:t>Le Gouvernement devra remettre au Parlement avant le 30/09/2022 un rapport d’évaluation du dispositif.</a:t>
                      </a:r>
                    </a:p>
                    <a:p>
                      <a:pPr marL="228600" indent="-228600" algn="just">
                        <a:buAutoNum type="arabicParenBoth"/>
                      </a:pPr>
                      <a:r>
                        <a:rPr lang="fr-FR" sz="900" dirty="0">
                          <a:latin typeface="Calibri" panose="020F0502020204030204" pitchFamily="34" charset="0"/>
                          <a:cs typeface="Calibri" panose="020F0502020204030204" pitchFamily="34" charset="0"/>
                        </a:rPr>
                        <a:t>Cette prorogation entrera en vigueur à compter d’une date fixée par </a:t>
                      </a:r>
                      <a:r>
                        <a:rPr lang="fr-FR" sz="900" b="1" dirty="0">
                          <a:latin typeface="Calibri" panose="020F0502020204030204" pitchFamily="34" charset="0"/>
                          <a:cs typeface="Calibri" panose="020F0502020204030204" pitchFamily="34" charset="0"/>
                        </a:rPr>
                        <a:t>décret</a:t>
                      </a:r>
                      <a:r>
                        <a:rPr lang="fr-FR" sz="900" dirty="0">
                          <a:latin typeface="Calibri" panose="020F0502020204030204" pitchFamily="34" charset="0"/>
                          <a:cs typeface="Calibri" panose="020F0502020204030204" pitchFamily="34" charset="0"/>
                        </a:rPr>
                        <a:t>, qui ne pourra pas être postérieure de plus d’un mois à la date de réception par le Gouvernement de la réponse de la Commission européenne permettant de considérer le dispositif comme conforme au droit de l’UE. A compter de cette même date, le crédit d’impôt sera placé sous </a:t>
                      </a:r>
                      <a:r>
                        <a:rPr lang="fr-FR" sz="900" b="1" dirty="0">
                          <a:latin typeface="Calibri" panose="020F0502020204030204" pitchFamily="34" charset="0"/>
                          <a:cs typeface="Calibri" panose="020F0502020204030204" pitchFamily="34" charset="0"/>
                        </a:rPr>
                        <a:t>conditions de ressources </a:t>
                      </a:r>
                      <a:r>
                        <a:rPr lang="fr-FR" sz="900" dirty="0">
                          <a:latin typeface="Calibri" panose="020F0502020204030204" pitchFamily="34" charset="0"/>
                          <a:cs typeface="Calibri" panose="020F0502020204030204" pitchFamily="34" charset="0"/>
                        </a:rPr>
                        <a:t>: le RFR ne doit pas excéder, au titre de l’avant-dernière année précédant celle du premier abonnement, 24.000 € pour une part de quotient familial, limite majorée de 25% par demi-part supplémentaire.</a:t>
                      </a:r>
                    </a:p>
                  </a:txBody>
                  <a:tcPr anchor="ctr"/>
                </a:tc>
                <a:tc hMerge="1">
                  <a:txBody>
                    <a:bodyPr/>
                    <a:lstStyle/>
                    <a:p>
                      <a:endParaRPr lang="fr-FR" sz="1200" dirty="0"/>
                    </a:p>
                  </a:txBody>
                  <a:tcPr anchor="ctr"/>
                </a:tc>
                <a:tc hMerge="1">
                  <a:txBody>
                    <a:bodyPr/>
                    <a:lstStyle/>
                    <a:p>
                      <a:endParaRPr lang="fr-FR" sz="1200" dirty="0"/>
                    </a:p>
                  </a:txBody>
                  <a:tcPr anchor="ctr"/>
                </a:tc>
                <a:tc hMerge="1">
                  <a:txBody>
                    <a:bodyPr/>
                    <a:lstStyle/>
                    <a:p>
                      <a:endParaRPr lang="fr-FR" sz="1200" dirty="0"/>
                    </a:p>
                  </a:txBody>
                  <a:tcPr anchor="ctr"/>
                </a:tc>
                <a:extLst>
                  <a:ext uri="{0D108BD9-81ED-4DB2-BD59-A6C34878D82A}">
                    <a16:rowId xmlns:a16="http://schemas.microsoft.com/office/drawing/2014/main" val="1990460479"/>
                  </a:ext>
                </a:extLst>
              </a:tr>
            </a:tbl>
          </a:graphicData>
        </a:graphic>
      </p:graphicFrame>
    </p:spTree>
    <p:extLst>
      <p:ext uri="{BB962C8B-B14F-4D97-AF65-F5344CB8AC3E}">
        <p14:creationId xmlns:p14="http://schemas.microsoft.com/office/powerpoint/2010/main" val="2843069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0" name="Google Shape;70;p14"/>
          <p:cNvSpPr txBox="1"/>
          <p:nvPr/>
        </p:nvSpPr>
        <p:spPr>
          <a:xfrm rot="-5400000">
            <a:off x="-615075" y="1641288"/>
            <a:ext cx="1642200" cy="300600"/>
          </a:xfrm>
          <a:prstGeom prst="rect">
            <a:avLst/>
          </a:prstGeom>
          <a:noFill/>
          <a:ln>
            <a:noFill/>
          </a:ln>
        </p:spPr>
        <p:txBody>
          <a:bodyPr spcFirstLastPara="1" wrap="square" lIns="0" tIns="0" rIns="0" bIns="0" anchor="ctr" anchorCtr="0">
            <a:noAutofit/>
          </a:bodyPr>
          <a:lstStyle/>
          <a:p>
            <a:pPr algn="r"/>
            <a:endParaRPr lang="fr-FR" dirty="0">
              <a:solidFill>
                <a:srgbClr val="34404D"/>
              </a:solidFill>
              <a:latin typeface="Calibri  "/>
              <a:ea typeface="Playfair Display"/>
              <a:cs typeface="Playfair Display"/>
              <a:sym typeface="Playfair Display"/>
            </a:endParaRPr>
          </a:p>
        </p:txBody>
      </p:sp>
      <p:sp>
        <p:nvSpPr>
          <p:cNvPr id="12" name="Google Shape;63;p14"/>
          <p:cNvSpPr/>
          <p:nvPr/>
        </p:nvSpPr>
        <p:spPr>
          <a:xfrm>
            <a:off x="715933" y="1602623"/>
            <a:ext cx="233700" cy="25500"/>
          </a:xfrm>
          <a:prstGeom prst="rect">
            <a:avLst/>
          </a:prstGeom>
          <a:solidFill>
            <a:srgbClr val="FFA890"/>
          </a:solidFill>
          <a:ln>
            <a:noFill/>
          </a:ln>
        </p:spPr>
        <p:txBody>
          <a:bodyPr spcFirstLastPara="1" wrap="square" lIns="91425" tIns="91425" rIns="91425" bIns="91425" anchor="ctr" anchorCtr="0">
            <a:noAutofit/>
          </a:bodyPr>
          <a:lstStyle/>
          <a:p>
            <a:endParaRPr dirty="0">
              <a:solidFill>
                <a:srgbClr val="FFA890"/>
              </a:solidFill>
              <a:latin typeface="Calibri  "/>
            </a:endParaRPr>
          </a:p>
        </p:txBody>
      </p:sp>
      <p:sp>
        <p:nvSpPr>
          <p:cNvPr id="14" name="Google Shape;64;p14">
            <a:extLst>
              <a:ext uri="{FF2B5EF4-FFF2-40B4-BE49-F238E27FC236}">
                <a16:creationId xmlns:a16="http://schemas.microsoft.com/office/drawing/2014/main" id="{9F2504F4-278A-43AD-853C-BFD3F060E1B5}"/>
              </a:ext>
            </a:extLst>
          </p:cNvPr>
          <p:cNvSpPr txBox="1"/>
          <p:nvPr/>
        </p:nvSpPr>
        <p:spPr>
          <a:xfrm>
            <a:off x="628649" y="1081919"/>
            <a:ext cx="6956895" cy="351894"/>
          </a:xfrm>
          <a:prstGeom prst="rect">
            <a:avLst/>
          </a:prstGeom>
          <a:noFill/>
          <a:ln>
            <a:noFill/>
          </a:ln>
        </p:spPr>
        <p:txBody>
          <a:bodyPr spcFirstLastPara="1" wrap="square" lIns="91425" tIns="91425" rIns="91425" bIns="91425" anchor="ctr" anchorCtr="0">
            <a:noAutofit/>
          </a:bodyPr>
          <a:lstStyle/>
          <a:p>
            <a:r>
              <a:rPr lang="fr-FR" sz="2100" b="1" dirty="0">
                <a:latin typeface="Calibri  "/>
                <a:cs typeface="Calibri" panose="020F0502020204030204" pitchFamily="34" charset="0"/>
              </a:rPr>
              <a:t>Le Conseil d’Etat confirme l’approche des arrêts de juillet et ce, en l’absence de lien de subordination</a:t>
            </a:r>
          </a:p>
        </p:txBody>
      </p:sp>
      <p:sp>
        <p:nvSpPr>
          <p:cNvPr id="2" name="Espace réservé du numéro de diapositive 1">
            <a:extLst>
              <a:ext uri="{FF2B5EF4-FFF2-40B4-BE49-F238E27FC236}">
                <a16:creationId xmlns:a16="http://schemas.microsoft.com/office/drawing/2014/main" id="{8F2FF488-A130-4D73-84AF-94583D248DD5}"/>
              </a:ext>
            </a:extLst>
          </p:cNvPr>
          <p:cNvSpPr>
            <a:spLocks noGrp="1"/>
          </p:cNvSpPr>
          <p:nvPr>
            <p:ph type="sldNum" sz="quarter" idx="12"/>
          </p:nvPr>
        </p:nvSpPr>
        <p:spPr>
          <a:xfrm>
            <a:off x="7086600" y="5723277"/>
            <a:ext cx="2057400" cy="274637"/>
          </a:xfrm>
        </p:spPr>
        <p:txBody>
          <a:bodyPr/>
          <a:lstStyle/>
          <a:p>
            <a:fld id="{9FFFCE88-EE53-4188-B0C0-6FD3AA35EFB5}" type="slidenum">
              <a:rPr lang="fr-FR" sz="900"/>
              <a:t>40</a:t>
            </a:fld>
            <a:endParaRPr lang="fr-FR" sz="1000" dirty="0"/>
          </a:p>
        </p:txBody>
      </p:sp>
      <p:sp>
        <p:nvSpPr>
          <p:cNvPr id="18" name="Google Shape;63;p14">
            <a:extLst>
              <a:ext uri="{FF2B5EF4-FFF2-40B4-BE49-F238E27FC236}">
                <a16:creationId xmlns:a16="http://schemas.microsoft.com/office/drawing/2014/main" id="{7E4F3753-B1FF-4468-BEDE-3904B8B10586}"/>
              </a:ext>
            </a:extLst>
          </p:cNvPr>
          <p:cNvSpPr/>
          <p:nvPr/>
        </p:nvSpPr>
        <p:spPr>
          <a:xfrm>
            <a:off x="79935" y="4050760"/>
            <a:ext cx="233700" cy="25500"/>
          </a:xfrm>
          <a:prstGeom prst="rect">
            <a:avLst/>
          </a:prstGeom>
          <a:solidFill>
            <a:srgbClr val="FFA890"/>
          </a:solidFill>
          <a:ln>
            <a:noFill/>
          </a:ln>
        </p:spPr>
        <p:txBody>
          <a:bodyPr spcFirstLastPara="1" wrap="square" lIns="91425" tIns="91425" rIns="91425" bIns="91425" anchor="ctr" anchorCtr="0">
            <a:noAutofit/>
          </a:bodyPr>
          <a:lstStyle/>
          <a:p>
            <a:endParaRPr dirty="0"/>
          </a:p>
        </p:txBody>
      </p:sp>
      <p:pic>
        <p:nvPicPr>
          <p:cNvPr id="15" name="Google Shape;71;p14">
            <a:extLst>
              <a:ext uri="{FF2B5EF4-FFF2-40B4-BE49-F238E27FC236}">
                <a16:creationId xmlns:a16="http://schemas.microsoft.com/office/drawing/2014/main" id="{03AE197F-6334-4688-8A77-C9DCE1915D0C}"/>
              </a:ext>
            </a:extLst>
          </p:cNvPr>
          <p:cNvPicPr preferRelativeResize="0"/>
          <p:nvPr/>
        </p:nvPicPr>
        <p:blipFill>
          <a:blip r:embed="rId3">
            <a:alphaModFix/>
          </a:blip>
          <a:stretch>
            <a:fillRect/>
          </a:stretch>
        </p:blipFill>
        <p:spPr>
          <a:xfrm>
            <a:off x="8156063" y="1039149"/>
            <a:ext cx="718575" cy="268331"/>
          </a:xfrm>
          <a:prstGeom prst="rect">
            <a:avLst/>
          </a:prstGeom>
          <a:noFill/>
          <a:ln>
            <a:noFill/>
          </a:ln>
        </p:spPr>
      </p:pic>
      <p:sp>
        <p:nvSpPr>
          <p:cNvPr id="16" name="ZoneTexte 15">
            <a:extLst>
              <a:ext uri="{FF2B5EF4-FFF2-40B4-BE49-F238E27FC236}">
                <a16:creationId xmlns:a16="http://schemas.microsoft.com/office/drawing/2014/main" id="{0C3964BE-3372-4261-9864-60901B338CA8}"/>
              </a:ext>
            </a:extLst>
          </p:cNvPr>
          <p:cNvSpPr txBox="1"/>
          <p:nvPr/>
        </p:nvSpPr>
        <p:spPr>
          <a:xfrm>
            <a:off x="1282613" y="1650140"/>
            <a:ext cx="7232738" cy="830997"/>
          </a:xfrm>
          <a:prstGeom prst="rect">
            <a:avLst/>
          </a:prstGeom>
          <a:noFill/>
        </p:spPr>
        <p:txBody>
          <a:bodyPr wrap="square">
            <a:spAutoFit/>
          </a:bodyPr>
          <a:lstStyle/>
          <a:p>
            <a:pPr marL="128588" indent="-128588" defTabSz="685800">
              <a:buFont typeface="Arial" panose="020B0604020202020204" pitchFamily="34" charset="0"/>
              <a:buChar char="•"/>
            </a:pPr>
            <a:r>
              <a:rPr lang="fr-FR" sz="1200" dirty="0"/>
              <a:t>Le CE a rendu une nouvelle décision relative au traitement fiscal des gains issus des management packages à la suite des trois décisions rendues en formation plénière le 13 juillet 2021. </a:t>
            </a:r>
          </a:p>
          <a:p>
            <a:pPr marL="128588" indent="-128588" defTabSz="685800">
              <a:buFont typeface="Arial" panose="020B0604020202020204" pitchFamily="34" charset="0"/>
              <a:buChar char="•"/>
            </a:pPr>
            <a:r>
              <a:rPr lang="fr-FR" sz="1200" dirty="0"/>
              <a:t>Ainsi le CE a de nouveau requalifié en traitement et salaires des gains issus de bons de souscription d’action (« BSA ») et ce malgré l’interposition d’une </a:t>
            </a:r>
            <a:r>
              <a:rPr lang="fr-FR" sz="1200" dirty="0" err="1"/>
              <a:t>Manco</a:t>
            </a:r>
            <a:r>
              <a:rPr lang="fr-FR" sz="1200" dirty="0"/>
              <a:t>. </a:t>
            </a:r>
          </a:p>
        </p:txBody>
      </p:sp>
      <p:grpSp>
        <p:nvGrpSpPr>
          <p:cNvPr id="5" name="Groupe 4">
            <a:extLst>
              <a:ext uri="{FF2B5EF4-FFF2-40B4-BE49-F238E27FC236}">
                <a16:creationId xmlns:a16="http://schemas.microsoft.com/office/drawing/2014/main" id="{66339D2D-072D-4B0D-8800-5AB3EEAFB661}"/>
              </a:ext>
            </a:extLst>
          </p:cNvPr>
          <p:cNvGrpSpPr/>
          <p:nvPr/>
        </p:nvGrpSpPr>
        <p:grpSpPr>
          <a:xfrm>
            <a:off x="1114580" y="2601619"/>
            <a:ext cx="7546820" cy="3121658"/>
            <a:chOff x="1903799" y="2472581"/>
            <a:chExt cx="10062427" cy="4162211"/>
          </a:xfrm>
        </p:grpSpPr>
        <p:sp>
          <p:nvSpPr>
            <p:cNvPr id="6" name="Forme libre : forme 5">
              <a:extLst>
                <a:ext uri="{FF2B5EF4-FFF2-40B4-BE49-F238E27FC236}">
                  <a16:creationId xmlns:a16="http://schemas.microsoft.com/office/drawing/2014/main" id="{D1171316-AE63-40A8-AFCD-EF745AA2C28D}"/>
                </a:ext>
              </a:extLst>
            </p:cNvPr>
            <p:cNvSpPr/>
            <p:nvPr/>
          </p:nvSpPr>
          <p:spPr>
            <a:xfrm>
              <a:off x="1903799" y="2663922"/>
              <a:ext cx="3189819" cy="469193"/>
            </a:xfrm>
            <a:custGeom>
              <a:avLst/>
              <a:gdLst>
                <a:gd name="connsiteX0" fmla="*/ 0 w 3189819"/>
                <a:gd name="connsiteY0" fmla="*/ 61724 h 617236"/>
                <a:gd name="connsiteX1" fmla="*/ 61724 w 3189819"/>
                <a:gd name="connsiteY1" fmla="*/ 0 h 617236"/>
                <a:gd name="connsiteX2" fmla="*/ 3128095 w 3189819"/>
                <a:gd name="connsiteY2" fmla="*/ 0 h 617236"/>
                <a:gd name="connsiteX3" fmla="*/ 3189819 w 3189819"/>
                <a:gd name="connsiteY3" fmla="*/ 61724 h 617236"/>
                <a:gd name="connsiteX4" fmla="*/ 3189819 w 3189819"/>
                <a:gd name="connsiteY4" fmla="*/ 555512 h 617236"/>
                <a:gd name="connsiteX5" fmla="*/ 3128095 w 3189819"/>
                <a:gd name="connsiteY5" fmla="*/ 617236 h 617236"/>
                <a:gd name="connsiteX6" fmla="*/ 61724 w 3189819"/>
                <a:gd name="connsiteY6" fmla="*/ 617236 h 617236"/>
                <a:gd name="connsiteX7" fmla="*/ 0 w 3189819"/>
                <a:gd name="connsiteY7" fmla="*/ 555512 h 617236"/>
                <a:gd name="connsiteX8" fmla="*/ 0 w 3189819"/>
                <a:gd name="connsiteY8" fmla="*/ 61724 h 61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9819" h="617236">
                  <a:moveTo>
                    <a:pt x="0" y="61724"/>
                  </a:moveTo>
                  <a:cubicBezTo>
                    <a:pt x="0" y="27635"/>
                    <a:pt x="27635" y="0"/>
                    <a:pt x="61724" y="0"/>
                  </a:cubicBezTo>
                  <a:lnTo>
                    <a:pt x="3128095" y="0"/>
                  </a:lnTo>
                  <a:cubicBezTo>
                    <a:pt x="3162184" y="0"/>
                    <a:pt x="3189819" y="27635"/>
                    <a:pt x="3189819" y="61724"/>
                  </a:cubicBezTo>
                  <a:lnTo>
                    <a:pt x="3189819" y="555512"/>
                  </a:lnTo>
                  <a:cubicBezTo>
                    <a:pt x="3189819" y="589601"/>
                    <a:pt x="3162184" y="617236"/>
                    <a:pt x="3128095" y="617236"/>
                  </a:cubicBezTo>
                  <a:lnTo>
                    <a:pt x="61724" y="617236"/>
                  </a:lnTo>
                  <a:cubicBezTo>
                    <a:pt x="27635" y="617236"/>
                    <a:pt x="0" y="589601"/>
                    <a:pt x="0" y="555512"/>
                  </a:cubicBezTo>
                  <a:lnTo>
                    <a:pt x="0" y="61724"/>
                  </a:lnTo>
                  <a:close/>
                </a:path>
              </a:pathLst>
            </a:custGeom>
            <a:solidFill>
              <a:srgbClr val="1F3A2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182885" numCol="1" spcCol="1270" anchor="t" anchorCtr="0">
              <a:noAutofit/>
            </a:bodyPr>
            <a:lstStyle/>
            <a:p>
              <a:pPr defTabSz="333375">
                <a:lnSpc>
                  <a:spcPct val="90000"/>
                </a:lnSpc>
                <a:spcBef>
                  <a:spcPct val="0"/>
                </a:spcBef>
                <a:spcAft>
                  <a:spcPct val="35000"/>
                </a:spcAft>
              </a:pPr>
              <a:r>
                <a:rPr lang="fr-FR" sz="1200" b="1" u="sng" dirty="0">
                  <a:solidFill>
                    <a:schemeClr val="bg1"/>
                  </a:solidFill>
                </a:rPr>
                <a:t>Cas de l’espèce </a:t>
              </a:r>
              <a:r>
                <a:rPr lang="fr-FR" sz="1200" b="1" dirty="0">
                  <a:solidFill>
                    <a:schemeClr val="bg1"/>
                  </a:solidFill>
                </a:rPr>
                <a:t>: </a:t>
              </a:r>
            </a:p>
          </p:txBody>
        </p:sp>
        <p:sp>
          <p:nvSpPr>
            <p:cNvPr id="7" name="Forme libre : forme 6">
              <a:extLst>
                <a:ext uri="{FF2B5EF4-FFF2-40B4-BE49-F238E27FC236}">
                  <a16:creationId xmlns:a16="http://schemas.microsoft.com/office/drawing/2014/main" id="{A9EE9886-E687-4382-A665-8F61E16AED44}"/>
                </a:ext>
              </a:extLst>
            </p:cNvPr>
            <p:cNvSpPr/>
            <p:nvPr/>
          </p:nvSpPr>
          <p:spPr>
            <a:xfrm>
              <a:off x="2387365" y="3010326"/>
              <a:ext cx="3189819" cy="3624465"/>
            </a:xfrm>
            <a:custGeom>
              <a:avLst/>
              <a:gdLst>
                <a:gd name="connsiteX0" fmla="*/ 0 w 3189819"/>
                <a:gd name="connsiteY0" fmla="*/ 318982 h 4360500"/>
                <a:gd name="connsiteX1" fmla="*/ 318982 w 3189819"/>
                <a:gd name="connsiteY1" fmla="*/ 0 h 4360500"/>
                <a:gd name="connsiteX2" fmla="*/ 2870837 w 3189819"/>
                <a:gd name="connsiteY2" fmla="*/ 0 h 4360500"/>
                <a:gd name="connsiteX3" fmla="*/ 3189819 w 3189819"/>
                <a:gd name="connsiteY3" fmla="*/ 318982 h 4360500"/>
                <a:gd name="connsiteX4" fmla="*/ 3189819 w 3189819"/>
                <a:gd name="connsiteY4" fmla="*/ 4041518 h 4360500"/>
                <a:gd name="connsiteX5" fmla="*/ 2870837 w 3189819"/>
                <a:gd name="connsiteY5" fmla="*/ 4360500 h 4360500"/>
                <a:gd name="connsiteX6" fmla="*/ 318982 w 3189819"/>
                <a:gd name="connsiteY6" fmla="*/ 4360500 h 4360500"/>
                <a:gd name="connsiteX7" fmla="*/ 0 w 3189819"/>
                <a:gd name="connsiteY7" fmla="*/ 4041518 h 4360500"/>
                <a:gd name="connsiteX8" fmla="*/ 0 w 3189819"/>
                <a:gd name="connsiteY8" fmla="*/ 318982 h 436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9819" h="4360500">
                  <a:moveTo>
                    <a:pt x="0" y="318982"/>
                  </a:moveTo>
                  <a:cubicBezTo>
                    <a:pt x="0" y="142813"/>
                    <a:pt x="142813" y="0"/>
                    <a:pt x="318982" y="0"/>
                  </a:cubicBezTo>
                  <a:lnTo>
                    <a:pt x="2870837" y="0"/>
                  </a:lnTo>
                  <a:cubicBezTo>
                    <a:pt x="3047006" y="0"/>
                    <a:pt x="3189819" y="142813"/>
                    <a:pt x="3189819" y="318982"/>
                  </a:cubicBezTo>
                  <a:lnTo>
                    <a:pt x="3189819" y="4041518"/>
                  </a:lnTo>
                  <a:cubicBezTo>
                    <a:pt x="3189819" y="4217687"/>
                    <a:pt x="3047006" y="4360500"/>
                    <a:pt x="2870837" y="4360500"/>
                  </a:cubicBezTo>
                  <a:lnTo>
                    <a:pt x="318982" y="4360500"/>
                  </a:lnTo>
                  <a:cubicBezTo>
                    <a:pt x="142813" y="4360500"/>
                    <a:pt x="0" y="4217687"/>
                    <a:pt x="0" y="4041518"/>
                  </a:cubicBezTo>
                  <a:lnTo>
                    <a:pt x="0" y="318982"/>
                  </a:lnTo>
                  <a:close/>
                </a:path>
              </a:pathLst>
            </a:custGeom>
            <a:ln>
              <a:solidFill>
                <a:srgbClr val="1F3A2E"/>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410" tIns="123410" rIns="123410" bIns="123410" numCol="1" spcCol="1270" anchor="t" anchorCtr="0">
              <a:noAutofit/>
            </a:bodyPr>
            <a:lstStyle/>
            <a:p>
              <a:pPr marL="42863" lvl="1" indent="-42863" algn="just" defTabSz="333375">
                <a:lnSpc>
                  <a:spcPct val="90000"/>
                </a:lnSpc>
                <a:spcBef>
                  <a:spcPct val="0"/>
                </a:spcBef>
                <a:spcAft>
                  <a:spcPts val="300"/>
                </a:spcAft>
                <a:buFont typeface="Arial" panose="020B0604020202020204" pitchFamily="34" charset="0"/>
                <a:buChar char="•"/>
              </a:pPr>
              <a:endParaRPr lang="fr-FR" sz="900" dirty="0">
                <a:solidFill>
                  <a:schemeClr val="tx1"/>
                </a:solidFill>
              </a:endParaRPr>
            </a:p>
            <a:p>
              <a:pPr marL="42863" lvl="1" indent="-42863" algn="just" defTabSz="333375">
                <a:lnSpc>
                  <a:spcPct val="90000"/>
                </a:lnSpc>
                <a:spcBef>
                  <a:spcPct val="0"/>
                </a:spcBef>
                <a:spcAft>
                  <a:spcPts val="300"/>
                </a:spcAft>
                <a:buFont typeface="Arial" panose="020B0604020202020204" pitchFamily="34" charset="0"/>
                <a:buChar char="•"/>
              </a:pPr>
              <a:r>
                <a:rPr lang="fr-FR" sz="900" dirty="0">
                  <a:solidFill>
                    <a:schemeClr val="tx1"/>
                  </a:solidFill>
                </a:rPr>
                <a:t>Au cas particulier, à la suite d’un LBO, en octobre 2006, les managers d’un groupe avaient acquis, au prix unitaire de 1 euro des actions ordinaires d’une </a:t>
              </a:r>
              <a:r>
                <a:rPr lang="fr-FR" sz="900" dirty="0" err="1">
                  <a:solidFill>
                    <a:schemeClr val="tx1"/>
                  </a:solidFill>
                </a:rPr>
                <a:t>Manco</a:t>
              </a:r>
              <a:r>
                <a:rPr lang="fr-FR" sz="900" dirty="0">
                  <a:solidFill>
                    <a:schemeClr val="tx1"/>
                  </a:solidFill>
                </a:rPr>
                <a:t>, laquelle regroupait les investissements de tous les managers du groupe. </a:t>
              </a:r>
            </a:p>
            <a:p>
              <a:pPr marL="42863" lvl="1" indent="-42863" algn="just" defTabSz="333375">
                <a:lnSpc>
                  <a:spcPct val="90000"/>
                </a:lnSpc>
                <a:spcBef>
                  <a:spcPct val="0"/>
                </a:spcBef>
                <a:spcAft>
                  <a:spcPts val="300"/>
                </a:spcAft>
                <a:buFont typeface="Arial" panose="020B0604020202020204" pitchFamily="34" charset="0"/>
                <a:buChar char="•"/>
              </a:pPr>
              <a:r>
                <a:rPr lang="fr-FR" sz="900" dirty="0">
                  <a:solidFill>
                    <a:schemeClr val="tx1"/>
                  </a:solidFill>
                </a:rPr>
                <a:t>Cette dernière avait concomitamment souscrit 2 030 050 BSA émis par la holding française du groupe au prix unitaire de 0,10 euro. </a:t>
              </a:r>
            </a:p>
            <a:p>
              <a:pPr marL="42863" lvl="1" indent="-42863" algn="just" defTabSz="333375">
                <a:lnSpc>
                  <a:spcPct val="90000"/>
                </a:lnSpc>
                <a:spcBef>
                  <a:spcPct val="0"/>
                </a:spcBef>
                <a:spcAft>
                  <a:spcPts val="300"/>
                </a:spcAft>
                <a:buFont typeface="Arial" panose="020B0604020202020204" pitchFamily="34" charset="0"/>
                <a:buChar char="•"/>
              </a:pPr>
              <a:r>
                <a:rPr lang="fr-FR" sz="900" dirty="0">
                  <a:solidFill>
                    <a:schemeClr val="tx1"/>
                  </a:solidFill>
                </a:rPr>
                <a:t>En novembre 2006, cette dernière cédait les titres d’une filiale opérationnelle à un fond puis, en janvier 2007, les managers cédaient leurs titres dans la </a:t>
              </a:r>
              <a:r>
                <a:rPr lang="fr-FR" sz="900" dirty="0" err="1">
                  <a:solidFill>
                    <a:schemeClr val="tx1"/>
                  </a:solidFill>
                </a:rPr>
                <a:t>Manco</a:t>
              </a:r>
              <a:r>
                <a:rPr lang="fr-FR" sz="900" dirty="0">
                  <a:solidFill>
                    <a:schemeClr val="tx1"/>
                  </a:solidFill>
                </a:rPr>
                <a:t> pour un prix unitaire de 9,667 euro, à l’actionnaire principal de la holding française. </a:t>
              </a:r>
            </a:p>
          </p:txBody>
        </p:sp>
        <p:sp>
          <p:nvSpPr>
            <p:cNvPr id="9" name="Forme libre : forme 8">
              <a:extLst>
                <a:ext uri="{FF2B5EF4-FFF2-40B4-BE49-F238E27FC236}">
                  <a16:creationId xmlns:a16="http://schemas.microsoft.com/office/drawing/2014/main" id="{9B520608-D68E-4093-A45E-8CC9F4011EA0}"/>
                </a:ext>
              </a:extLst>
            </p:cNvPr>
            <p:cNvSpPr/>
            <p:nvPr/>
          </p:nvSpPr>
          <p:spPr>
            <a:xfrm>
              <a:off x="5577184" y="2472581"/>
              <a:ext cx="1025157" cy="794172"/>
            </a:xfrm>
            <a:custGeom>
              <a:avLst/>
              <a:gdLst>
                <a:gd name="connsiteX0" fmla="*/ 0 w 1025157"/>
                <a:gd name="connsiteY0" fmla="*/ 158834 h 794172"/>
                <a:gd name="connsiteX1" fmla="*/ 628071 w 1025157"/>
                <a:gd name="connsiteY1" fmla="*/ 158834 h 794172"/>
                <a:gd name="connsiteX2" fmla="*/ 628071 w 1025157"/>
                <a:gd name="connsiteY2" fmla="*/ 0 h 794172"/>
                <a:gd name="connsiteX3" fmla="*/ 1025157 w 1025157"/>
                <a:gd name="connsiteY3" fmla="*/ 397086 h 794172"/>
                <a:gd name="connsiteX4" fmla="*/ 628071 w 1025157"/>
                <a:gd name="connsiteY4" fmla="*/ 794172 h 794172"/>
                <a:gd name="connsiteX5" fmla="*/ 628071 w 1025157"/>
                <a:gd name="connsiteY5" fmla="*/ 635338 h 794172"/>
                <a:gd name="connsiteX6" fmla="*/ 0 w 1025157"/>
                <a:gd name="connsiteY6" fmla="*/ 635338 h 794172"/>
                <a:gd name="connsiteX7" fmla="*/ 0 w 1025157"/>
                <a:gd name="connsiteY7" fmla="*/ 158834 h 79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157" h="794172">
                  <a:moveTo>
                    <a:pt x="0" y="158834"/>
                  </a:moveTo>
                  <a:lnTo>
                    <a:pt x="628071" y="158834"/>
                  </a:lnTo>
                  <a:lnTo>
                    <a:pt x="628071" y="0"/>
                  </a:lnTo>
                  <a:lnTo>
                    <a:pt x="1025157" y="397086"/>
                  </a:lnTo>
                  <a:lnTo>
                    <a:pt x="628071" y="794172"/>
                  </a:lnTo>
                  <a:lnTo>
                    <a:pt x="628071" y="635338"/>
                  </a:lnTo>
                  <a:lnTo>
                    <a:pt x="0" y="635338"/>
                  </a:lnTo>
                  <a:lnTo>
                    <a:pt x="0" y="158834"/>
                  </a:lnTo>
                  <a:close/>
                </a:path>
              </a:pathLst>
            </a:custGeom>
            <a:solidFill>
              <a:srgbClr val="6181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9126" rIns="178689" bIns="119126" numCol="1" spcCol="1270" anchor="ctr" anchorCtr="0">
              <a:noAutofit/>
            </a:bodyPr>
            <a:lstStyle/>
            <a:p>
              <a:pPr algn="ctr" defTabSz="266700">
                <a:lnSpc>
                  <a:spcPct val="90000"/>
                </a:lnSpc>
                <a:spcBef>
                  <a:spcPct val="0"/>
                </a:spcBef>
                <a:spcAft>
                  <a:spcPct val="35000"/>
                </a:spcAft>
              </a:pPr>
              <a:endParaRPr lang="fr-FR" sz="600"/>
            </a:p>
          </p:txBody>
        </p:sp>
        <p:sp>
          <p:nvSpPr>
            <p:cNvPr id="10" name="Forme libre : forme 9">
              <a:extLst>
                <a:ext uri="{FF2B5EF4-FFF2-40B4-BE49-F238E27FC236}">
                  <a16:creationId xmlns:a16="http://schemas.microsoft.com/office/drawing/2014/main" id="{17CA4D4D-56D4-457A-8941-92DE4C2C1C29}"/>
                </a:ext>
              </a:extLst>
            </p:cNvPr>
            <p:cNvSpPr/>
            <p:nvPr/>
          </p:nvSpPr>
          <p:spPr>
            <a:xfrm>
              <a:off x="6756779" y="2597908"/>
              <a:ext cx="4791758" cy="535207"/>
            </a:xfrm>
            <a:custGeom>
              <a:avLst/>
              <a:gdLst>
                <a:gd name="connsiteX0" fmla="*/ 0 w 3189819"/>
                <a:gd name="connsiteY0" fmla="*/ 61724 h 617236"/>
                <a:gd name="connsiteX1" fmla="*/ 61724 w 3189819"/>
                <a:gd name="connsiteY1" fmla="*/ 0 h 617236"/>
                <a:gd name="connsiteX2" fmla="*/ 3128095 w 3189819"/>
                <a:gd name="connsiteY2" fmla="*/ 0 h 617236"/>
                <a:gd name="connsiteX3" fmla="*/ 3189819 w 3189819"/>
                <a:gd name="connsiteY3" fmla="*/ 61724 h 617236"/>
                <a:gd name="connsiteX4" fmla="*/ 3189819 w 3189819"/>
                <a:gd name="connsiteY4" fmla="*/ 555512 h 617236"/>
                <a:gd name="connsiteX5" fmla="*/ 3128095 w 3189819"/>
                <a:gd name="connsiteY5" fmla="*/ 617236 h 617236"/>
                <a:gd name="connsiteX6" fmla="*/ 61724 w 3189819"/>
                <a:gd name="connsiteY6" fmla="*/ 617236 h 617236"/>
                <a:gd name="connsiteX7" fmla="*/ 0 w 3189819"/>
                <a:gd name="connsiteY7" fmla="*/ 555512 h 617236"/>
                <a:gd name="connsiteX8" fmla="*/ 0 w 3189819"/>
                <a:gd name="connsiteY8" fmla="*/ 61724 h 61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9819" h="617236">
                  <a:moveTo>
                    <a:pt x="0" y="61724"/>
                  </a:moveTo>
                  <a:cubicBezTo>
                    <a:pt x="0" y="27635"/>
                    <a:pt x="27635" y="0"/>
                    <a:pt x="61724" y="0"/>
                  </a:cubicBezTo>
                  <a:lnTo>
                    <a:pt x="3128095" y="0"/>
                  </a:lnTo>
                  <a:cubicBezTo>
                    <a:pt x="3162184" y="0"/>
                    <a:pt x="3189819" y="27635"/>
                    <a:pt x="3189819" y="61724"/>
                  </a:cubicBezTo>
                  <a:lnTo>
                    <a:pt x="3189819" y="555512"/>
                  </a:lnTo>
                  <a:cubicBezTo>
                    <a:pt x="3189819" y="589601"/>
                    <a:pt x="3162184" y="617236"/>
                    <a:pt x="3128095" y="617236"/>
                  </a:cubicBezTo>
                  <a:lnTo>
                    <a:pt x="61724" y="617236"/>
                  </a:lnTo>
                  <a:cubicBezTo>
                    <a:pt x="27635" y="617236"/>
                    <a:pt x="0" y="589601"/>
                    <a:pt x="0" y="555512"/>
                  </a:cubicBezTo>
                  <a:lnTo>
                    <a:pt x="0" y="61724"/>
                  </a:lnTo>
                  <a:close/>
                </a:path>
              </a:pathLst>
            </a:custGeom>
            <a:solidFill>
              <a:srgbClr val="1F3A2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182885" numCol="1" spcCol="1270" anchor="t" anchorCtr="0">
              <a:noAutofit/>
            </a:bodyPr>
            <a:lstStyle/>
            <a:p>
              <a:pPr defTabSz="333375">
                <a:lnSpc>
                  <a:spcPct val="90000"/>
                </a:lnSpc>
                <a:spcBef>
                  <a:spcPct val="0"/>
                </a:spcBef>
                <a:spcAft>
                  <a:spcPct val="35000"/>
                </a:spcAft>
              </a:pPr>
              <a:r>
                <a:rPr lang="fr-FR" sz="1200" b="1" u="sng" dirty="0">
                  <a:solidFill>
                    <a:schemeClr val="bg1"/>
                  </a:solidFill>
                </a:rPr>
                <a:t>Décision </a:t>
              </a:r>
              <a:r>
                <a:rPr lang="fr-FR" sz="1200" b="1" dirty="0">
                  <a:solidFill>
                    <a:schemeClr val="bg1"/>
                  </a:solidFill>
                </a:rPr>
                <a:t>: </a:t>
              </a:r>
            </a:p>
          </p:txBody>
        </p:sp>
        <p:sp>
          <p:nvSpPr>
            <p:cNvPr id="11" name="Forme libre : forme 10">
              <a:extLst>
                <a:ext uri="{FF2B5EF4-FFF2-40B4-BE49-F238E27FC236}">
                  <a16:creationId xmlns:a16="http://schemas.microsoft.com/office/drawing/2014/main" id="{035626A8-1CF2-4230-BC5C-B1D442B0695E}"/>
                </a:ext>
              </a:extLst>
            </p:cNvPr>
            <p:cNvSpPr/>
            <p:nvPr/>
          </p:nvSpPr>
          <p:spPr>
            <a:xfrm>
              <a:off x="7174468" y="2971744"/>
              <a:ext cx="4791758" cy="3663048"/>
            </a:xfrm>
            <a:custGeom>
              <a:avLst/>
              <a:gdLst>
                <a:gd name="connsiteX0" fmla="*/ 0 w 3189819"/>
                <a:gd name="connsiteY0" fmla="*/ 318982 h 4360500"/>
                <a:gd name="connsiteX1" fmla="*/ 318982 w 3189819"/>
                <a:gd name="connsiteY1" fmla="*/ 0 h 4360500"/>
                <a:gd name="connsiteX2" fmla="*/ 2870837 w 3189819"/>
                <a:gd name="connsiteY2" fmla="*/ 0 h 4360500"/>
                <a:gd name="connsiteX3" fmla="*/ 3189819 w 3189819"/>
                <a:gd name="connsiteY3" fmla="*/ 318982 h 4360500"/>
                <a:gd name="connsiteX4" fmla="*/ 3189819 w 3189819"/>
                <a:gd name="connsiteY4" fmla="*/ 4041518 h 4360500"/>
                <a:gd name="connsiteX5" fmla="*/ 2870837 w 3189819"/>
                <a:gd name="connsiteY5" fmla="*/ 4360500 h 4360500"/>
                <a:gd name="connsiteX6" fmla="*/ 318982 w 3189819"/>
                <a:gd name="connsiteY6" fmla="*/ 4360500 h 4360500"/>
                <a:gd name="connsiteX7" fmla="*/ 0 w 3189819"/>
                <a:gd name="connsiteY7" fmla="*/ 4041518 h 4360500"/>
                <a:gd name="connsiteX8" fmla="*/ 0 w 3189819"/>
                <a:gd name="connsiteY8" fmla="*/ 318982 h 436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9819" h="4360500">
                  <a:moveTo>
                    <a:pt x="0" y="318982"/>
                  </a:moveTo>
                  <a:cubicBezTo>
                    <a:pt x="0" y="142813"/>
                    <a:pt x="142813" y="0"/>
                    <a:pt x="318982" y="0"/>
                  </a:cubicBezTo>
                  <a:lnTo>
                    <a:pt x="2870837" y="0"/>
                  </a:lnTo>
                  <a:cubicBezTo>
                    <a:pt x="3047006" y="0"/>
                    <a:pt x="3189819" y="142813"/>
                    <a:pt x="3189819" y="318982"/>
                  </a:cubicBezTo>
                  <a:lnTo>
                    <a:pt x="3189819" y="4041518"/>
                  </a:lnTo>
                  <a:cubicBezTo>
                    <a:pt x="3189819" y="4217687"/>
                    <a:pt x="3047006" y="4360500"/>
                    <a:pt x="2870837" y="4360500"/>
                  </a:cubicBezTo>
                  <a:lnTo>
                    <a:pt x="318982" y="4360500"/>
                  </a:lnTo>
                  <a:cubicBezTo>
                    <a:pt x="142813" y="4360500"/>
                    <a:pt x="0" y="4217687"/>
                    <a:pt x="0" y="4041518"/>
                  </a:cubicBezTo>
                  <a:lnTo>
                    <a:pt x="0" y="318982"/>
                  </a:lnTo>
                  <a:close/>
                </a:path>
              </a:pathLst>
            </a:custGeom>
            <a:ln>
              <a:solidFill>
                <a:srgbClr val="1F3A2E"/>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410" tIns="123410" rIns="123410" bIns="123410" numCol="1" spcCol="1270" anchor="t" anchorCtr="0">
              <a:noAutofit/>
            </a:bodyPr>
            <a:lstStyle/>
            <a:p>
              <a:pPr marL="42863" lvl="1" indent="-42863" algn="just" defTabSz="333375">
                <a:lnSpc>
                  <a:spcPct val="90000"/>
                </a:lnSpc>
                <a:spcBef>
                  <a:spcPct val="0"/>
                </a:spcBef>
                <a:spcAft>
                  <a:spcPts val="300"/>
                </a:spcAft>
                <a:buFont typeface="Arial" panose="020B0604020202020204" pitchFamily="34" charset="0"/>
                <a:buChar char="•"/>
              </a:pPr>
              <a:r>
                <a:rPr lang="fr-FR" sz="900" dirty="0">
                  <a:solidFill>
                    <a:schemeClr val="tx1"/>
                  </a:solidFill>
                </a:rPr>
                <a:t>La PV reflétait la valeur prise par les BSA émis par la holding française, unique actif de la </a:t>
              </a:r>
              <a:r>
                <a:rPr lang="fr-FR" sz="900" dirty="0" err="1">
                  <a:solidFill>
                    <a:schemeClr val="tx1"/>
                  </a:solidFill>
                </a:rPr>
                <a:t>Manco</a:t>
              </a:r>
              <a:r>
                <a:rPr lang="fr-FR" sz="900" dirty="0">
                  <a:solidFill>
                    <a:schemeClr val="tx1"/>
                  </a:solidFill>
                </a:rPr>
                <a:t>, entièrement déterminée à l'occasion de la cession de la filiale par la holding française. </a:t>
              </a:r>
            </a:p>
            <a:p>
              <a:pPr marL="42863" lvl="1" indent="-42863" algn="just" defTabSz="333375">
                <a:lnSpc>
                  <a:spcPct val="90000"/>
                </a:lnSpc>
                <a:spcBef>
                  <a:spcPct val="0"/>
                </a:spcBef>
                <a:spcAft>
                  <a:spcPts val="300"/>
                </a:spcAft>
                <a:buFont typeface="Arial" panose="020B0604020202020204" pitchFamily="34" charset="0"/>
                <a:buChar char="•"/>
              </a:pPr>
              <a:r>
                <a:rPr lang="fr-FR" sz="900" dirty="0">
                  <a:solidFill>
                    <a:schemeClr val="tx1"/>
                  </a:solidFill>
                </a:rPr>
                <a:t>Le CE valide le raisonnement tenu par la Cour administrative d’appel de Lyon qui avait relevé l’existence d’un pacte d’actionnaire encadrant les conditions de cession des titres de la </a:t>
              </a:r>
              <a:r>
                <a:rPr lang="fr-FR" sz="900" dirty="0" err="1">
                  <a:solidFill>
                    <a:schemeClr val="tx1"/>
                  </a:solidFill>
                </a:rPr>
                <a:t>Manco</a:t>
              </a:r>
              <a:r>
                <a:rPr lang="fr-FR" sz="900" dirty="0">
                  <a:solidFill>
                    <a:schemeClr val="tx1"/>
                  </a:solidFill>
                </a:rPr>
                <a:t>, mentionnant la valorisation des titres acquis du fait de la souscription de la </a:t>
              </a:r>
              <a:r>
                <a:rPr lang="fr-FR" sz="900" dirty="0" err="1">
                  <a:solidFill>
                    <a:schemeClr val="tx1"/>
                  </a:solidFill>
                </a:rPr>
                <a:t>Manco</a:t>
              </a:r>
              <a:r>
                <a:rPr lang="fr-FR" sz="900" dirty="0">
                  <a:solidFill>
                    <a:schemeClr val="tx1"/>
                  </a:solidFill>
                </a:rPr>
                <a:t> à des BSA pour un prix très inférieur à leur valeur réelle ainsi que de leur rachat imminent par la l’actionnaire principal de la holding française. Le pacte accordait également un droit de préemption des titres, une obligation de cession et promesse de vente en cas de départ et une clause de non-concurrence et de loyauté envers le nouvel acquéreur du groupe.</a:t>
              </a:r>
            </a:p>
            <a:p>
              <a:pPr marL="42863" lvl="1" indent="-42863" algn="just" defTabSz="333375">
                <a:lnSpc>
                  <a:spcPct val="90000"/>
                </a:lnSpc>
                <a:spcBef>
                  <a:spcPct val="0"/>
                </a:spcBef>
                <a:spcAft>
                  <a:spcPts val="300"/>
                </a:spcAft>
                <a:buFont typeface="Arial" panose="020B0604020202020204" pitchFamily="34" charset="0"/>
                <a:buChar char="•"/>
              </a:pPr>
              <a:r>
                <a:rPr lang="fr-FR" sz="900" dirty="0">
                  <a:solidFill>
                    <a:schemeClr val="tx1"/>
                  </a:solidFill>
                </a:rPr>
                <a:t>Le Conseil d’Etat considère que les managers du groupe avaient bénéficié, dans des conditions avantageuses trouvant essentiellement leur source dans l'exercice de leurs fonctions de salarié, d'un avantage devant être imposé dans la catégorie des traitements et salaires, sans qu’ait d'incidence à cet égard la circonstance qu'aucun lien de subordination direct n'existait entre celui-ci et l’actionnaire cessionnaire.</a:t>
              </a:r>
            </a:p>
            <a:p>
              <a:pPr algn="just"/>
              <a:endParaRPr lang="fr-FR" sz="600" dirty="0">
                <a:latin typeface="Calibri" panose="020F0502020204030204" pitchFamily="34" charset="0"/>
                <a:cs typeface="Calibri" panose="020F0502020204030204" pitchFamily="34" charset="0"/>
              </a:endParaRPr>
            </a:p>
          </p:txBody>
        </p:sp>
      </p:grpSp>
      <p:sp>
        <p:nvSpPr>
          <p:cNvPr id="19" name="Rectangle 18">
            <a:extLst>
              <a:ext uri="{FF2B5EF4-FFF2-40B4-BE49-F238E27FC236}">
                <a16:creationId xmlns:a16="http://schemas.microsoft.com/office/drawing/2014/main" id="{2DA790AC-400D-4673-B256-9B9F66942643}"/>
              </a:ext>
            </a:extLst>
          </p:cNvPr>
          <p:cNvSpPr/>
          <p:nvPr/>
        </p:nvSpPr>
        <p:spPr>
          <a:xfrm>
            <a:off x="0" y="-27384"/>
            <a:ext cx="447869" cy="6885384"/>
          </a:xfrm>
          <a:prstGeom prst="rect">
            <a:avLst/>
          </a:prstGeom>
          <a:solidFill>
            <a:srgbClr val="FBF0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7" name="Google Shape;70;p14">
            <a:extLst>
              <a:ext uri="{FF2B5EF4-FFF2-40B4-BE49-F238E27FC236}">
                <a16:creationId xmlns:a16="http://schemas.microsoft.com/office/drawing/2014/main" id="{7EEE8A18-11F9-4502-A687-32AB1A1BAE9F}"/>
              </a:ext>
            </a:extLst>
          </p:cNvPr>
          <p:cNvSpPr txBox="1"/>
          <p:nvPr/>
        </p:nvSpPr>
        <p:spPr>
          <a:xfrm rot="-5400000">
            <a:off x="-2225420" y="3288484"/>
            <a:ext cx="4918832" cy="300600"/>
          </a:xfrm>
          <a:prstGeom prst="rect">
            <a:avLst/>
          </a:prstGeom>
          <a:noFill/>
          <a:ln>
            <a:noFill/>
          </a:ln>
        </p:spPr>
        <p:txBody>
          <a:bodyPr spcFirstLastPara="1" wrap="square" lIns="0" tIns="0" rIns="0" bIns="0" anchor="ctr" anchorCtr="0">
            <a:noAutofit/>
          </a:bodyPr>
          <a:lstStyle/>
          <a:p>
            <a:pPr algn="r"/>
            <a:r>
              <a:rPr lang="fr-FR" sz="1100" dirty="0">
                <a:ea typeface="Playfair Display"/>
                <a:cs typeface="Playfair Display"/>
                <a:sym typeface="Playfair Display"/>
              </a:rPr>
              <a:t>Management packages – les nouvelles règles du jeu</a:t>
            </a:r>
          </a:p>
        </p:txBody>
      </p:sp>
    </p:spTree>
    <p:extLst>
      <p:ext uri="{BB962C8B-B14F-4D97-AF65-F5344CB8AC3E}">
        <p14:creationId xmlns:p14="http://schemas.microsoft.com/office/powerpoint/2010/main" val="27752266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0" name="Google Shape;70;p14"/>
          <p:cNvSpPr txBox="1"/>
          <p:nvPr/>
        </p:nvSpPr>
        <p:spPr>
          <a:xfrm rot="-5400000">
            <a:off x="-615075" y="1641288"/>
            <a:ext cx="1642200" cy="300600"/>
          </a:xfrm>
          <a:prstGeom prst="rect">
            <a:avLst/>
          </a:prstGeom>
          <a:noFill/>
          <a:ln>
            <a:noFill/>
          </a:ln>
        </p:spPr>
        <p:txBody>
          <a:bodyPr spcFirstLastPara="1" wrap="square" lIns="0" tIns="0" rIns="0" bIns="0" anchor="ctr" anchorCtr="0">
            <a:noAutofit/>
          </a:bodyPr>
          <a:lstStyle/>
          <a:p>
            <a:pPr algn="r"/>
            <a:endParaRPr lang="fr-FR" dirty="0">
              <a:solidFill>
                <a:srgbClr val="34404D"/>
              </a:solidFill>
              <a:latin typeface="Calibri  "/>
              <a:ea typeface="Playfair Display"/>
              <a:cs typeface="Playfair Display"/>
              <a:sym typeface="Playfair Display"/>
            </a:endParaRPr>
          </a:p>
        </p:txBody>
      </p:sp>
      <p:sp>
        <p:nvSpPr>
          <p:cNvPr id="12" name="Google Shape;63;p14"/>
          <p:cNvSpPr/>
          <p:nvPr/>
        </p:nvSpPr>
        <p:spPr>
          <a:xfrm>
            <a:off x="715933" y="1602623"/>
            <a:ext cx="233700" cy="25500"/>
          </a:xfrm>
          <a:prstGeom prst="rect">
            <a:avLst/>
          </a:prstGeom>
          <a:solidFill>
            <a:srgbClr val="FFA890"/>
          </a:solidFill>
          <a:ln>
            <a:noFill/>
          </a:ln>
        </p:spPr>
        <p:txBody>
          <a:bodyPr spcFirstLastPara="1" wrap="square" lIns="91425" tIns="91425" rIns="91425" bIns="91425" anchor="ctr" anchorCtr="0">
            <a:noAutofit/>
          </a:bodyPr>
          <a:lstStyle/>
          <a:p>
            <a:endParaRPr dirty="0">
              <a:solidFill>
                <a:srgbClr val="FFA890"/>
              </a:solidFill>
              <a:latin typeface="Calibri  "/>
            </a:endParaRPr>
          </a:p>
        </p:txBody>
      </p:sp>
      <p:sp>
        <p:nvSpPr>
          <p:cNvPr id="14" name="Google Shape;64;p14">
            <a:extLst>
              <a:ext uri="{FF2B5EF4-FFF2-40B4-BE49-F238E27FC236}">
                <a16:creationId xmlns:a16="http://schemas.microsoft.com/office/drawing/2014/main" id="{9F2504F4-278A-43AD-853C-BFD3F060E1B5}"/>
              </a:ext>
            </a:extLst>
          </p:cNvPr>
          <p:cNvSpPr txBox="1"/>
          <p:nvPr/>
        </p:nvSpPr>
        <p:spPr>
          <a:xfrm>
            <a:off x="628649" y="1081919"/>
            <a:ext cx="6956895" cy="351894"/>
          </a:xfrm>
          <a:prstGeom prst="rect">
            <a:avLst/>
          </a:prstGeom>
          <a:noFill/>
          <a:ln>
            <a:noFill/>
          </a:ln>
        </p:spPr>
        <p:txBody>
          <a:bodyPr spcFirstLastPara="1" wrap="square" lIns="91425" tIns="91425" rIns="91425" bIns="91425" anchor="ctr" anchorCtr="0">
            <a:noAutofit/>
          </a:bodyPr>
          <a:lstStyle/>
          <a:p>
            <a:r>
              <a:rPr lang="fr-FR" sz="2100" b="1" dirty="0">
                <a:latin typeface="Calibri  "/>
                <a:cs typeface="Calibri" panose="020F0502020204030204" pitchFamily="34" charset="0"/>
              </a:rPr>
              <a:t>Conclusions</a:t>
            </a:r>
          </a:p>
        </p:txBody>
      </p:sp>
      <p:sp>
        <p:nvSpPr>
          <p:cNvPr id="2" name="Espace réservé du numéro de diapositive 1">
            <a:extLst>
              <a:ext uri="{FF2B5EF4-FFF2-40B4-BE49-F238E27FC236}">
                <a16:creationId xmlns:a16="http://schemas.microsoft.com/office/drawing/2014/main" id="{8F2FF488-A130-4D73-84AF-94583D248DD5}"/>
              </a:ext>
            </a:extLst>
          </p:cNvPr>
          <p:cNvSpPr>
            <a:spLocks noGrp="1"/>
          </p:cNvSpPr>
          <p:nvPr>
            <p:ph type="sldNum" sz="quarter" idx="12"/>
          </p:nvPr>
        </p:nvSpPr>
        <p:spPr>
          <a:xfrm>
            <a:off x="7086600" y="5723277"/>
            <a:ext cx="2057400" cy="274637"/>
          </a:xfrm>
        </p:spPr>
        <p:txBody>
          <a:bodyPr/>
          <a:lstStyle/>
          <a:p>
            <a:fld id="{9FFFCE88-EE53-4188-B0C0-6FD3AA35EFB5}" type="slidenum">
              <a:rPr lang="fr-FR" sz="900"/>
              <a:t>41</a:t>
            </a:fld>
            <a:endParaRPr lang="fr-FR" sz="1000" dirty="0"/>
          </a:p>
        </p:txBody>
      </p:sp>
      <p:sp>
        <p:nvSpPr>
          <p:cNvPr id="18" name="Google Shape;63;p14">
            <a:extLst>
              <a:ext uri="{FF2B5EF4-FFF2-40B4-BE49-F238E27FC236}">
                <a16:creationId xmlns:a16="http://schemas.microsoft.com/office/drawing/2014/main" id="{7E4F3753-B1FF-4468-BEDE-3904B8B10586}"/>
              </a:ext>
            </a:extLst>
          </p:cNvPr>
          <p:cNvSpPr/>
          <p:nvPr/>
        </p:nvSpPr>
        <p:spPr>
          <a:xfrm>
            <a:off x="79935" y="4050760"/>
            <a:ext cx="233700" cy="25500"/>
          </a:xfrm>
          <a:prstGeom prst="rect">
            <a:avLst/>
          </a:prstGeom>
          <a:solidFill>
            <a:srgbClr val="FFA890"/>
          </a:solidFill>
          <a:ln>
            <a:noFill/>
          </a:ln>
        </p:spPr>
        <p:txBody>
          <a:bodyPr spcFirstLastPara="1" wrap="square" lIns="91425" tIns="91425" rIns="91425" bIns="91425" anchor="ctr" anchorCtr="0">
            <a:noAutofit/>
          </a:bodyPr>
          <a:lstStyle/>
          <a:p>
            <a:endParaRPr dirty="0"/>
          </a:p>
        </p:txBody>
      </p:sp>
      <p:pic>
        <p:nvPicPr>
          <p:cNvPr id="15" name="Google Shape;71;p14">
            <a:extLst>
              <a:ext uri="{FF2B5EF4-FFF2-40B4-BE49-F238E27FC236}">
                <a16:creationId xmlns:a16="http://schemas.microsoft.com/office/drawing/2014/main" id="{03AE197F-6334-4688-8A77-C9DCE1915D0C}"/>
              </a:ext>
            </a:extLst>
          </p:cNvPr>
          <p:cNvPicPr preferRelativeResize="0"/>
          <p:nvPr/>
        </p:nvPicPr>
        <p:blipFill>
          <a:blip r:embed="rId3">
            <a:alphaModFix/>
          </a:blip>
          <a:stretch>
            <a:fillRect/>
          </a:stretch>
        </p:blipFill>
        <p:spPr>
          <a:xfrm>
            <a:off x="8156063" y="1039149"/>
            <a:ext cx="718575" cy="268331"/>
          </a:xfrm>
          <a:prstGeom prst="rect">
            <a:avLst/>
          </a:prstGeom>
          <a:noFill/>
          <a:ln>
            <a:noFill/>
          </a:ln>
        </p:spPr>
      </p:pic>
      <p:sp>
        <p:nvSpPr>
          <p:cNvPr id="17" name="Forme libre : forme 16">
            <a:extLst>
              <a:ext uri="{FF2B5EF4-FFF2-40B4-BE49-F238E27FC236}">
                <a16:creationId xmlns:a16="http://schemas.microsoft.com/office/drawing/2014/main" id="{F74C496D-51AB-4F2D-8730-8001A600ED87}"/>
              </a:ext>
            </a:extLst>
          </p:cNvPr>
          <p:cNvSpPr/>
          <p:nvPr/>
        </p:nvSpPr>
        <p:spPr>
          <a:xfrm>
            <a:off x="1108443" y="2068407"/>
            <a:ext cx="3463557" cy="2718349"/>
          </a:xfrm>
          <a:custGeom>
            <a:avLst/>
            <a:gdLst>
              <a:gd name="connsiteX0" fmla="*/ 0 w 3189819"/>
              <a:gd name="connsiteY0" fmla="*/ 318982 h 4360500"/>
              <a:gd name="connsiteX1" fmla="*/ 318982 w 3189819"/>
              <a:gd name="connsiteY1" fmla="*/ 0 h 4360500"/>
              <a:gd name="connsiteX2" fmla="*/ 2870837 w 3189819"/>
              <a:gd name="connsiteY2" fmla="*/ 0 h 4360500"/>
              <a:gd name="connsiteX3" fmla="*/ 3189819 w 3189819"/>
              <a:gd name="connsiteY3" fmla="*/ 318982 h 4360500"/>
              <a:gd name="connsiteX4" fmla="*/ 3189819 w 3189819"/>
              <a:gd name="connsiteY4" fmla="*/ 4041518 h 4360500"/>
              <a:gd name="connsiteX5" fmla="*/ 2870837 w 3189819"/>
              <a:gd name="connsiteY5" fmla="*/ 4360500 h 4360500"/>
              <a:gd name="connsiteX6" fmla="*/ 318982 w 3189819"/>
              <a:gd name="connsiteY6" fmla="*/ 4360500 h 4360500"/>
              <a:gd name="connsiteX7" fmla="*/ 0 w 3189819"/>
              <a:gd name="connsiteY7" fmla="*/ 4041518 h 4360500"/>
              <a:gd name="connsiteX8" fmla="*/ 0 w 3189819"/>
              <a:gd name="connsiteY8" fmla="*/ 318982 h 436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9819" h="4360500">
                <a:moveTo>
                  <a:pt x="0" y="318982"/>
                </a:moveTo>
                <a:cubicBezTo>
                  <a:pt x="0" y="142813"/>
                  <a:pt x="142813" y="0"/>
                  <a:pt x="318982" y="0"/>
                </a:cubicBezTo>
                <a:lnTo>
                  <a:pt x="2870837" y="0"/>
                </a:lnTo>
                <a:cubicBezTo>
                  <a:pt x="3047006" y="0"/>
                  <a:pt x="3189819" y="142813"/>
                  <a:pt x="3189819" y="318982"/>
                </a:cubicBezTo>
                <a:lnTo>
                  <a:pt x="3189819" y="4041518"/>
                </a:lnTo>
                <a:cubicBezTo>
                  <a:pt x="3189819" y="4217687"/>
                  <a:pt x="3047006" y="4360500"/>
                  <a:pt x="2870837" y="4360500"/>
                </a:cubicBezTo>
                <a:lnTo>
                  <a:pt x="318982" y="4360500"/>
                </a:lnTo>
                <a:cubicBezTo>
                  <a:pt x="142813" y="4360500"/>
                  <a:pt x="0" y="4217687"/>
                  <a:pt x="0" y="4041518"/>
                </a:cubicBezTo>
                <a:lnTo>
                  <a:pt x="0" y="318982"/>
                </a:lnTo>
                <a:close/>
              </a:path>
            </a:pathLst>
          </a:custGeom>
          <a:solidFill>
            <a:srgbClr val="618174">
              <a:alpha val="90000"/>
            </a:srgbClr>
          </a:solidFill>
          <a:ln>
            <a:solidFill>
              <a:srgbClr val="1F3A2E"/>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410" tIns="123410" rIns="123410" bIns="123410" numCol="1" spcCol="1270" anchor="t" anchorCtr="0">
            <a:noAutofit/>
          </a:bodyPr>
          <a:lstStyle/>
          <a:p>
            <a:pPr marL="42863" lvl="1" indent="-42863" algn="just" defTabSz="333375">
              <a:lnSpc>
                <a:spcPct val="90000"/>
              </a:lnSpc>
              <a:spcBef>
                <a:spcPct val="0"/>
              </a:spcBef>
              <a:spcAft>
                <a:spcPts val="300"/>
              </a:spcAft>
              <a:buFont typeface="Arial" panose="020B0604020202020204" pitchFamily="34" charset="0"/>
              <a:buChar char="•"/>
            </a:pPr>
            <a:endParaRPr lang="fr-FR" sz="900" b="1" dirty="0">
              <a:solidFill>
                <a:schemeClr val="bg1"/>
              </a:solidFill>
            </a:endParaRPr>
          </a:p>
          <a:p>
            <a:pPr marL="128588" indent="-128588">
              <a:lnSpc>
                <a:spcPct val="107000"/>
              </a:lnSpc>
              <a:spcAft>
                <a:spcPts val="600"/>
              </a:spcAft>
              <a:buFont typeface="Arial" panose="020B0604020202020204" pitchFamily="34" charset="0"/>
              <a:buChar char="•"/>
            </a:pPr>
            <a:r>
              <a:rPr lang="fr-FR" sz="1200" b="1" dirty="0">
                <a:solidFill>
                  <a:schemeClr val="bg1"/>
                </a:solidFill>
              </a:rPr>
              <a:t>L’évolution de la jurisprudence et l’incertitude pour satisfaire les critères dégagés condamne tout dispositif de management package basé sur du </a:t>
            </a:r>
            <a:r>
              <a:rPr lang="fr-FR" sz="1200" b="1" dirty="0" err="1">
                <a:solidFill>
                  <a:schemeClr val="bg1"/>
                </a:solidFill>
              </a:rPr>
              <a:t>sweet</a:t>
            </a:r>
            <a:r>
              <a:rPr lang="fr-FR" sz="1200" b="1" dirty="0">
                <a:solidFill>
                  <a:schemeClr val="bg1"/>
                </a:solidFill>
              </a:rPr>
              <a:t> </a:t>
            </a:r>
            <a:r>
              <a:rPr lang="fr-FR" sz="1200" b="1" dirty="0" err="1">
                <a:solidFill>
                  <a:schemeClr val="bg1"/>
                </a:solidFill>
              </a:rPr>
              <a:t>equity</a:t>
            </a:r>
            <a:r>
              <a:rPr lang="fr-FR" sz="1200" b="1" dirty="0">
                <a:solidFill>
                  <a:schemeClr val="bg1"/>
                </a:solidFill>
              </a:rPr>
              <a:t>.</a:t>
            </a:r>
          </a:p>
          <a:p>
            <a:pPr marL="128588" indent="-128588">
              <a:lnSpc>
                <a:spcPct val="107000"/>
              </a:lnSpc>
              <a:spcAft>
                <a:spcPts val="600"/>
              </a:spcAft>
              <a:buFont typeface="Arial" panose="020B0604020202020204" pitchFamily="34" charset="0"/>
              <a:buChar char="•"/>
            </a:pPr>
            <a:endParaRPr lang="fr-FR" sz="1200" b="1" dirty="0">
              <a:solidFill>
                <a:schemeClr val="bg1"/>
              </a:solidFill>
            </a:endParaRPr>
          </a:p>
          <a:p>
            <a:pPr marL="128588" indent="-128588">
              <a:lnSpc>
                <a:spcPct val="107000"/>
              </a:lnSpc>
              <a:spcAft>
                <a:spcPts val="600"/>
              </a:spcAft>
              <a:buFont typeface="Arial" panose="020B0604020202020204" pitchFamily="34" charset="0"/>
              <a:buChar char="•"/>
            </a:pPr>
            <a:r>
              <a:rPr lang="fr-FR" sz="1200" b="1" dirty="0">
                <a:solidFill>
                  <a:schemeClr val="bg1"/>
                </a:solidFill>
              </a:rPr>
              <a:t>En l’état de la jurisprudence, il faut tendre vers des solutions balisées, comme des actions gratuites de préférence avec un </a:t>
            </a:r>
            <a:r>
              <a:rPr lang="fr-FR" sz="1200" b="1" dirty="0" err="1">
                <a:solidFill>
                  <a:schemeClr val="bg1"/>
                </a:solidFill>
              </a:rPr>
              <a:t>pricing</a:t>
            </a:r>
            <a:r>
              <a:rPr lang="fr-FR" sz="1200" b="1" dirty="0">
                <a:solidFill>
                  <a:schemeClr val="bg1"/>
                </a:solidFill>
              </a:rPr>
              <a:t> incontestable. Cette solution, coûteuse pour l’entreprise, sécurise le manager. </a:t>
            </a:r>
          </a:p>
        </p:txBody>
      </p:sp>
      <p:sp>
        <p:nvSpPr>
          <p:cNvPr id="19" name="Forme libre : forme 18">
            <a:extLst>
              <a:ext uri="{FF2B5EF4-FFF2-40B4-BE49-F238E27FC236}">
                <a16:creationId xmlns:a16="http://schemas.microsoft.com/office/drawing/2014/main" id="{15E88503-6A33-4100-A2E7-5D0BE09E42BF}"/>
              </a:ext>
            </a:extLst>
          </p:cNvPr>
          <p:cNvSpPr/>
          <p:nvPr/>
        </p:nvSpPr>
        <p:spPr>
          <a:xfrm>
            <a:off x="5078778" y="2798974"/>
            <a:ext cx="3445492" cy="3102725"/>
          </a:xfrm>
          <a:custGeom>
            <a:avLst/>
            <a:gdLst>
              <a:gd name="connsiteX0" fmla="*/ 0 w 3189819"/>
              <a:gd name="connsiteY0" fmla="*/ 318982 h 4360500"/>
              <a:gd name="connsiteX1" fmla="*/ 318982 w 3189819"/>
              <a:gd name="connsiteY1" fmla="*/ 0 h 4360500"/>
              <a:gd name="connsiteX2" fmla="*/ 2870837 w 3189819"/>
              <a:gd name="connsiteY2" fmla="*/ 0 h 4360500"/>
              <a:gd name="connsiteX3" fmla="*/ 3189819 w 3189819"/>
              <a:gd name="connsiteY3" fmla="*/ 318982 h 4360500"/>
              <a:gd name="connsiteX4" fmla="*/ 3189819 w 3189819"/>
              <a:gd name="connsiteY4" fmla="*/ 4041518 h 4360500"/>
              <a:gd name="connsiteX5" fmla="*/ 2870837 w 3189819"/>
              <a:gd name="connsiteY5" fmla="*/ 4360500 h 4360500"/>
              <a:gd name="connsiteX6" fmla="*/ 318982 w 3189819"/>
              <a:gd name="connsiteY6" fmla="*/ 4360500 h 4360500"/>
              <a:gd name="connsiteX7" fmla="*/ 0 w 3189819"/>
              <a:gd name="connsiteY7" fmla="*/ 4041518 h 4360500"/>
              <a:gd name="connsiteX8" fmla="*/ 0 w 3189819"/>
              <a:gd name="connsiteY8" fmla="*/ 318982 h 436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9819" h="4360500">
                <a:moveTo>
                  <a:pt x="0" y="318982"/>
                </a:moveTo>
                <a:cubicBezTo>
                  <a:pt x="0" y="142813"/>
                  <a:pt x="142813" y="0"/>
                  <a:pt x="318982" y="0"/>
                </a:cubicBezTo>
                <a:lnTo>
                  <a:pt x="2870837" y="0"/>
                </a:lnTo>
                <a:cubicBezTo>
                  <a:pt x="3047006" y="0"/>
                  <a:pt x="3189819" y="142813"/>
                  <a:pt x="3189819" y="318982"/>
                </a:cubicBezTo>
                <a:lnTo>
                  <a:pt x="3189819" y="4041518"/>
                </a:lnTo>
                <a:cubicBezTo>
                  <a:pt x="3189819" y="4217687"/>
                  <a:pt x="3047006" y="4360500"/>
                  <a:pt x="2870837" y="4360500"/>
                </a:cubicBezTo>
                <a:lnTo>
                  <a:pt x="318982" y="4360500"/>
                </a:lnTo>
                <a:cubicBezTo>
                  <a:pt x="142813" y="4360500"/>
                  <a:pt x="0" y="4217687"/>
                  <a:pt x="0" y="4041518"/>
                </a:cubicBezTo>
                <a:lnTo>
                  <a:pt x="0" y="318982"/>
                </a:lnTo>
                <a:close/>
              </a:path>
            </a:pathLst>
          </a:custGeom>
          <a:ln>
            <a:solidFill>
              <a:srgbClr val="1F3A2E"/>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410" tIns="123410" rIns="123410" bIns="123410" numCol="1" spcCol="1270" anchor="t" anchorCtr="0">
            <a:noAutofit/>
          </a:bodyPr>
          <a:lstStyle/>
          <a:p>
            <a:pPr marL="128588" indent="-128588">
              <a:lnSpc>
                <a:spcPct val="107000"/>
              </a:lnSpc>
              <a:spcAft>
                <a:spcPts val="600"/>
              </a:spcAft>
              <a:buFont typeface="Arial" panose="020B0604020202020204" pitchFamily="34" charset="0"/>
              <a:buChar char="•"/>
            </a:pPr>
            <a:r>
              <a:rPr lang="fr-FR" sz="1200" dirty="0"/>
              <a:t>Afin de remédier à ces incertitudes, un amendement (n° I-CF694) avait été présenté dans le cadre du projet de loi de finances pour 2022. Il prévoyait une procédure de déclaration préalable de tout dispositif de détention, d’acquisition ou de souscription d’instruments mis en place par une entreprise au profit de ses salariés. Cet amendement a été examiné le 5 octobre lors des discussions en Commission des finances et avait reçu un avis défavorable. </a:t>
            </a:r>
          </a:p>
          <a:p>
            <a:pPr marL="128588" indent="-128588">
              <a:lnSpc>
                <a:spcPct val="107000"/>
              </a:lnSpc>
              <a:spcAft>
                <a:spcPts val="600"/>
              </a:spcAft>
              <a:buFont typeface="Arial" panose="020B0604020202020204" pitchFamily="34" charset="0"/>
              <a:buChar char="•"/>
            </a:pPr>
            <a:r>
              <a:rPr lang="fr-FR" sz="1200" dirty="0"/>
              <a:t>La Commission a cependant concédé qu’il était nécessaire de dégager une solution permettant de pallier l’incertitude générée par les arrêts rendus par le CE. </a:t>
            </a:r>
          </a:p>
        </p:txBody>
      </p:sp>
      <p:pic>
        <p:nvPicPr>
          <p:cNvPr id="8" name="Image 7">
            <a:extLst>
              <a:ext uri="{FF2B5EF4-FFF2-40B4-BE49-F238E27FC236}">
                <a16:creationId xmlns:a16="http://schemas.microsoft.com/office/drawing/2014/main" id="{D88DB60E-E8B3-4042-B3BB-6B4E6902B04B}"/>
              </a:ext>
            </a:extLst>
          </p:cNvPr>
          <p:cNvPicPr>
            <a:picLocks noChangeAspect="1"/>
          </p:cNvPicPr>
          <p:nvPr/>
        </p:nvPicPr>
        <p:blipFill>
          <a:blip r:embed="rId4"/>
          <a:stretch>
            <a:fillRect/>
          </a:stretch>
        </p:blipFill>
        <p:spPr>
          <a:xfrm>
            <a:off x="792965" y="1704551"/>
            <a:ext cx="524901" cy="524901"/>
          </a:xfrm>
          <a:prstGeom prst="rect">
            <a:avLst/>
          </a:prstGeom>
        </p:spPr>
      </p:pic>
      <p:pic>
        <p:nvPicPr>
          <p:cNvPr id="21" name="Image 20">
            <a:extLst>
              <a:ext uri="{FF2B5EF4-FFF2-40B4-BE49-F238E27FC236}">
                <a16:creationId xmlns:a16="http://schemas.microsoft.com/office/drawing/2014/main" id="{A01C8D49-3238-48A9-B183-6765CDFF62E4}"/>
              </a:ext>
            </a:extLst>
          </p:cNvPr>
          <p:cNvPicPr>
            <a:picLocks noChangeAspect="1"/>
          </p:cNvPicPr>
          <p:nvPr/>
        </p:nvPicPr>
        <p:blipFill>
          <a:blip r:embed="rId5"/>
          <a:stretch>
            <a:fillRect/>
          </a:stretch>
        </p:blipFill>
        <p:spPr>
          <a:xfrm>
            <a:off x="8331526" y="2395178"/>
            <a:ext cx="447869" cy="447869"/>
          </a:xfrm>
          <a:prstGeom prst="rect">
            <a:avLst/>
          </a:prstGeom>
        </p:spPr>
      </p:pic>
      <p:pic>
        <p:nvPicPr>
          <p:cNvPr id="23" name="Image 22">
            <a:extLst>
              <a:ext uri="{FF2B5EF4-FFF2-40B4-BE49-F238E27FC236}">
                <a16:creationId xmlns:a16="http://schemas.microsoft.com/office/drawing/2014/main" id="{28457B96-4F31-4F78-8156-64AEDC225F37}"/>
              </a:ext>
            </a:extLst>
          </p:cNvPr>
          <p:cNvPicPr>
            <a:picLocks noChangeAspect="1"/>
          </p:cNvPicPr>
          <p:nvPr/>
        </p:nvPicPr>
        <p:blipFill>
          <a:blip r:embed="rId6"/>
          <a:stretch>
            <a:fillRect/>
          </a:stretch>
        </p:blipFill>
        <p:spPr>
          <a:xfrm>
            <a:off x="8396453" y="2479842"/>
            <a:ext cx="634594" cy="634594"/>
          </a:xfrm>
          <a:prstGeom prst="rect">
            <a:avLst/>
          </a:prstGeom>
        </p:spPr>
      </p:pic>
      <p:sp>
        <p:nvSpPr>
          <p:cNvPr id="16" name="Rectangle 15">
            <a:extLst>
              <a:ext uri="{FF2B5EF4-FFF2-40B4-BE49-F238E27FC236}">
                <a16:creationId xmlns:a16="http://schemas.microsoft.com/office/drawing/2014/main" id="{AFDEC68E-BF22-40FF-99A0-8FCF342109DF}"/>
              </a:ext>
            </a:extLst>
          </p:cNvPr>
          <p:cNvSpPr/>
          <p:nvPr/>
        </p:nvSpPr>
        <p:spPr>
          <a:xfrm>
            <a:off x="0" y="-27384"/>
            <a:ext cx="447869" cy="6885384"/>
          </a:xfrm>
          <a:prstGeom prst="rect">
            <a:avLst/>
          </a:prstGeom>
          <a:solidFill>
            <a:srgbClr val="FBF0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0" name="Google Shape;70;p14">
            <a:extLst>
              <a:ext uri="{FF2B5EF4-FFF2-40B4-BE49-F238E27FC236}">
                <a16:creationId xmlns:a16="http://schemas.microsoft.com/office/drawing/2014/main" id="{8A356C37-5980-43E9-9438-1C0ADE9F6446}"/>
              </a:ext>
            </a:extLst>
          </p:cNvPr>
          <p:cNvSpPr txBox="1"/>
          <p:nvPr/>
        </p:nvSpPr>
        <p:spPr>
          <a:xfrm rot="-5400000">
            <a:off x="-2225420" y="3288484"/>
            <a:ext cx="4918832" cy="300600"/>
          </a:xfrm>
          <a:prstGeom prst="rect">
            <a:avLst/>
          </a:prstGeom>
          <a:noFill/>
          <a:ln>
            <a:noFill/>
          </a:ln>
        </p:spPr>
        <p:txBody>
          <a:bodyPr spcFirstLastPara="1" wrap="square" lIns="0" tIns="0" rIns="0" bIns="0" anchor="ctr" anchorCtr="0">
            <a:noAutofit/>
          </a:bodyPr>
          <a:lstStyle/>
          <a:p>
            <a:pPr algn="r"/>
            <a:r>
              <a:rPr lang="fr-FR" sz="1100" dirty="0">
                <a:ea typeface="Playfair Display"/>
                <a:cs typeface="Playfair Display"/>
                <a:sym typeface="Playfair Display"/>
              </a:rPr>
              <a:t>Management packages – les nouvelles règles du jeu</a:t>
            </a:r>
          </a:p>
        </p:txBody>
      </p:sp>
    </p:spTree>
    <p:extLst>
      <p:ext uri="{BB962C8B-B14F-4D97-AF65-F5344CB8AC3E}">
        <p14:creationId xmlns:p14="http://schemas.microsoft.com/office/powerpoint/2010/main" val="4136775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18"/>
          <p:cNvPicPr preferRelativeResize="0"/>
          <p:nvPr/>
        </p:nvPicPr>
        <p:blipFill>
          <a:blip r:embed="rId3">
            <a:alphaModFix/>
          </a:blip>
          <a:stretch>
            <a:fillRect/>
          </a:stretch>
        </p:blipFill>
        <p:spPr>
          <a:xfrm>
            <a:off x="-19050" y="0"/>
            <a:ext cx="457426" cy="6858000"/>
          </a:xfrm>
          <a:prstGeom prst="rect">
            <a:avLst/>
          </a:prstGeom>
          <a:noFill/>
          <a:ln>
            <a:noFill/>
          </a:ln>
        </p:spPr>
      </p:pic>
      <p:pic>
        <p:nvPicPr>
          <p:cNvPr id="21" name="Google Shape;160;p19">
            <a:extLst>
              <a:ext uri="{FF2B5EF4-FFF2-40B4-BE49-F238E27FC236}">
                <a16:creationId xmlns:a16="http://schemas.microsoft.com/office/drawing/2014/main" id="{5A712172-A2BE-4278-9BD0-5D5DD8BCB0DC}"/>
              </a:ext>
            </a:extLst>
          </p:cNvPr>
          <p:cNvPicPr preferRelativeResize="0"/>
          <p:nvPr/>
        </p:nvPicPr>
        <p:blipFill rotWithShape="1">
          <a:blip r:embed="rId4">
            <a:alphaModFix/>
          </a:blip>
          <a:srcRect l="3060" t="1458" r="-3060" b="14697"/>
          <a:stretch/>
        </p:blipFill>
        <p:spPr>
          <a:xfrm>
            <a:off x="4788641" y="2195244"/>
            <a:ext cx="1332522" cy="1676027"/>
          </a:xfrm>
          <a:prstGeom prst="rect">
            <a:avLst/>
          </a:prstGeom>
          <a:noFill/>
          <a:ln>
            <a:noFill/>
          </a:ln>
        </p:spPr>
      </p:pic>
      <p:sp>
        <p:nvSpPr>
          <p:cNvPr id="22" name="Google Shape;161;p19">
            <a:extLst>
              <a:ext uri="{FF2B5EF4-FFF2-40B4-BE49-F238E27FC236}">
                <a16:creationId xmlns:a16="http://schemas.microsoft.com/office/drawing/2014/main" id="{DE47C905-118D-4C6E-B35C-6C3832FC5CDA}"/>
              </a:ext>
            </a:extLst>
          </p:cNvPr>
          <p:cNvSpPr txBox="1"/>
          <p:nvPr/>
        </p:nvSpPr>
        <p:spPr>
          <a:xfrm>
            <a:off x="6274200" y="2455638"/>
            <a:ext cx="2869800" cy="304500"/>
          </a:xfrm>
          <a:prstGeom prst="rect">
            <a:avLst/>
          </a:prstGeom>
          <a:noFill/>
          <a:ln>
            <a:noFill/>
          </a:ln>
        </p:spPr>
        <p:txBody>
          <a:bodyPr spcFirstLastPara="1" wrap="square" lIns="91425" tIns="91425" rIns="91425" bIns="91425" anchor="ctr" anchorCtr="0">
            <a:noAutofit/>
          </a:bodyPr>
          <a:lstStyle/>
          <a:p>
            <a:pPr>
              <a:lnSpc>
                <a:spcPct val="115000"/>
              </a:lnSpc>
            </a:pPr>
            <a:r>
              <a:rPr lang="fr" dirty="0">
                <a:solidFill>
                  <a:srgbClr val="34404D"/>
                </a:solidFill>
                <a:highlight>
                  <a:srgbClr val="FFFFFF"/>
                </a:highlight>
                <a:latin typeface="Georgia"/>
                <a:ea typeface="Georgia"/>
                <a:cs typeface="Georgia"/>
                <a:sym typeface="Georgia"/>
              </a:rPr>
              <a:t>François Morazin</a:t>
            </a:r>
            <a:endParaRPr dirty="0">
              <a:solidFill>
                <a:srgbClr val="34404D"/>
              </a:solidFill>
              <a:highlight>
                <a:srgbClr val="FFFFFF"/>
              </a:highlight>
              <a:latin typeface="Georgia"/>
              <a:ea typeface="Georgia"/>
              <a:cs typeface="Georgia"/>
              <a:sym typeface="Georgia"/>
            </a:endParaRPr>
          </a:p>
          <a:p>
            <a:pPr>
              <a:lnSpc>
                <a:spcPct val="115000"/>
              </a:lnSpc>
            </a:pPr>
            <a:r>
              <a:rPr lang="fr" sz="1050" dirty="0">
                <a:solidFill>
                  <a:srgbClr val="EAB552"/>
                </a:solidFill>
                <a:highlight>
                  <a:srgbClr val="FFFFFF"/>
                </a:highlight>
              </a:rPr>
              <a:t>Avocat Associé | Droit fiscal</a:t>
            </a:r>
            <a:endParaRPr dirty="0">
              <a:solidFill>
                <a:srgbClr val="34404D"/>
              </a:solidFill>
              <a:highlight>
                <a:srgbClr val="FFFFFF"/>
              </a:highlight>
              <a:latin typeface="Georgia"/>
              <a:ea typeface="Georgia"/>
              <a:cs typeface="Georgia"/>
              <a:sym typeface="Georgia"/>
            </a:endParaRPr>
          </a:p>
          <a:p>
            <a:pPr>
              <a:spcAft>
                <a:spcPts val="900"/>
              </a:spcAft>
            </a:pPr>
            <a:endParaRPr dirty="0">
              <a:solidFill>
                <a:schemeClr val="dk1"/>
              </a:solidFill>
              <a:latin typeface="Georgia"/>
              <a:ea typeface="Georgia"/>
              <a:cs typeface="Georgia"/>
              <a:sym typeface="Georgia"/>
            </a:endParaRPr>
          </a:p>
        </p:txBody>
      </p:sp>
      <p:sp>
        <p:nvSpPr>
          <p:cNvPr id="26" name="Google Shape;159;p19">
            <a:extLst>
              <a:ext uri="{FF2B5EF4-FFF2-40B4-BE49-F238E27FC236}">
                <a16:creationId xmlns:a16="http://schemas.microsoft.com/office/drawing/2014/main" id="{B6670069-A1D7-4EFF-9A98-FD41354FDF28}"/>
              </a:ext>
            </a:extLst>
          </p:cNvPr>
          <p:cNvSpPr txBox="1"/>
          <p:nvPr/>
        </p:nvSpPr>
        <p:spPr>
          <a:xfrm>
            <a:off x="6368572" y="2677622"/>
            <a:ext cx="2521200" cy="1308519"/>
          </a:xfrm>
          <a:prstGeom prst="rect">
            <a:avLst/>
          </a:prstGeom>
          <a:noFill/>
          <a:ln>
            <a:noFill/>
          </a:ln>
        </p:spPr>
        <p:txBody>
          <a:bodyPr spcFirstLastPara="1" wrap="square" lIns="0" tIns="160000" rIns="0" bIns="0" anchor="ctr" anchorCtr="0">
            <a:noAutofit/>
          </a:bodyPr>
          <a:lstStyle/>
          <a:p>
            <a:pPr lvl="0"/>
            <a:r>
              <a:rPr lang="fr-FR" sz="800" dirty="0">
                <a:solidFill>
                  <a:srgbClr val="34404D"/>
                </a:solidFill>
                <a:highlight>
                  <a:srgbClr val="FFFFFF"/>
                </a:highlight>
                <a:latin typeface="Calibri" panose="020F0502020204030204" pitchFamily="34" charset="0"/>
                <a:cs typeface="Calibri" panose="020F0502020204030204" pitchFamily="34" charset="0"/>
              </a:rPr>
              <a:t>François est reconnu pour son expérience et son savoir-faire en matière de fiscalité des opérations de </a:t>
            </a:r>
            <a:r>
              <a:rPr lang="fr-FR" sz="800" dirty="0" err="1">
                <a:solidFill>
                  <a:srgbClr val="34404D"/>
                </a:solidFill>
                <a:highlight>
                  <a:srgbClr val="FFFFFF"/>
                </a:highlight>
                <a:latin typeface="Calibri" panose="020F0502020204030204" pitchFamily="34" charset="0"/>
                <a:cs typeface="Calibri" panose="020F0502020204030204" pitchFamily="34" charset="0"/>
              </a:rPr>
              <a:t>private</a:t>
            </a:r>
            <a:r>
              <a:rPr lang="fr-FR" sz="800" dirty="0">
                <a:solidFill>
                  <a:srgbClr val="34404D"/>
                </a:solidFill>
                <a:highlight>
                  <a:srgbClr val="FFFFFF"/>
                </a:highlight>
                <a:latin typeface="Calibri" panose="020F0502020204030204" pitchFamily="34" charset="0"/>
                <a:cs typeface="Calibri" panose="020F0502020204030204" pitchFamily="34" charset="0"/>
              </a:rPr>
              <a:t> equity et d’accompagnement des dirigeants, des actionnaires et des managers dans le cadre de la transmission et de la structuration fiscale de leur patrimoine. Il a également développé une expertise en matière de contentieux fiscal.</a:t>
            </a:r>
          </a:p>
          <a:p>
            <a:pPr lvl="0">
              <a:buClr>
                <a:schemeClr val="dk1"/>
              </a:buClr>
              <a:buSzPts val="1100"/>
            </a:pPr>
            <a:endParaRPr lang="fr" sz="800" dirty="0">
              <a:solidFill>
                <a:srgbClr val="34404D"/>
              </a:solidFill>
              <a:highlight>
                <a:srgbClr val="FFFFFF"/>
              </a:highlight>
              <a:latin typeface="Calibri" panose="020F0502020204030204" pitchFamily="34" charset="0"/>
              <a:cs typeface="Calibri" panose="020F0502020204030204" pitchFamily="34" charset="0"/>
            </a:endParaRPr>
          </a:p>
          <a:p>
            <a:pPr>
              <a:buClr>
                <a:schemeClr val="dk1"/>
              </a:buClr>
              <a:buSzPts val="1100"/>
            </a:pPr>
            <a:endParaRPr lang="fr" sz="800" dirty="0">
              <a:solidFill>
                <a:srgbClr val="34404D"/>
              </a:solidFill>
              <a:highlight>
                <a:srgbClr val="FFFFFF"/>
              </a:highlight>
              <a:latin typeface="Calibri" panose="020F0502020204030204" pitchFamily="34" charset="0"/>
              <a:cs typeface="Calibri" panose="020F0502020204030204" pitchFamily="34" charset="0"/>
            </a:endParaRPr>
          </a:p>
          <a:p>
            <a:pPr>
              <a:buClr>
                <a:schemeClr val="dk1"/>
              </a:buClr>
              <a:buSzPts val="1100"/>
            </a:pPr>
            <a:endParaRPr lang="fr" sz="800" dirty="0">
              <a:solidFill>
                <a:srgbClr val="34404D"/>
              </a:solidFill>
              <a:highlight>
                <a:srgbClr val="FFFFFF"/>
              </a:highlight>
              <a:latin typeface="Calibri" panose="020F0502020204030204" pitchFamily="34" charset="0"/>
              <a:cs typeface="Calibri" panose="020F0502020204030204" pitchFamily="34" charset="0"/>
            </a:endParaRPr>
          </a:p>
          <a:p>
            <a:pPr>
              <a:buClr>
                <a:schemeClr val="dk1"/>
              </a:buClr>
              <a:buSzPts val="1100"/>
            </a:pPr>
            <a:endParaRPr lang="fr-FR" sz="800" dirty="0">
              <a:solidFill>
                <a:srgbClr val="34404D"/>
              </a:solidFill>
              <a:highlight>
                <a:srgbClr val="FFFFFF"/>
              </a:highlight>
              <a:latin typeface="Calibri" panose="020F0502020204030204" pitchFamily="34" charset="0"/>
              <a:cs typeface="Calibri" panose="020F0502020204030204" pitchFamily="34" charset="0"/>
            </a:endParaRPr>
          </a:p>
        </p:txBody>
      </p:sp>
      <p:sp>
        <p:nvSpPr>
          <p:cNvPr id="18" name="Google Shape;56;p13">
            <a:extLst>
              <a:ext uri="{FF2B5EF4-FFF2-40B4-BE49-F238E27FC236}">
                <a16:creationId xmlns:a16="http://schemas.microsoft.com/office/drawing/2014/main" id="{F7FAF184-DAFA-4C9A-89F6-A05706F83F94}"/>
              </a:ext>
            </a:extLst>
          </p:cNvPr>
          <p:cNvSpPr/>
          <p:nvPr/>
        </p:nvSpPr>
        <p:spPr>
          <a:xfrm>
            <a:off x="1408198" y="2209975"/>
            <a:ext cx="2394643" cy="1646564"/>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676F90-38A2-4F4A-B580-21D3E5BF3953}"/>
              </a:ext>
            </a:extLst>
          </p:cNvPr>
          <p:cNvSpPr>
            <a:spLocks noGrp="1"/>
          </p:cNvSpPr>
          <p:nvPr>
            <p:ph type="title"/>
          </p:nvPr>
        </p:nvSpPr>
        <p:spPr>
          <a:xfrm>
            <a:off x="633413" y="387350"/>
            <a:ext cx="7467600" cy="576263"/>
          </a:xfrm>
        </p:spPr>
        <p:txBody>
          <a:bodyPr/>
          <a:lstStyle/>
          <a:p>
            <a:pPr algn="ctr" eaLnBrk="1" fontAlgn="auto" hangingPunct="1">
              <a:spcAft>
                <a:spcPts val="0"/>
              </a:spcAft>
              <a:defRPr/>
            </a:pPr>
            <a:r>
              <a:rPr lang="fr-FR" sz="2400" u="sng" dirty="0">
                <a:uFill>
                  <a:solidFill>
                    <a:schemeClr val="bg2"/>
                  </a:solidFill>
                </a:uFill>
                <a:latin typeface="Calibri" panose="020F0502020204030204" pitchFamily="34" charset="0"/>
                <a:cs typeface="Calibri" panose="020F0502020204030204" pitchFamily="34" charset="0"/>
              </a:rPr>
              <a:t>LF 2022</a:t>
            </a:r>
            <a:endParaRPr lang="fr-FR" sz="2400" dirty="0">
              <a:latin typeface="Calibri" panose="020F0502020204030204" pitchFamily="34" charset="0"/>
              <a:cs typeface="Calibri" panose="020F0502020204030204" pitchFamily="34" charset="0"/>
            </a:endParaRPr>
          </a:p>
        </p:txBody>
      </p:sp>
      <p:sp>
        <p:nvSpPr>
          <p:cNvPr id="19459" name="Espace réservé du numéro de diapositive 2">
            <a:extLst>
              <a:ext uri="{FF2B5EF4-FFF2-40B4-BE49-F238E27FC236}">
                <a16:creationId xmlns:a16="http://schemas.microsoft.com/office/drawing/2014/main" id="{86D1F5E1-B714-4CBB-B974-53CF8403CF75}"/>
              </a:ext>
            </a:extLst>
          </p:cNvPr>
          <p:cNvSpPr>
            <a:spLocks noGrp="1"/>
          </p:cNvSpPr>
          <p:nvPr/>
        </p:nvSpPr>
        <p:spPr bwMode="auto">
          <a:xfrm>
            <a:off x="8101013" y="5732463"/>
            <a:ext cx="609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001B54"/>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AAABB6"/>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0F8EE2F9-C8A1-430F-BCED-A331199743F8}" type="slidenum">
              <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A0DC5B10-F011-40FD-AA02-F94D805B8E13}"/>
              </a:ext>
            </a:extLst>
          </p:cNvPr>
          <p:cNvSpPr txBox="1">
            <a:spLocks/>
          </p:cNvSpPr>
          <p:nvPr/>
        </p:nvSpPr>
        <p:spPr>
          <a:xfrm>
            <a:off x="539750" y="981075"/>
            <a:ext cx="7467600" cy="5327650"/>
          </a:xfrm>
          <a:prstGeom prst="rect">
            <a:avLst/>
          </a:prstGeom>
        </p:spPr>
        <p:txBody>
          <a:bodyPr>
            <a:norm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365760" marR="0" lvl="1" indent="0" algn="just" defTabSz="914400" rtl="0" eaLnBrk="1" fontAlgn="auto" latinLnBrk="0" hangingPunct="1">
              <a:lnSpc>
                <a:spcPct val="100000"/>
              </a:lnSpc>
              <a:spcBef>
                <a:spcPct val="20000"/>
              </a:spcBef>
              <a:spcAft>
                <a:spcPts val="0"/>
              </a:spcAft>
              <a:buClr>
                <a:srgbClr val="FC6E04"/>
              </a:buClr>
              <a:buSzPct val="80000"/>
              <a:buFont typeface="Wingdings 2" panose="05020102010507070707" pitchFamily="18" charset="2"/>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p:txBody>
      </p:sp>
      <p:sp>
        <p:nvSpPr>
          <p:cNvPr id="6" name="Espace réservé du contenu 2">
            <a:extLst>
              <a:ext uri="{FF2B5EF4-FFF2-40B4-BE49-F238E27FC236}">
                <a16:creationId xmlns:a16="http://schemas.microsoft.com/office/drawing/2014/main" id="{C7C4C57B-F04A-45DE-921C-C102E25F0954}"/>
              </a:ext>
            </a:extLst>
          </p:cNvPr>
          <p:cNvSpPr txBox="1">
            <a:spLocks/>
          </p:cNvSpPr>
          <p:nvPr/>
        </p:nvSpPr>
        <p:spPr>
          <a:xfrm>
            <a:off x="692150" y="1133474"/>
            <a:ext cx="7408863" cy="5724525"/>
          </a:xfrm>
          <a:prstGeom prst="rect">
            <a:avLst/>
          </a:prstGeom>
        </p:spPr>
        <p:txBody>
          <a:bodyPr>
            <a:normAutofit fontScale="70000" lnSpcReduction="20000"/>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174625" marR="0" lvl="0" indent="-174625" algn="just" defTabSz="914400" rtl="0" eaLnBrk="1" fontAlgn="auto" latinLnBrk="0" hangingPunct="1">
              <a:lnSpc>
                <a:spcPct val="100000"/>
              </a:lnSpc>
              <a:spcBef>
                <a:spcPts val="600"/>
              </a:spcBef>
              <a:spcAft>
                <a:spcPts val="0"/>
              </a:spcAft>
              <a:buClr>
                <a:srgbClr val="002060"/>
              </a:buClr>
              <a:buSzPct val="70000"/>
              <a:buFontTx/>
              <a:buChar char="-"/>
              <a:tabLst/>
              <a:defRPr/>
            </a:pPr>
            <a:r>
              <a:rPr kumimoji="0" lang="fr-FR" sz="2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Prorogation jusqu’au 31/12/2024 de l’abattement fixe de 500 K€ </a:t>
            </a:r>
            <a:r>
              <a:rPr kumimoji="0" lang="fr-FR" sz="2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applicable en cas de cession de droits sociaux par un dirigeant faisant valoir ses droits à la retraite.</a:t>
            </a:r>
          </a:p>
          <a:p>
            <a:pPr marL="174625" marR="0" lvl="0" indent="-174625"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174625" marR="0" lvl="0" indent="-174625" algn="just" defTabSz="914400" rtl="0" eaLnBrk="1" fontAlgn="auto" latinLnBrk="0" hangingPunct="1">
              <a:lnSpc>
                <a:spcPct val="100000"/>
              </a:lnSpc>
              <a:spcBef>
                <a:spcPts val="600"/>
              </a:spcBef>
              <a:spcAft>
                <a:spcPts val="0"/>
              </a:spcAft>
              <a:buClr>
                <a:srgbClr val="002060"/>
              </a:buClr>
              <a:buSzPct val="70000"/>
              <a:buFontTx/>
              <a:buChar char="-"/>
              <a:tabLst/>
              <a:defRPr/>
            </a:pPr>
            <a:r>
              <a:rPr kumimoji="0" lang="fr-FR"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Pour rappel</a:t>
            </a:r>
          </a:p>
          <a:p>
            <a:pPr marL="174625" marR="0" lvl="0" indent="-174625"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58775" marR="0" lvl="0" indent="-179388" algn="just" defTabSz="914400" rtl="0" eaLnBrk="1" fontAlgn="auto" latinLnBrk="0" hangingPunct="1">
              <a:lnSpc>
                <a:spcPct val="100000"/>
              </a:lnSpc>
              <a:spcBef>
                <a:spcPts val="600"/>
              </a:spcBef>
              <a:spcAft>
                <a:spcPts val="0"/>
              </a:spcAft>
              <a:buClr>
                <a:srgbClr val="002060"/>
              </a:buClr>
              <a:buSzPct val="70000"/>
              <a:buFontTx/>
              <a:buChar char="-"/>
              <a:tabLst/>
              <a:defRPr/>
            </a:pPr>
            <a:r>
              <a:rPr kumimoji="0" lang="fr-FR" sz="1800" b="0" i="0" u="none" strike="noStrike" kern="1200" cap="none" spc="0" normalizeH="0" baseline="0" noProof="0" dirty="0">
                <a:ln>
                  <a:noFill/>
                </a:ln>
                <a:solidFill>
                  <a:srgbClr val="002060"/>
                </a:solidFill>
                <a:effectLst/>
                <a:highlight>
                  <a:srgbClr val="FFFFFF"/>
                </a:highlight>
                <a:uLnTx/>
                <a:uFillTx/>
                <a:latin typeface="Calibri" panose="020F0502020204030204" pitchFamily="34" charset="0"/>
                <a:ea typeface="+mn-ea"/>
                <a:cs typeface="Calibri" panose="020F0502020204030204" pitchFamily="34" charset="0"/>
              </a:rPr>
              <a:t>La </a:t>
            </a:r>
            <a:r>
              <a:rPr kumimoji="0" lang="fr-FR" sz="1800" b="1" i="0" u="none" strike="noStrike" kern="1200" cap="none" spc="0" normalizeH="0" baseline="0" noProof="0" dirty="0">
                <a:ln>
                  <a:noFill/>
                </a:ln>
                <a:solidFill>
                  <a:srgbClr val="002060"/>
                </a:solidFill>
                <a:effectLst/>
                <a:highlight>
                  <a:srgbClr val="FFFFFF"/>
                </a:highlight>
                <a:uLnTx/>
                <a:uFillTx/>
                <a:latin typeface="Calibri" panose="020F0502020204030204" pitchFamily="34" charset="0"/>
                <a:ea typeface="+mn-ea"/>
                <a:cs typeface="Calibri" panose="020F0502020204030204" pitchFamily="34" charset="0"/>
              </a:rPr>
              <a:t>cession</a:t>
            </a:r>
            <a:r>
              <a:rPr kumimoji="0" lang="fr-FR" sz="1800" b="0" i="0" u="none" strike="noStrike" kern="1200" cap="none" spc="0" normalizeH="0" baseline="0" noProof="0" dirty="0">
                <a:ln>
                  <a:noFill/>
                </a:ln>
                <a:solidFill>
                  <a:srgbClr val="002060"/>
                </a:solidFill>
                <a:effectLst/>
                <a:highlight>
                  <a:srgbClr val="FFFFFF"/>
                </a:highlight>
                <a:uLnTx/>
                <a:uFillTx/>
                <a:latin typeface="Calibri" panose="020F0502020204030204" pitchFamily="34" charset="0"/>
                <a:ea typeface="+mn-ea"/>
                <a:cs typeface="Calibri" panose="020F0502020204030204" pitchFamily="34" charset="0"/>
              </a:rPr>
              <a:t> doit porter sur l’intégralité des titres ou droits détenus par le cédant dans la société ou sur plus de 50% des droits de vote.</a:t>
            </a:r>
          </a:p>
          <a:p>
            <a:pPr marL="358775" marR="0" lvl="0" indent="-179388"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800" b="0" i="0" u="none" strike="noStrike" kern="1200" cap="none" spc="0" normalizeH="0" baseline="0" noProof="0" dirty="0">
              <a:ln>
                <a:noFill/>
              </a:ln>
              <a:solidFill>
                <a:srgbClr val="002060"/>
              </a:solidFill>
              <a:effectLst/>
              <a:highlight>
                <a:srgbClr val="FFFFFF"/>
              </a:highlight>
              <a:uLnTx/>
              <a:uFillTx/>
              <a:latin typeface="Calibri" panose="020F0502020204030204" pitchFamily="34" charset="0"/>
              <a:ea typeface="+mn-ea"/>
              <a:cs typeface="Calibri" panose="020F0502020204030204" pitchFamily="34" charset="0"/>
            </a:endParaRPr>
          </a:p>
          <a:p>
            <a:pPr marL="358775" marR="0" lvl="0" indent="-179388" algn="just" defTabSz="914400" rtl="0" eaLnBrk="1" fontAlgn="auto" latinLnBrk="0" hangingPunct="1">
              <a:lnSpc>
                <a:spcPct val="100000"/>
              </a:lnSpc>
              <a:spcBef>
                <a:spcPts val="600"/>
              </a:spcBef>
              <a:spcAft>
                <a:spcPts val="0"/>
              </a:spcAft>
              <a:buClr>
                <a:srgbClr val="002060"/>
              </a:buClr>
              <a:buSzPct val="70000"/>
              <a:buFontTx/>
              <a:buChar char="-"/>
              <a:tabLst/>
              <a:defRPr/>
            </a:pPr>
            <a:r>
              <a:rPr kumimoji="0" lang="fr-FR" sz="1800" b="0" i="0" u="none" strike="noStrike" kern="1200" cap="none" spc="0" normalizeH="0" baseline="0" noProof="0" dirty="0">
                <a:ln>
                  <a:noFill/>
                </a:ln>
                <a:solidFill>
                  <a:srgbClr val="002060"/>
                </a:solidFill>
                <a:effectLst/>
                <a:highlight>
                  <a:srgbClr val="FFFFFF"/>
                </a:highlight>
                <a:uLnTx/>
                <a:uFillTx/>
                <a:latin typeface="Calibri" panose="020F0502020204030204" pitchFamily="34" charset="0"/>
                <a:ea typeface="+mn-ea"/>
                <a:cs typeface="Calibri" panose="020F0502020204030204" pitchFamily="34" charset="0"/>
              </a:rPr>
              <a:t>Les </a:t>
            </a:r>
            <a:r>
              <a:rPr kumimoji="0" lang="fr-FR" sz="1800" b="1" i="0" u="none" strike="noStrike" kern="1200" cap="none" spc="0" normalizeH="0" baseline="0" noProof="0" dirty="0">
                <a:ln>
                  <a:noFill/>
                </a:ln>
                <a:solidFill>
                  <a:srgbClr val="002060"/>
                </a:solidFill>
                <a:effectLst/>
                <a:highlight>
                  <a:srgbClr val="FFFFFF"/>
                </a:highlight>
                <a:uLnTx/>
                <a:uFillTx/>
                <a:latin typeface="Calibri" panose="020F0502020204030204" pitchFamily="34" charset="0"/>
                <a:ea typeface="+mn-ea"/>
                <a:cs typeface="Calibri" panose="020F0502020204030204" pitchFamily="34" charset="0"/>
              </a:rPr>
              <a:t>titres ou droits cédés </a:t>
            </a:r>
            <a:r>
              <a:rPr kumimoji="0" lang="fr-FR" sz="1800" b="0" i="0" u="none" strike="noStrike" kern="1200" cap="none" spc="0" normalizeH="0" baseline="0" noProof="0" dirty="0">
                <a:ln>
                  <a:noFill/>
                </a:ln>
                <a:solidFill>
                  <a:srgbClr val="002060"/>
                </a:solidFill>
                <a:effectLst/>
                <a:highlight>
                  <a:srgbClr val="FFFFFF"/>
                </a:highlight>
                <a:uLnTx/>
                <a:uFillTx/>
                <a:latin typeface="Calibri" panose="020F0502020204030204" pitchFamily="34" charset="0"/>
                <a:ea typeface="+mn-ea"/>
                <a:cs typeface="Calibri" panose="020F0502020204030204" pitchFamily="34" charset="0"/>
              </a:rPr>
              <a:t>doivent avoir été détenus depuis au moins 1 an à la date de la cession.</a:t>
            </a:r>
          </a:p>
          <a:p>
            <a:pPr marL="358775" marR="0" lvl="0" indent="-179388"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800" b="0" i="0" u="none" strike="noStrike" kern="1200" cap="none" spc="0" normalizeH="0" baseline="0" noProof="0" dirty="0">
              <a:ln>
                <a:noFill/>
              </a:ln>
              <a:solidFill>
                <a:srgbClr val="002060"/>
              </a:solidFill>
              <a:effectLst/>
              <a:highlight>
                <a:srgbClr val="FFFFFF"/>
              </a:highlight>
              <a:uLnTx/>
              <a:uFillTx/>
              <a:latin typeface="Calibri" panose="020F0502020204030204" pitchFamily="34" charset="0"/>
              <a:ea typeface="+mn-ea"/>
              <a:cs typeface="Calibri" panose="020F0502020204030204" pitchFamily="34" charset="0"/>
            </a:endParaRPr>
          </a:p>
          <a:p>
            <a:pPr marL="358775" marR="0" lvl="0" indent="-179388" algn="just" defTabSz="914400" rtl="0" eaLnBrk="1" fontAlgn="auto" latinLnBrk="0" hangingPunct="1">
              <a:lnSpc>
                <a:spcPct val="100000"/>
              </a:lnSpc>
              <a:spcBef>
                <a:spcPts val="600"/>
              </a:spcBef>
              <a:spcAft>
                <a:spcPts val="0"/>
              </a:spcAft>
              <a:buClr>
                <a:srgbClr val="002060"/>
              </a:buClr>
              <a:buSzPct val="70000"/>
              <a:buFontTx/>
              <a:buChar char="-"/>
              <a:tabLst/>
              <a:defRPr/>
            </a:pPr>
            <a:r>
              <a:rPr kumimoji="0" lang="fr-FR" sz="1800" b="0" i="0" u="none" strike="noStrike" kern="1200" cap="none" spc="0" normalizeH="0" baseline="0" noProof="0" dirty="0">
                <a:ln>
                  <a:noFill/>
                </a:ln>
                <a:solidFill>
                  <a:srgbClr val="002060"/>
                </a:solidFill>
                <a:effectLst/>
                <a:highlight>
                  <a:srgbClr val="FFFFFF"/>
                </a:highlight>
                <a:uLnTx/>
                <a:uFillTx/>
                <a:latin typeface="Calibri" panose="020F0502020204030204" pitchFamily="34" charset="0"/>
                <a:ea typeface="+mn-ea"/>
                <a:cs typeface="Calibri" panose="020F0502020204030204" pitchFamily="34" charset="0"/>
              </a:rPr>
              <a:t>Le </a:t>
            </a:r>
            <a:r>
              <a:rPr kumimoji="0" lang="fr-FR" sz="1800" b="1" i="0" u="none" strike="noStrike" kern="1200" cap="none" spc="0" normalizeH="0" baseline="0" noProof="0" dirty="0">
                <a:ln>
                  <a:noFill/>
                </a:ln>
                <a:solidFill>
                  <a:srgbClr val="002060"/>
                </a:solidFill>
                <a:effectLst/>
                <a:highlight>
                  <a:srgbClr val="FFFFFF"/>
                </a:highlight>
                <a:uLnTx/>
                <a:uFillTx/>
                <a:latin typeface="Calibri" panose="020F0502020204030204" pitchFamily="34" charset="0"/>
                <a:ea typeface="+mn-ea"/>
                <a:cs typeface="Calibri" panose="020F0502020204030204" pitchFamily="34" charset="0"/>
              </a:rPr>
              <a:t>cédant</a:t>
            </a:r>
            <a:r>
              <a:rPr kumimoji="0" lang="fr-FR" sz="1800" b="0" i="0" u="none" strike="noStrike" kern="1200" cap="none" spc="0" normalizeH="0" baseline="0" noProof="0" dirty="0">
                <a:ln>
                  <a:noFill/>
                </a:ln>
                <a:solidFill>
                  <a:srgbClr val="002060"/>
                </a:solidFill>
                <a:effectLst/>
                <a:highlight>
                  <a:srgbClr val="FFFFFF"/>
                </a:highlight>
                <a:uLnTx/>
                <a:uFillTx/>
                <a:latin typeface="Calibri" panose="020F0502020204030204" pitchFamily="34" charset="0"/>
                <a:ea typeface="+mn-ea"/>
                <a:cs typeface="Calibri" panose="020F0502020204030204" pitchFamily="34" charset="0"/>
              </a:rPr>
              <a:t> :</a:t>
            </a:r>
          </a:p>
          <a:p>
            <a:pPr marL="534988" marR="0" lvl="0" indent="-174625" algn="just" defTabSz="914400" rtl="0" eaLnBrk="1" fontAlgn="auto" latinLnBrk="0" hangingPunct="1">
              <a:lnSpc>
                <a:spcPct val="100000"/>
              </a:lnSpc>
              <a:spcBef>
                <a:spcPts val="600"/>
              </a:spcBef>
              <a:spcAft>
                <a:spcPts val="0"/>
              </a:spcAft>
              <a:buClr>
                <a:srgbClr val="002060"/>
              </a:buClr>
              <a:buSzPct val="70000"/>
              <a:buFont typeface="+mj-lt"/>
              <a:buAutoNum type="romanLcPeriod"/>
              <a:tabLst/>
              <a:defRPr/>
            </a:pPr>
            <a:r>
              <a:rPr kumimoji="0" lang="fr-FR" sz="1800" b="0" i="0" u="none" strike="noStrike" kern="1200" cap="none" spc="0" normalizeH="0" baseline="0" noProof="0" dirty="0">
                <a:ln>
                  <a:noFill/>
                </a:ln>
                <a:solidFill>
                  <a:srgbClr val="002060"/>
                </a:solidFill>
                <a:effectLst/>
                <a:highlight>
                  <a:srgbClr val="FFFFFF"/>
                </a:highlight>
                <a:uLnTx/>
                <a:uFillTx/>
                <a:latin typeface="Calibri" panose="020F0502020204030204" pitchFamily="34" charset="0"/>
                <a:ea typeface="+mn-ea"/>
                <a:cs typeface="Calibri" panose="020F0502020204030204" pitchFamily="34" charset="0"/>
              </a:rPr>
              <a:t>doit avoir exercé, dans la société, de manière continue pendant les 5 années précédant la cession, une fonction de direction dont la rémunération représente plus de la moitié de ses revenus professionnels ; </a:t>
            </a:r>
          </a:p>
          <a:p>
            <a:pPr marL="534988" marR="0" lvl="0" indent="-174625" algn="just" defTabSz="914400" rtl="0" eaLnBrk="1" fontAlgn="auto" latinLnBrk="0" hangingPunct="1">
              <a:lnSpc>
                <a:spcPct val="100000"/>
              </a:lnSpc>
              <a:spcBef>
                <a:spcPts val="600"/>
              </a:spcBef>
              <a:spcAft>
                <a:spcPts val="0"/>
              </a:spcAft>
              <a:buClr>
                <a:srgbClr val="002060"/>
              </a:buClr>
              <a:buSzPct val="70000"/>
              <a:buFont typeface="+mj-lt"/>
              <a:buAutoNum type="romanLcPeriod"/>
              <a:tabLst/>
              <a:defRPr/>
            </a:pPr>
            <a:r>
              <a:rPr kumimoji="0" lang="fr-FR" sz="1800" b="0" i="0" u="none" strike="noStrike" kern="1200" cap="none" spc="0" normalizeH="0" baseline="0" noProof="0" dirty="0">
                <a:ln>
                  <a:noFill/>
                </a:ln>
                <a:solidFill>
                  <a:srgbClr val="002060"/>
                </a:solidFill>
                <a:effectLst/>
                <a:highlight>
                  <a:srgbClr val="FFFFFF"/>
                </a:highlight>
                <a:uLnTx/>
                <a:uFillTx/>
                <a:latin typeface="Calibri" panose="020F0502020204030204" pitchFamily="34" charset="0"/>
                <a:ea typeface="+mn-ea"/>
                <a:cs typeface="Calibri" panose="020F0502020204030204" pitchFamily="34" charset="0"/>
              </a:rPr>
              <a:t>doit avoir détenu, seul ou par l’intermédiaire d’une personne interposée ou de son groupe familial, au moins 25%</a:t>
            </a:r>
            <a:r>
              <a:rPr kumimoji="0" lang="fr-FR" sz="1800" b="1" i="0" u="none" strike="noStrike" kern="1200" cap="none" spc="0" normalizeH="0" baseline="0" noProof="0" dirty="0">
                <a:ln>
                  <a:noFill/>
                </a:ln>
                <a:solidFill>
                  <a:srgbClr val="002060"/>
                </a:solidFill>
                <a:effectLst/>
                <a:highlight>
                  <a:srgbClr val="FFFFFF"/>
                </a:highlight>
                <a:uLnTx/>
                <a:uFillTx/>
                <a:latin typeface="Calibri" panose="020F0502020204030204" pitchFamily="34" charset="0"/>
                <a:ea typeface="+mn-ea"/>
                <a:cs typeface="Calibri" panose="020F0502020204030204" pitchFamily="34" charset="0"/>
              </a:rPr>
              <a:t> </a:t>
            </a:r>
            <a:r>
              <a:rPr kumimoji="0" lang="fr-FR" sz="1800" b="0" i="0" u="none" strike="noStrike" kern="1200" cap="none" spc="0" normalizeH="0" baseline="0" noProof="0" dirty="0">
                <a:ln>
                  <a:noFill/>
                </a:ln>
                <a:solidFill>
                  <a:srgbClr val="002060"/>
                </a:solidFill>
                <a:effectLst/>
                <a:highlight>
                  <a:srgbClr val="FFFFFF"/>
                </a:highlight>
                <a:uLnTx/>
                <a:uFillTx/>
                <a:latin typeface="Calibri" panose="020F0502020204030204" pitchFamily="34" charset="0"/>
                <a:ea typeface="+mn-ea"/>
                <a:cs typeface="Calibri" panose="020F0502020204030204" pitchFamily="34" charset="0"/>
              </a:rPr>
              <a:t>des droits de vote ou des droits dans les bénéfices sociaux de la société de manière continue pendant les 5 années précédant la cession et peut justifier de cette durée de détention ;</a:t>
            </a:r>
          </a:p>
          <a:p>
            <a:pPr marL="534988" marR="0" lvl="0" indent="-174625" algn="just" defTabSz="914400" rtl="0" eaLnBrk="1" fontAlgn="auto" latinLnBrk="0" hangingPunct="1">
              <a:lnSpc>
                <a:spcPct val="100000"/>
              </a:lnSpc>
              <a:spcBef>
                <a:spcPts val="600"/>
              </a:spcBef>
              <a:spcAft>
                <a:spcPts val="0"/>
              </a:spcAft>
              <a:buClr>
                <a:srgbClr val="002060"/>
              </a:buClr>
              <a:buSzPct val="70000"/>
              <a:buFont typeface="+mj-lt"/>
              <a:buAutoNum type="romanLcPeriod"/>
              <a:tabLst/>
              <a:defRPr/>
            </a:pPr>
            <a:r>
              <a:rPr kumimoji="0" lang="fr-FR" sz="1800" b="0" i="0" u="none" strike="noStrike" kern="1200" cap="none" spc="0" normalizeH="0" baseline="0" noProof="0" dirty="0">
                <a:ln>
                  <a:noFill/>
                </a:ln>
                <a:solidFill>
                  <a:srgbClr val="002060"/>
                </a:solidFill>
                <a:effectLst/>
                <a:highlight>
                  <a:srgbClr val="FFFFFF"/>
                </a:highlight>
                <a:uLnTx/>
                <a:uFillTx/>
                <a:latin typeface="Calibri" panose="020F0502020204030204" pitchFamily="34" charset="0"/>
                <a:ea typeface="+mn-ea"/>
                <a:cs typeface="Calibri" panose="020F0502020204030204" pitchFamily="34" charset="0"/>
              </a:rPr>
              <a:t>doit cesser toute fonction dans la société et faire valoir ses droits à la retraite soit au cours des 2 années suivant la cession, soit au cours des 2 années précédant celle-ci ;</a:t>
            </a:r>
          </a:p>
          <a:p>
            <a:pPr marL="534988" marR="0" lvl="0" indent="-174625" algn="just" defTabSz="914400" rtl="0" eaLnBrk="1" fontAlgn="auto" latinLnBrk="0" hangingPunct="1">
              <a:lnSpc>
                <a:spcPct val="100000"/>
              </a:lnSpc>
              <a:spcBef>
                <a:spcPts val="600"/>
              </a:spcBef>
              <a:spcAft>
                <a:spcPts val="0"/>
              </a:spcAft>
              <a:buClr>
                <a:srgbClr val="002060"/>
              </a:buClr>
              <a:buSzPct val="70000"/>
              <a:buFont typeface="+mj-lt"/>
              <a:buAutoNum type="romanLcPeriod"/>
              <a:tabLst/>
              <a:defRPr/>
            </a:pPr>
            <a:r>
              <a:rPr kumimoji="0" lang="fr-FR" sz="1800" b="0" i="0" u="none" strike="noStrike" kern="1200" cap="none" spc="0" normalizeH="0" baseline="0" noProof="0" dirty="0">
                <a:ln>
                  <a:noFill/>
                </a:ln>
                <a:solidFill>
                  <a:srgbClr val="002060"/>
                </a:solidFill>
                <a:effectLst/>
                <a:highlight>
                  <a:srgbClr val="FFFFFF"/>
                </a:highlight>
                <a:uLnTx/>
                <a:uFillTx/>
                <a:latin typeface="Calibri" panose="020F0502020204030204" pitchFamily="34" charset="0"/>
                <a:ea typeface="+mn-ea"/>
                <a:cs typeface="Calibri" panose="020F0502020204030204" pitchFamily="34" charset="0"/>
              </a:rPr>
              <a:t>ne doit pas détenir, en cas de cession des titres ou droits à une société, à la date de la cession et pendant les trois années suivantes, directement ou indirectement de droits de vote ou de droits dans les bénéfices de la société cessionnaire.</a:t>
            </a:r>
          </a:p>
          <a:p>
            <a:pPr marL="534988" marR="0" lvl="0" indent="-174625" algn="just" defTabSz="914400" rtl="0" eaLnBrk="1" fontAlgn="auto" latinLnBrk="0" hangingPunct="1">
              <a:lnSpc>
                <a:spcPct val="100000"/>
              </a:lnSpc>
              <a:spcBef>
                <a:spcPts val="600"/>
              </a:spcBef>
              <a:spcAft>
                <a:spcPts val="0"/>
              </a:spcAft>
              <a:buClr>
                <a:srgbClr val="002060"/>
              </a:buClr>
              <a:buSzPct val="70000"/>
              <a:buFont typeface="+mj-lt"/>
              <a:buAutoNum type="romanLcPeriod"/>
              <a:tabLst/>
              <a:defRPr/>
            </a:pPr>
            <a:endParaRPr kumimoji="0" lang="fr-FR" sz="1800" b="0" i="0" u="none" strike="noStrike" kern="1200" cap="none" spc="0" normalizeH="0" baseline="0" noProof="0" dirty="0">
              <a:ln>
                <a:noFill/>
              </a:ln>
              <a:solidFill>
                <a:srgbClr val="002060"/>
              </a:solidFill>
              <a:effectLst/>
              <a:highlight>
                <a:srgbClr val="FFFFFF"/>
              </a:highlight>
              <a:uLnTx/>
              <a:uFillTx/>
              <a:latin typeface="Calibri" panose="020F0502020204030204" pitchFamily="34" charset="0"/>
              <a:ea typeface="+mn-ea"/>
              <a:cs typeface="Calibri" panose="020F0502020204030204" pitchFamily="34" charset="0"/>
            </a:endParaRPr>
          </a:p>
          <a:p>
            <a:pPr marL="358775" marR="0" lvl="0" indent="-179388" algn="just" defTabSz="914400" rtl="0" eaLnBrk="1" fontAlgn="auto" latinLnBrk="0" hangingPunct="1">
              <a:lnSpc>
                <a:spcPct val="100000"/>
              </a:lnSpc>
              <a:spcBef>
                <a:spcPts val="600"/>
              </a:spcBef>
              <a:spcAft>
                <a:spcPts val="0"/>
              </a:spcAft>
              <a:buClr>
                <a:srgbClr val="002060"/>
              </a:buClr>
              <a:buSzPct val="70000"/>
              <a:buFontTx/>
              <a:buChar char="-"/>
              <a:tabLst/>
              <a:defRPr/>
            </a:pPr>
            <a:r>
              <a:rPr kumimoji="0" lang="fr-FR" sz="1800" b="0" i="0" u="none" strike="noStrike" kern="1200" cap="none" spc="0" normalizeH="0" baseline="0" noProof="0" dirty="0">
                <a:ln>
                  <a:noFill/>
                </a:ln>
                <a:solidFill>
                  <a:srgbClr val="002060"/>
                </a:solidFill>
                <a:effectLst/>
                <a:highlight>
                  <a:srgbClr val="FFFFFF"/>
                </a:highlight>
                <a:uLnTx/>
                <a:uFillTx/>
                <a:latin typeface="Calibri" panose="020F0502020204030204" pitchFamily="34" charset="0"/>
                <a:ea typeface="+mn-ea"/>
                <a:cs typeface="Calibri" panose="020F0502020204030204" pitchFamily="34" charset="0"/>
              </a:rPr>
              <a:t>La </a:t>
            </a:r>
            <a:r>
              <a:rPr kumimoji="0" lang="fr-FR" sz="1800" b="1" i="0" u="none" strike="noStrike" kern="1200" cap="none" spc="0" normalizeH="0" baseline="0" noProof="0" dirty="0">
                <a:ln>
                  <a:noFill/>
                </a:ln>
                <a:solidFill>
                  <a:srgbClr val="002060"/>
                </a:solidFill>
                <a:effectLst/>
                <a:highlight>
                  <a:srgbClr val="FFFFFF"/>
                </a:highlight>
                <a:uLnTx/>
                <a:uFillTx/>
                <a:latin typeface="Calibri" panose="020F0502020204030204" pitchFamily="34" charset="0"/>
                <a:ea typeface="+mn-ea"/>
                <a:cs typeface="Calibri" panose="020F0502020204030204" pitchFamily="34" charset="0"/>
              </a:rPr>
              <a:t>société</a:t>
            </a:r>
            <a:r>
              <a:rPr kumimoji="0" lang="fr-FR" sz="1800" b="0" i="0" u="none" strike="noStrike" kern="1200" cap="none" spc="0" normalizeH="0" baseline="0" noProof="0" dirty="0">
                <a:ln>
                  <a:noFill/>
                </a:ln>
                <a:solidFill>
                  <a:srgbClr val="002060"/>
                </a:solidFill>
                <a:effectLst/>
                <a:highlight>
                  <a:srgbClr val="FFFFFF"/>
                </a:highlight>
                <a:uLnTx/>
                <a:uFillTx/>
                <a:latin typeface="Calibri" panose="020F0502020204030204" pitchFamily="34" charset="0"/>
                <a:ea typeface="+mn-ea"/>
                <a:cs typeface="Calibri" panose="020F0502020204030204" pitchFamily="34" charset="0"/>
              </a:rPr>
              <a:t> dont les titres sont cédés doit (i) être soumise à l’IS, (ii) avoir son siège dans un Etat de l’UE, (iii) être une PME au sens communautaire, et (iv) exercer une activité commerciale éligible durant les 5 années précédant la cession.</a:t>
            </a:r>
          </a:p>
          <a:p>
            <a:pPr marL="273050" marR="0" lvl="0" indent="-273050"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600" b="0" i="0" u="none" strike="noStrike" kern="1200" cap="none" spc="0" normalizeH="0" baseline="0" noProof="0" dirty="0">
              <a:ln>
                <a:noFill/>
              </a:ln>
              <a:solidFill>
                <a:srgbClr val="002060"/>
              </a:solidFill>
              <a:effectLst/>
              <a:uLnTx/>
              <a:uFillTx/>
              <a:latin typeface="Century Schoolbook"/>
              <a:ea typeface="+mn-ea"/>
              <a:cs typeface="+mn-cs"/>
            </a:endParaRPr>
          </a:p>
          <a:p>
            <a:pPr marL="639763" marR="0" lvl="1" indent="-273050" algn="just" defTabSz="914400" rtl="0" eaLnBrk="1" fontAlgn="auto" latinLnBrk="0" hangingPunct="1">
              <a:lnSpc>
                <a:spcPct val="100000"/>
              </a:lnSpc>
              <a:spcBef>
                <a:spcPct val="20000"/>
              </a:spcBef>
              <a:spcAft>
                <a:spcPts val="0"/>
              </a:spcAft>
              <a:buClr>
                <a:srgbClr val="002060"/>
              </a:buClr>
              <a:buSzPct val="80000"/>
              <a:buFontTx/>
              <a:buChar char="-"/>
              <a:tabLst/>
              <a:defRPr/>
            </a:pPr>
            <a:endParaRPr kumimoji="0" lang="fr-FR" sz="11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300" b="0" i="0" u="none" strike="noStrike" kern="1200" cap="none" spc="0" normalizeH="0" baseline="0" noProof="0" dirty="0">
              <a:ln>
                <a:noFill/>
              </a:ln>
              <a:solidFill>
                <a:srgbClr val="002060"/>
              </a:solidFill>
              <a:effectLst/>
              <a:uLnTx/>
              <a:uFillTx/>
              <a:latin typeface="Century Schoolbook"/>
              <a:ea typeface="+mn-ea"/>
              <a:cs typeface="+mn-cs"/>
            </a:endParaRPr>
          </a:p>
          <a:p>
            <a:pPr marL="273050" marR="0" lvl="0" indent="-2730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p:txBody>
      </p:sp>
    </p:spTree>
    <p:extLst>
      <p:ext uri="{BB962C8B-B14F-4D97-AF65-F5344CB8AC3E}">
        <p14:creationId xmlns:p14="http://schemas.microsoft.com/office/powerpoint/2010/main" val="223779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676F90-38A2-4F4A-B580-21D3E5BF3953}"/>
              </a:ext>
            </a:extLst>
          </p:cNvPr>
          <p:cNvSpPr>
            <a:spLocks noGrp="1"/>
          </p:cNvSpPr>
          <p:nvPr>
            <p:ph type="title"/>
          </p:nvPr>
        </p:nvSpPr>
        <p:spPr>
          <a:xfrm>
            <a:off x="633413" y="387350"/>
            <a:ext cx="7467600" cy="576263"/>
          </a:xfrm>
        </p:spPr>
        <p:txBody>
          <a:bodyPr/>
          <a:lstStyle/>
          <a:p>
            <a:pPr algn="ctr" eaLnBrk="1" fontAlgn="auto" hangingPunct="1">
              <a:spcAft>
                <a:spcPts val="0"/>
              </a:spcAft>
              <a:defRPr/>
            </a:pPr>
            <a:r>
              <a:rPr lang="fr-FR" sz="2400" u="sng" dirty="0">
                <a:uFill>
                  <a:solidFill>
                    <a:schemeClr val="bg2"/>
                  </a:solidFill>
                </a:uFill>
                <a:latin typeface="Calibri" panose="020F0502020204030204" pitchFamily="34" charset="0"/>
                <a:cs typeface="Calibri" panose="020F0502020204030204" pitchFamily="34" charset="0"/>
              </a:rPr>
              <a:t>LF 2022</a:t>
            </a:r>
            <a:endParaRPr lang="fr-FR" sz="2400" dirty="0">
              <a:latin typeface="Calibri" panose="020F0502020204030204" pitchFamily="34" charset="0"/>
              <a:cs typeface="Calibri" panose="020F0502020204030204" pitchFamily="34" charset="0"/>
            </a:endParaRPr>
          </a:p>
        </p:txBody>
      </p:sp>
      <p:sp>
        <p:nvSpPr>
          <p:cNvPr id="19459" name="Espace réservé du numéro de diapositive 2">
            <a:extLst>
              <a:ext uri="{FF2B5EF4-FFF2-40B4-BE49-F238E27FC236}">
                <a16:creationId xmlns:a16="http://schemas.microsoft.com/office/drawing/2014/main" id="{86D1F5E1-B714-4CBB-B974-53CF8403CF75}"/>
              </a:ext>
            </a:extLst>
          </p:cNvPr>
          <p:cNvSpPr>
            <a:spLocks noGrp="1"/>
          </p:cNvSpPr>
          <p:nvPr/>
        </p:nvSpPr>
        <p:spPr bwMode="auto">
          <a:xfrm>
            <a:off x="8101013" y="5732463"/>
            <a:ext cx="609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001B54"/>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AAABB6"/>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0F8EE2F9-C8A1-430F-BCED-A331199743F8}" type="slidenum">
              <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base" latinLnBrk="0" hangingPunct="1">
                <a:lnSpc>
                  <a:spcPct val="100000"/>
                </a:lnSpc>
                <a:spcBef>
                  <a:spcPct val="0"/>
                </a:spcBef>
                <a:spcAft>
                  <a:spcPct val="0"/>
                </a:spcAft>
                <a:buClrTx/>
                <a:buSzTx/>
                <a:buFontTx/>
                <a:buNone/>
                <a:tabLst/>
                <a:defRPr/>
              </a:pPr>
              <a:t>6</a:t>
            </a:fld>
            <a:endPar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A0DC5B10-F011-40FD-AA02-F94D805B8E13}"/>
              </a:ext>
            </a:extLst>
          </p:cNvPr>
          <p:cNvSpPr txBox="1">
            <a:spLocks/>
          </p:cNvSpPr>
          <p:nvPr/>
        </p:nvSpPr>
        <p:spPr>
          <a:xfrm>
            <a:off x="539750" y="981075"/>
            <a:ext cx="7467600" cy="5327650"/>
          </a:xfrm>
          <a:prstGeom prst="rect">
            <a:avLst/>
          </a:prstGeom>
        </p:spPr>
        <p:txBody>
          <a:bodyPr>
            <a:norm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365760" marR="0" lvl="1" indent="0" algn="just" defTabSz="914400" rtl="0" eaLnBrk="1" fontAlgn="auto" latinLnBrk="0" hangingPunct="1">
              <a:lnSpc>
                <a:spcPct val="100000"/>
              </a:lnSpc>
              <a:spcBef>
                <a:spcPct val="20000"/>
              </a:spcBef>
              <a:spcAft>
                <a:spcPts val="0"/>
              </a:spcAft>
              <a:buClr>
                <a:srgbClr val="FC6E04"/>
              </a:buClr>
              <a:buSzPct val="80000"/>
              <a:buFont typeface="Wingdings 2" panose="05020102010507070707" pitchFamily="18" charset="2"/>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p:txBody>
      </p:sp>
      <p:sp>
        <p:nvSpPr>
          <p:cNvPr id="6" name="Espace réservé du contenu 2">
            <a:extLst>
              <a:ext uri="{FF2B5EF4-FFF2-40B4-BE49-F238E27FC236}">
                <a16:creationId xmlns:a16="http://schemas.microsoft.com/office/drawing/2014/main" id="{C7C4C57B-F04A-45DE-921C-C102E25F0954}"/>
              </a:ext>
            </a:extLst>
          </p:cNvPr>
          <p:cNvSpPr txBox="1">
            <a:spLocks/>
          </p:cNvSpPr>
          <p:nvPr/>
        </p:nvSpPr>
        <p:spPr>
          <a:xfrm>
            <a:off x="692150" y="1133475"/>
            <a:ext cx="7408863" cy="4239741"/>
          </a:xfrm>
          <a:prstGeom prst="rect">
            <a:avLst/>
          </a:prstGeom>
        </p:spPr>
        <p:txBody>
          <a:bodyPr>
            <a:norm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174625" marR="0" lvl="0" indent="-174625" algn="just" defTabSz="914400" rtl="0" eaLnBrk="1" fontAlgn="auto" latinLnBrk="0" hangingPunct="1">
              <a:lnSpc>
                <a:spcPct val="100000"/>
              </a:lnSpc>
              <a:spcBef>
                <a:spcPts val="600"/>
              </a:spcBef>
              <a:spcAft>
                <a:spcPts val="0"/>
              </a:spcAft>
              <a:buClr>
                <a:srgbClr val="002060"/>
              </a:buClr>
              <a:buSzPct val="70000"/>
              <a:buFontTx/>
              <a:buChar char="-"/>
              <a:tabLst/>
              <a:defRPr/>
            </a:pPr>
            <a:r>
              <a:rPr kumimoji="0" lang="fr-FR"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Instauration d’un délai supplémentaire d’un an</a:t>
            </a: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pour céder les titres lorsque le dirigeant a fait valoir ses droits à la retraite entre le 1</a:t>
            </a:r>
            <a:r>
              <a:rPr kumimoji="0" lang="fr-FR" sz="1400" b="0" i="0" u="none" strike="noStrike" kern="1200" cap="none" spc="0" normalizeH="0" baseline="30000" noProof="0" dirty="0">
                <a:ln>
                  <a:noFill/>
                </a:ln>
                <a:solidFill>
                  <a:srgbClr val="002060"/>
                </a:solidFill>
                <a:effectLst/>
                <a:uLnTx/>
                <a:uFillTx/>
                <a:latin typeface="Calibri" panose="020F0502020204030204" pitchFamily="34" charset="0"/>
                <a:ea typeface="+mn-ea"/>
                <a:cs typeface="Calibri" panose="020F0502020204030204" pitchFamily="34" charset="0"/>
              </a:rPr>
              <a:t>er</a:t>
            </a: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janvier 2019 et le 31 décembre 2021 avant de céder ses titres.</a:t>
            </a:r>
          </a:p>
          <a:p>
            <a:pPr marL="174625" marR="0" lvl="0" indent="-174625"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58775" marR="0" lvl="0" indent="-179388" algn="just" defTabSz="914400" rtl="0" eaLnBrk="1" fontAlgn="auto" latinLnBrk="0" hangingPunct="1">
              <a:lnSpc>
                <a:spcPct val="100000"/>
              </a:lnSpc>
              <a:spcBef>
                <a:spcPts val="600"/>
              </a:spcBef>
              <a:spcAft>
                <a:spcPts val="0"/>
              </a:spcAft>
              <a:buClr>
                <a:srgbClr val="002060"/>
              </a:buClr>
              <a:buSzPct val="70000"/>
              <a:buFontTx/>
              <a:buChar char="-"/>
              <a:tabLst/>
              <a:defRPr/>
            </a:pPr>
            <a:r>
              <a:rPr kumimoji="0" lang="fr-FR" sz="1400" b="0" i="0" u="none" strike="noStrike" kern="1200" cap="none" spc="0" normalizeH="0" baseline="0" noProof="0" dirty="0">
                <a:ln>
                  <a:noFill/>
                </a:ln>
                <a:solidFill>
                  <a:srgbClr val="002060"/>
                </a:solidFill>
                <a:effectLst/>
                <a:highlight>
                  <a:srgbClr val="FFFFFF"/>
                </a:highlight>
                <a:uLnTx/>
                <a:uFillTx/>
                <a:latin typeface="Calibri" panose="020F0502020204030204" pitchFamily="34" charset="0"/>
                <a:ea typeface="+mn-ea"/>
                <a:cs typeface="Calibri" panose="020F0502020204030204" pitchFamily="34" charset="0"/>
              </a:rPr>
              <a:t>Le départ à la retraite doit précéder la cession. La cessation des fonctions peut, en revanche, intervenir postérieurement à la cession.</a:t>
            </a:r>
          </a:p>
          <a:p>
            <a:pPr marL="358775" marR="0" lvl="0" indent="-179388" algn="just" defTabSz="914400" rtl="0" eaLnBrk="1" fontAlgn="auto" latinLnBrk="0" hangingPunct="1">
              <a:lnSpc>
                <a:spcPct val="100000"/>
              </a:lnSpc>
              <a:spcBef>
                <a:spcPts val="600"/>
              </a:spcBef>
              <a:spcAft>
                <a:spcPts val="0"/>
              </a:spcAft>
              <a:buClr>
                <a:srgbClr val="002060"/>
              </a:buClr>
              <a:buSzPct val="70000"/>
              <a:buFontTx/>
              <a:buChar char="-"/>
              <a:tabLst/>
              <a:defRPr/>
            </a:pPr>
            <a:r>
              <a:rPr kumimoji="0" lang="fr-FR" sz="1400" b="0" i="0" u="none" strike="noStrike" kern="1200" cap="none" spc="0" normalizeH="0" baseline="0" noProof="0" dirty="0">
                <a:ln>
                  <a:noFill/>
                </a:ln>
                <a:solidFill>
                  <a:srgbClr val="002060"/>
                </a:solidFill>
                <a:effectLst/>
                <a:highlight>
                  <a:srgbClr val="FFFFFF"/>
                </a:highlight>
                <a:uLnTx/>
                <a:uFillTx/>
                <a:latin typeface="Calibri" panose="020F0502020204030204" pitchFamily="34" charset="0"/>
                <a:ea typeface="+mn-ea"/>
                <a:cs typeface="Calibri" panose="020F0502020204030204" pitchFamily="34" charset="0"/>
              </a:rPr>
              <a:t>Si la cessation des fonctions et le départ à la retraite interviennent avant la cession : il ne devrait pas s’écouler un délai supérieur à 36 mois entre le premier de ces évènements et la cession.</a:t>
            </a:r>
          </a:p>
          <a:p>
            <a:pPr marL="358775" marR="0" lvl="0" indent="-179388" algn="just" defTabSz="914400" rtl="0" eaLnBrk="1" fontAlgn="auto" latinLnBrk="0" hangingPunct="1">
              <a:lnSpc>
                <a:spcPct val="100000"/>
              </a:lnSpc>
              <a:spcBef>
                <a:spcPts val="600"/>
              </a:spcBef>
              <a:spcAft>
                <a:spcPts val="0"/>
              </a:spcAft>
              <a:buClr>
                <a:srgbClr val="002060"/>
              </a:buClr>
              <a:buSzPct val="70000"/>
              <a:buFontTx/>
              <a:buChar char="-"/>
              <a:tabLst/>
              <a:defRPr/>
            </a:pPr>
            <a:r>
              <a:rPr kumimoji="0" lang="fr-FR" sz="1400" b="0" i="0" u="none" strike="noStrike" kern="1200" cap="none" spc="0" normalizeH="0" baseline="0" noProof="0" dirty="0">
                <a:ln>
                  <a:noFill/>
                </a:ln>
                <a:solidFill>
                  <a:srgbClr val="002060"/>
                </a:solidFill>
                <a:effectLst/>
                <a:highlight>
                  <a:srgbClr val="FFFFFF"/>
                </a:highlight>
                <a:uLnTx/>
                <a:uFillTx/>
                <a:latin typeface="Calibri" panose="020F0502020204030204" pitchFamily="34" charset="0"/>
                <a:ea typeface="+mn-ea"/>
                <a:cs typeface="Calibri" panose="020F0502020204030204" pitchFamily="34" charset="0"/>
              </a:rPr>
              <a:t>Si la cessation des fonctions intervient après la cession : il ne devrait pas s’écouler un délai supérieur à 72 mois entre les deux évènements.</a:t>
            </a:r>
          </a:p>
          <a:p>
            <a:pPr marL="179388" marR="0" lvl="0" indent="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None/>
              <a:tabLst/>
              <a:defRPr/>
            </a:pPr>
            <a:endParaRPr kumimoji="0" lang="fr-FR" sz="1400" b="0" i="0" u="none" strike="noStrike" kern="1200" cap="none" spc="0" normalizeH="0" baseline="0" noProof="0" dirty="0">
              <a:ln>
                <a:noFill/>
              </a:ln>
              <a:solidFill>
                <a:srgbClr val="002060"/>
              </a:solidFill>
              <a:effectLst/>
              <a:highlight>
                <a:srgbClr val="FFFFFF"/>
              </a:highlight>
              <a:uLnTx/>
              <a:uFillTx/>
              <a:latin typeface="Calibri" panose="020F0502020204030204" pitchFamily="34" charset="0"/>
              <a:ea typeface="+mn-ea"/>
              <a:cs typeface="Calibri" panose="020F0502020204030204" pitchFamily="34" charset="0"/>
            </a:endParaRPr>
          </a:p>
          <a:p>
            <a:pPr marL="179388" marR="0" lvl="0" indent="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None/>
              <a:tabLst/>
              <a:defRPr/>
            </a:pPr>
            <a:r>
              <a:rPr kumimoji="0" lang="fr-FR" sz="1400" b="0" i="0" u="none" strike="noStrike" kern="1200" cap="none" spc="0" normalizeH="0" baseline="0" noProof="0" dirty="0">
                <a:ln>
                  <a:noFill/>
                </a:ln>
                <a:solidFill>
                  <a:srgbClr val="002060"/>
                </a:solidFill>
                <a:effectLst/>
                <a:highlight>
                  <a:srgbClr val="FFFFFF"/>
                </a:highlight>
                <a:uLnTx/>
                <a:uFillTx/>
                <a:latin typeface="Calibri" panose="020F0502020204030204" pitchFamily="34" charset="0"/>
                <a:ea typeface="+mn-ea"/>
                <a:cs typeface="Calibri" panose="020F0502020204030204" pitchFamily="34" charset="0"/>
              </a:rPr>
              <a:t>Interprétation à confirmer par l’administration fiscale.</a:t>
            </a:r>
          </a:p>
          <a:p>
            <a:pPr marL="273050" marR="0" lvl="0" indent="-273050"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800" b="0" i="0" u="none" strike="noStrike" kern="1200" cap="none" spc="0" normalizeH="0" baseline="0" noProof="0" dirty="0">
              <a:ln>
                <a:noFill/>
              </a:ln>
              <a:solidFill>
                <a:srgbClr val="002060"/>
              </a:solidFill>
              <a:effectLst/>
              <a:highlight>
                <a:srgbClr val="FFFFFF"/>
              </a:highlight>
              <a:uLnTx/>
              <a:uFillTx/>
              <a:latin typeface="Calibri" panose="020F0502020204030204" pitchFamily="34" charset="0"/>
              <a:ea typeface="+mn-ea"/>
              <a:cs typeface="Calibri" panose="020F0502020204030204" pitchFamily="34" charset="0"/>
            </a:endParaRPr>
          </a:p>
          <a:p>
            <a:pPr marL="639763" marR="0" lvl="1" indent="-273050" algn="just" defTabSz="914400" rtl="0" eaLnBrk="1" fontAlgn="auto" latinLnBrk="0" hangingPunct="1">
              <a:lnSpc>
                <a:spcPct val="100000"/>
              </a:lnSpc>
              <a:spcBef>
                <a:spcPct val="20000"/>
              </a:spcBef>
              <a:spcAft>
                <a:spcPts val="0"/>
              </a:spcAft>
              <a:buClr>
                <a:srgbClr val="002060"/>
              </a:buClr>
              <a:buSzPct val="80000"/>
              <a:buFontTx/>
              <a:buChar char="-"/>
              <a:tabLst/>
              <a:defRPr/>
            </a:pPr>
            <a:endParaRPr kumimoji="0" lang="fr-FR" sz="1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273050" marR="0" lvl="0" indent="-2730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
              <a:tabLst/>
              <a:defRPr/>
            </a:pPr>
            <a:endParaRPr kumimoji="0" lang="fr-FR"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19045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676F90-38A2-4F4A-B580-21D3E5BF3953}"/>
              </a:ext>
            </a:extLst>
          </p:cNvPr>
          <p:cNvSpPr>
            <a:spLocks noGrp="1"/>
          </p:cNvSpPr>
          <p:nvPr>
            <p:ph type="title"/>
          </p:nvPr>
        </p:nvSpPr>
        <p:spPr>
          <a:xfrm>
            <a:off x="633413" y="387350"/>
            <a:ext cx="7467600" cy="576263"/>
          </a:xfrm>
        </p:spPr>
        <p:txBody>
          <a:bodyPr/>
          <a:lstStyle/>
          <a:p>
            <a:pPr algn="ctr" eaLnBrk="1" fontAlgn="auto" hangingPunct="1">
              <a:spcAft>
                <a:spcPts val="0"/>
              </a:spcAft>
              <a:defRPr/>
            </a:pPr>
            <a:r>
              <a:rPr lang="fr-FR" sz="2400" u="sng" dirty="0">
                <a:uFill>
                  <a:solidFill>
                    <a:schemeClr val="bg2"/>
                  </a:solidFill>
                </a:uFill>
                <a:latin typeface="Calibri" panose="020F0502020204030204" pitchFamily="34" charset="0"/>
                <a:cs typeface="Calibri" panose="020F0502020204030204" pitchFamily="34" charset="0"/>
              </a:rPr>
              <a:t>LF 2022</a:t>
            </a:r>
            <a:endParaRPr lang="fr-FR" sz="2400" dirty="0">
              <a:latin typeface="Calibri" panose="020F0502020204030204" pitchFamily="34" charset="0"/>
              <a:cs typeface="Calibri" panose="020F0502020204030204" pitchFamily="34" charset="0"/>
            </a:endParaRPr>
          </a:p>
        </p:txBody>
      </p:sp>
      <p:sp>
        <p:nvSpPr>
          <p:cNvPr id="19459" name="Espace réservé du numéro de diapositive 2">
            <a:extLst>
              <a:ext uri="{FF2B5EF4-FFF2-40B4-BE49-F238E27FC236}">
                <a16:creationId xmlns:a16="http://schemas.microsoft.com/office/drawing/2014/main" id="{86D1F5E1-B714-4CBB-B974-53CF8403CF75}"/>
              </a:ext>
            </a:extLst>
          </p:cNvPr>
          <p:cNvSpPr>
            <a:spLocks noGrp="1"/>
          </p:cNvSpPr>
          <p:nvPr/>
        </p:nvSpPr>
        <p:spPr bwMode="auto">
          <a:xfrm>
            <a:off x="8101013" y="5732463"/>
            <a:ext cx="609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001B54"/>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AAABB6"/>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0F8EE2F9-C8A1-430F-BCED-A331199743F8}" type="slidenum">
              <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A0DC5B10-F011-40FD-AA02-F94D805B8E13}"/>
              </a:ext>
            </a:extLst>
          </p:cNvPr>
          <p:cNvSpPr txBox="1">
            <a:spLocks/>
          </p:cNvSpPr>
          <p:nvPr/>
        </p:nvSpPr>
        <p:spPr>
          <a:xfrm>
            <a:off x="539750" y="981075"/>
            <a:ext cx="7467600" cy="5327650"/>
          </a:xfrm>
          <a:prstGeom prst="rect">
            <a:avLst/>
          </a:prstGeom>
        </p:spPr>
        <p:txBody>
          <a:bodyPr>
            <a:norm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365760" marR="0" lvl="1" indent="0" algn="just" defTabSz="914400" rtl="0" eaLnBrk="1" fontAlgn="auto" latinLnBrk="0" hangingPunct="1">
              <a:lnSpc>
                <a:spcPct val="100000"/>
              </a:lnSpc>
              <a:spcBef>
                <a:spcPct val="20000"/>
              </a:spcBef>
              <a:spcAft>
                <a:spcPts val="0"/>
              </a:spcAft>
              <a:buClr>
                <a:srgbClr val="FC6E04"/>
              </a:buClr>
              <a:buSzPct val="80000"/>
              <a:buFont typeface="Wingdings 2" panose="05020102010507070707" pitchFamily="18" charset="2"/>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p:txBody>
      </p:sp>
      <p:sp>
        <p:nvSpPr>
          <p:cNvPr id="6" name="Espace réservé du contenu 2">
            <a:extLst>
              <a:ext uri="{FF2B5EF4-FFF2-40B4-BE49-F238E27FC236}">
                <a16:creationId xmlns:a16="http://schemas.microsoft.com/office/drawing/2014/main" id="{C7C4C57B-F04A-45DE-921C-C102E25F0954}"/>
              </a:ext>
            </a:extLst>
          </p:cNvPr>
          <p:cNvSpPr txBox="1">
            <a:spLocks/>
          </p:cNvSpPr>
          <p:nvPr/>
        </p:nvSpPr>
        <p:spPr>
          <a:xfrm>
            <a:off x="692150" y="1133475"/>
            <a:ext cx="7408863" cy="4239741"/>
          </a:xfrm>
          <a:prstGeom prst="rect">
            <a:avLst/>
          </a:prstGeom>
        </p:spPr>
        <p:txBody>
          <a:bodyPr>
            <a:norm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174625" marR="0" lvl="0" indent="-174625" algn="just" defTabSz="914400" rtl="0" eaLnBrk="1" fontAlgn="auto" latinLnBrk="0" hangingPunct="1">
              <a:lnSpc>
                <a:spcPct val="100000"/>
              </a:lnSpc>
              <a:spcBef>
                <a:spcPts val="600"/>
              </a:spcBef>
              <a:spcAft>
                <a:spcPts val="0"/>
              </a:spcAft>
              <a:buClr>
                <a:srgbClr val="002060"/>
              </a:buClr>
              <a:buSzPct val="70000"/>
              <a:buFontTx/>
              <a:buChar char="-"/>
              <a:tabLst/>
              <a:defRPr/>
            </a:pPr>
            <a:r>
              <a:rPr kumimoji="0" lang="fr-FR"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Remise en cause de l’abattement fixe</a:t>
            </a: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 l’abattement fixe est remis en cause au titre de l’année au cours de laquelle intervient le terme du délai de 3 ans. Deux hypothèses sont concernées :</a:t>
            </a:r>
          </a:p>
          <a:p>
            <a:pPr marL="174625" marR="0" lvl="0" indent="-174625"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61950" marR="0" lvl="0" indent="-184150" algn="just" defTabSz="914400" rtl="0" eaLnBrk="1" fontAlgn="auto" latinLnBrk="0" hangingPunct="1">
              <a:lnSpc>
                <a:spcPct val="100000"/>
              </a:lnSpc>
              <a:spcBef>
                <a:spcPts val="600"/>
              </a:spcBef>
              <a:spcAft>
                <a:spcPts val="0"/>
              </a:spcAft>
              <a:buClr>
                <a:srgbClr val="002060"/>
              </a:buClr>
              <a:buSzPct val="70000"/>
              <a:buFontTx/>
              <a:buChar char="-"/>
              <a:tabLst/>
              <a:defRPr/>
            </a:pP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Le cédant n’a pas cessé ses fonctions dans les 3 ans suivant la cession.</a:t>
            </a:r>
          </a:p>
          <a:p>
            <a:pPr marL="358775" marR="0" lvl="0" indent="-179388"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400" b="0" i="0" u="none" strike="noStrike" kern="1200" cap="none" spc="0" normalizeH="0" baseline="0" noProof="0" dirty="0">
              <a:ln>
                <a:noFill/>
              </a:ln>
              <a:solidFill>
                <a:srgbClr val="002060"/>
              </a:solidFill>
              <a:effectLst/>
              <a:highlight>
                <a:srgbClr val="FFFFFF"/>
              </a:highlight>
              <a:uLnTx/>
              <a:uFillTx/>
              <a:latin typeface="Calibri" panose="020F0502020204030204" pitchFamily="34" charset="0"/>
              <a:ea typeface="+mn-ea"/>
              <a:cs typeface="Calibri" panose="020F0502020204030204" pitchFamily="34" charset="0"/>
            </a:endParaRPr>
          </a:p>
          <a:p>
            <a:pPr marL="358775" marR="0" lvl="0" indent="-179388" algn="just" defTabSz="914400" rtl="0" eaLnBrk="1" fontAlgn="auto" latinLnBrk="0" hangingPunct="1">
              <a:lnSpc>
                <a:spcPct val="100000"/>
              </a:lnSpc>
              <a:spcBef>
                <a:spcPts val="600"/>
              </a:spcBef>
              <a:spcAft>
                <a:spcPts val="0"/>
              </a:spcAft>
              <a:buClr>
                <a:srgbClr val="002060"/>
              </a:buClr>
              <a:buSzPct val="70000"/>
              <a:buFontTx/>
              <a:buChar char="-"/>
              <a:tabLst/>
              <a:defRPr/>
            </a:pPr>
            <a:r>
              <a:rPr kumimoji="0" lang="fr-FR" sz="1400" b="0" i="0" u="none" strike="noStrike" kern="1200" cap="none" spc="0" normalizeH="0" baseline="0" noProof="0" dirty="0">
                <a:ln>
                  <a:noFill/>
                </a:ln>
                <a:solidFill>
                  <a:srgbClr val="002060"/>
                </a:solidFill>
                <a:effectLst/>
                <a:highlight>
                  <a:srgbClr val="FFFFFF"/>
                </a:highlight>
                <a:uLnTx/>
                <a:uFillTx/>
                <a:latin typeface="Calibri" panose="020F0502020204030204" pitchFamily="34" charset="0"/>
                <a:ea typeface="+mn-ea"/>
                <a:cs typeface="Calibri" panose="020F0502020204030204" pitchFamily="34" charset="0"/>
              </a:rPr>
              <a:t>Au terme du délai de 3 ans, la condition de cession totale ou majoritaire des titres n’est pas remplie (pour rappel : la cession doit porter sur l’intégralité des titres de la société ou sur plus de 50% des droits de vote lorsque le cédant détient plus de 50% de ces droits).</a:t>
            </a:r>
          </a:p>
          <a:p>
            <a:pPr marL="358775" marR="0" lvl="0" indent="-179388"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200" b="0" i="0" u="none" strike="noStrike" kern="1200" cap="none" spc="0" normalizeH="0" baseline="0" noProof="0" dirty="0">
              <a:ln>
                <a:noFill/>
              </a:ln>
              <a:solidFill>
                <a:srgbClr val="002060"/>
              </a:solidFill>
              <a:effectLst/>
              <a:highlight>
                <a:srgbClr val="FFFFFF"/>
              </a:highlight>
              <a:uLnTx/>
              <a:uFillTx/>
              <a:latin typeface="Century Schoolbook"/>
              <a:ea typeface="+mn-ea"/>
              <a:cs typeface="+mn-cs"/>
            </a:endParaRPr>
          </a:p>
          <a:p>
            <a:pPr marL="179388" marR="0" lvl="0" indent="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None/>
              <a:tabLst/>
              <a:defRPr/>
            </a:pPr>
            <a:endParaRPr kumimoji="0" lang="fr-FR" sz="1400" b="0" i="0" u="none" strike="noStrike" kern="1200" cap="none" spc="0" normalizeH="0" baseline="0" noProof="0" dirty="0">
              <a:ln>
                <a:noFill/>
              </a:ln>
              <a:solidFill>
                <a:srgbClr val="002060"/>
              </a:solidFill>
              <a:effectLst/>
              <a:highlight>
                <a:srgbClr val="FFFFFF"/>
              </a:highlight>
              <a:uLnTx/>
              <a:uFillTx/>
              <a:latin typeface="Century Schoolbook"/>
              <a:ea typeface="+mn-ea"/>
              <a:cs typeface="+mn-cs"/>
            </a:endParaRPr>
          </a:p>
          <a:p>
            <a:pPr marL="179388" marR="0" lvl="0" indent="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None/>
              <a:tabLst/>
              <a:defRPr/>
            </a:pPr>
            <a:endParaRPr kumimoji="0" lang="fr-FR" sz="1400" b="0" i="0" u="none" strike="noStrike" kern="1200" cap="none" spc="0" normalizeH="0" baseline="0" noProof="0" dirty="0">
              <a:ln>
                <a:noFill/>
              </a:ln>
              <a:solidFill>
                <a:srgbClr val="002060"/>
              </a:solidFill>
              <a:effectLst/>
              <a:highlight>
                <a:srgbClr val="FFFFFF"/>
              </a:highlight>
              <a:uLnTx/>
              <a:uFillTx/>
              <a:latin typeface="Century Schoolbook"/>
              <a:ea typeface="+mn-ea"/>
              <a:cs typeface="+mn-cs"/>
            </a:endParaRPr>
          </a:p>
          <a:p>
            <a:pPr marL="273050" marR="0" lvl="0" indent="-273050"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600" b="0" i="0" u="none" strike="noStrike" kern="1200" cap="none" spc="0" normalizeH="0" baseline="0" noProof="0" dirty="0">
              <a:ln>
                <a:noFill/>
              </a:ln>
              <a:solidFill>
                <a:srgbClr val="002060"/>
              </a:solidFill>
              <a:effectLst/>
              <a:highlight>
                <a:srgbClr val="FFFFFF"/>
              </a:highlight>
              <a:uLnTx/>
              <a:uFillTx/>
              <a:latin typeface="Century Schoolbook"/>
              <a:ea typeface="+mn-ea"/>
              <a:cs typeface="+mn-cs"/>
            </a:endParaRPr>
          </a:p>
          <a:p>
            <a:pPr marL="639763" marR="0" lvl="1" indent="-273050" algn="just" defTabSz="914400" rtl="0" eaLnBrk="1" fontAlgn="auto" latinLnBrk="0" hangingPunct="1">
              <a:lnSpc>
                <a:spcPct val="100000"/>
              </a:lnSpc>
              <a:spcBef>
                <a:spcPct val="20000"/>
              </a:spcBef>
              <a:spcAft>
                <a:spcPts val="0"/>
              </a:spcAft>
              <a:buClr>
                <a:srgbClr val="002060"/>
              </a:buClr>
              <a:buSzPct val="80000"/>
              <a:buFontTx/>
              <a:buChar char="-"/>
              <a:tabLst/>
              <a:defRPr/>
            </a:pPr>
            <a:endParaRPr kumimoji="0" lang="fr-FR" sz="11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300" b="0" i="0" u="none" strike="noStrike" kern="1200" cap="none" spc="0" normalizeH="0" baseline="0" noProof="0" dirty="0">
              <a:ln>
                <a:noFill/>
              </a:ln>
              <a:solidFill>
                <a:srgbClr val="002060"/>
              </a:solidFill>
              <a:effectLst/>
              <a:uLnTx/>
              <a:uFillTx/>
              <a:latin typeface="Century Schoolbook"/>
              <a:ea typeface="+mn-ea"/>
              <a:cs typeface="+mn-cs"/>
            </a:endParaRPr>
          </a:p>
          <a:p>
            <a:pPr marL="273050" marR="0" lvl="0" indent="-2730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p:txBody>
      </p:sp>
    </p:spTree>
    <p:extLst>
      <p:ext uri="{BB962C8B-B14F-4D97-AF65-F5344CB8AC3E}">
        <p14:creationId xmlns:p14="http://schemas.microsoft.com/office/powerpoint/2010/main" val="3592819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676F90-38A2-4F4A-B580-21D3E5BF3953}"/>
              </a:ext>
            </a:extLst>
          </p:cNvPr>
          <p:cNvSpPr>
            <a:spLocks noGrp="1"/>
          </p:cNvSpPr>
          <p:nvPr>
            <p:ph type="title"/>
          </p:nvPr>
        </p:nvSpPr>
        <p:spPr>
          <a:xfrm>
            <a:off x="633413" y="387350"/>
            <a:ext cx="7467600" cy="576263"/>
          </a:xfrm>
        </p:spPr>
        <p:txBody>
          <a:bodyPr/>
          <a:lstStyle/>
          <a:p>
            <a:pPr algn="ctr" eaLnBrk="1" fontAlgn="auto" hangingPunct="1">
              <a:spcAft>
                <a:spcPts val="0"/>
              </a:spcAft>
              <a:defRPr/>
            </a:pPr>
            <a:r>
              <a:rPr lang="fr-FR" sz="2400" u="sng" dirty="0">
                <a:uFill>
                  <a:solidFill>
                    <a:schemeClr val="bg2"/>
                  </a:solidFill>
                </a:uFill>
                <a:latin typeface="Calibri" panose="020F0502020204030204" pitchFamily="34" charset="0"/>
                <a:cs typeface="Calibri" panose="020F0502020204030204" pitchFamily="34" charset="0"/>
              </a:rPr>
              <a:t>LF 2022</a:t>
            </a:r>
            <a:endParaRPr lang="fr-FR" sz="2400" dirty="0">
              <a:latin typeface="Calibri" panose="020F0502020204030204" pitchFamily="34" charset="0"/>
              <a:cs typeface="Calibri" panose="020F0502020204030204" pitchFamily="34" charset="0"/>
            </a:endParaRPr>
          </a:p>
        </p:txBody>
      </p:sp>
      <p:sp>
        <p:nvSpPr>
          <p:cNvPr id="19459" name="Espace réservé du numéro de diapositive 2">
            <a:extLst>
              <a:ext uri="{FF2B5EF4-FFF2-40B4-BE49-F238E27FC236}">
                <a16:creationId xmlns:a16="http://schemas.microsoft.com/office/drawing/2014/main" id="{86D1F5E1-B714-4CBB-B974-53CF8403CF75}"/>
              </a:ext>
            </a:extLst>
          </p:cNvPr>
          <p:cNvSpPr>
            <a:spLocks noGrp="1"/>
          </p:cNvSpPr>
          <p:nvPr/>
        </p:nvSpPr>
        <p:spPr bwMode="auto">
          <a:xfrm>
            <a:off x="8101013" y="5732463"/>
            <a:ext cx="609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001B54"/>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AAABB6"/>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0F8EE2F9-C8A1-430F-BCED-A331199743F8}" type="slidenum">
              <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A0DC5B10-F011-40FD-AA02-F94D805B8E13}"/>
              </a:ext>
            </a:extLst>
          </p:cNvPr>
          <p:cNvSpPr txBox="1">
            <a:spLocks/>
          </p:cNvSpPr>
          <p:nvPr/>
        </p:nvSpPr>
        <p:spPr>
          <a:xfrm>
            <a:off x="539750" y="981075"/>
            <a:ext cx="7467600" cy="5327650"/>
          </a:xfrm>
          <a:prstGeom prst="rect">
            <a:avLst/>
          </a:prstGeom>
        </p:spPr>
        <p:txBody>
          <a:bodyPr>
            <a:norm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365760" marR="0" lvl="1" indent="0" algn="just" defTabSz="914400" rtl="0" eaLnBrk="1" fontAlgn="auto" latinLnBrk="0" hangingPunct="1">
              <a:lnSpc>
                <a:spcPct val="100000"/>
              </a:lnSpc>
              <a:spcBef>
                <a:spcPct val="20000"/>
              </a:spcBef>
              <a:spcAft>
                <a:spcPts val="0"/>
              </a:spcAft>
              <a:buClr>
                <a:srgbClr val="FC6E04"/>
              </a:buClr>
              <a:buSzPct val="80000"/>
              <a:buFont typeface="Wingdings 2" panose="05020102010507070707" pitchFamily="18" charset="2"/>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p:txBody>
      </p:sp>
      <p:sp>
        <p:nvSpPr>
          <p:cNvPr id="6" name="Espace réservé du contenu 2">
            <a:extLst>
              <a:ext uri="{FF2B5EF4-FFF2-40B4-BE49-F238E27FC236}">
                <a16:creationId xmlns:a16="http://schemas.microsoft.com/office/drawing/2014/main" id="{C7C4C57B-F04A-45DE-921C-C102E25F0954}"/>
              </a:ext>
            </a:extLst>
          </p:cNvPr>
          <p:cNvSpPr txBox="1">
            <a:spLocks/>
          </p:cNvSpPr>
          <p:nvPr/>
        </p:nvSpPr>
        <p:spPr>
          <a:xfrm>
            <a:off x="692150" y="1133475"/>
            <a:ext cx="7408863" cy="5391869"/>
          </a:xfrm>
          <a:prstGeom prst="rect">
            <a:avLst/>
          </a:prstGeom>
        </p:spPr>
        <p:txBody>
          <a:bodyPr>
            <a:norm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174625" marR="0" lvl="0" indent="-174625" algn="just" defTabSz="914400" rtl="0" eaLnBrk="1" fontAlgn="auto" latinLnBrk="0" hangingPunct="1">
              <a:lnSpc>
                <a:spcPct val="100000"/>
              </a:lnSpc>
              <a:spcBef>
                <a:spcPts val="600"/>
              </a:spcBef>
              <a:spcAft>
                <a:spcPts val="0"/>
              </a:spcAft>
              <a:buClr>
                <a:srgbClr val="002060"/>
              </a:buClr>
              <a:buSzPct val="70000"/>
              <a:buFontTx/>
              <a:buChar char="-"/>
              <a:tabLst/>
              <a:defRPr/>
            </a:pP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Alignement du régime fiscal des gains de cessions d’actifs numériques réalisés </a:t>
            </a:r>
            <a:r>
              <a:rPr kumimoji="0" lang="fr-FR"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à titre professionnel </a:t>
            </a: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sur le régime applicable aux opérations de bourse, à compter du 1</a:t>
            </a:r>
            <a:r>
              <a:rPr kumimoji="0" lang="fr-FR" sz="1400" b="0" i="0" u="none" strike="noStrike" kern="1200" cap="none" spc="0" normalizeH="0" baseline="30000" noProof="0" dirty="0">
                <a:ln>
                  <a:noFill/>
                </a:ln>
                <a:solidFill>
                  <a:srgbClr val="002060"/>
                </a:solidFill>
                <a:effectLst/>
                <a:uLnTx/>
                <a:uFillTx/>
                <a:latin typeface="Calibri" panose="020F0502020204030204" pitchFamily="34" charset="0"/>
                <a:ea typeface="+mn-ea"/>
                <a:cs typeface="Calibri" panose="020F0502020204030204" pitchFamily="34" charset="0"/>
              </a:rPr>
              <a:t>er</a:t>
            </a: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janvier 2023.</a:t>
            </a:r>
          </a:p>
          <a:p>
            <a:pPr marL="174625" marR="0" lvl="0" indent="-174625"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60363" marR="0" lvl="1" indent="-184150" algn="just"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Ø"/>
              <a:tabLst/>
              <a:defRPr/>
            </a:pP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Abandon du critère de la fréquence des opérations et du montant des plus-values réalisées, antérieurement retenus par l’administration fiscale pour qualifier le critère « d’habitude ».</a:t>
            </a:r>
          </a:p>
          <a:p>
            <a:pPr marL="361950" marR="0" lvl="0" indent="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None/>
              <a:tabLst/>
              <a:defRPr/>
            </a:pP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Dorénavant, les gains réalisés à titre professionnel sont ceux qui caractérisent une activité exercée par une personne se livrant à titre professionnel (i.e., </a:t>
            </a:r>
            <a:r>
              <a:rPr kumimoji="0" lang="fr-FR"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dans des conditions analogues</a:t>
            </a: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à celles qui caractérisent une activité exercée par une personne à titre professionnel) à des opérations d’achat, de vente et d’échange d’actifs numériques.</a:t>
            </a:r>
          </a:p>
          <a:p>
            <a:pPr marL="361950" marR="0" lvl="0" indent="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None/>
              <a:tabLst/>
              <a:defRPr/>
            </a:pP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Le caractère habituel et l’importance des gains ne constituent plus les deux critères d’appréciation de l’exercice d’une activité à titre professionnel. Les conditions de réalisation des gains seront appréciées de manière globale.</a:t>
            </a:r>
          </a:p>
          <a:p>
            <a:pPr marL="361950" marR="0" lvl="0" indent="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None/>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60363" marR="0" lvl="1" indent="-184150" algn="just"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Ø"/>
              <a:tabLst/>
              <a:defRPr/>
            </a:pP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La nouvelle définition concernerait les contribuables (selon les motifs de la loi) :</a:t>
            </a:r>
          </a:p>
          <a:p>
            <a:pPr marL="538163" marR="0" lvl="0" indent="-187325"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None/>
              <a:tabLst/>
              <a:defRPr/>
            </a:pP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Bénéficiant de frais de transaction préférentiels en contrepartie d’un engagement à échanger un certain volume d’actifs numériques par mois ; ou</a:t>
            </a:r>
          </a:p>
          <a:p>
            <a:pPr marL="538163" marR="0" lvl="0" indent="-187325"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None/>
              <a:tabLst/>
              <a:defRPr/>
            </a:pP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Qui recourent à des outils professionnels ou à des pratiques de trading complexes.</a:t>
            </a:r>
          </a:p>
          <a:p>
            <a:pPr marL="174625" marR="0" lvl="0" indent="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None/>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174625" marR="0" lvl="0" indent="-174625"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273050" marR="0" lvl="0" indent="-2730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p:txBody>
      </p:sp>
    </p:spTree>
    <p:extLst>
      <p:ext uri="{BB962C8B-B14F-4D97-AF65-F5344CB8AC3E}">
        <p14:creationId xmlns:p14="http://schemas.microsoft.com/office/powerpoint/2010/main" val="1078181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676F90-38A2-4F4A-B580-21D3E5BF3953}"/>
              </a:ext>
            </a:extLst>
          </p:cNvPr>
          <p:cNvSpPr>
            <a:spLocks noGrp="1"/>
          </p:cNvSpPr>
          <p:nvPr>
            <p:ph type="title"/>
          </p:nvPr>
        </p:nvSpPr>
        <p:spPr>
          <a:xfrm>
            <a:off x="633413" y="387350"/>
            <a:ext cx="7467600" cy="576263"/>
          </a:xfrm>
        </p:spPr>
        <p:txBody>
          <a:bodyPr/>
          <a:lstStyle/>
          <a:p>
            <a:pPr algn="ctr" eaLnBrk="1" fontAlgn="auto" hangingPunct="1">
              <a:spcAft>
                <a:spcPts val="0"/>
              </a:spcAft>
              <a:defRPr/>
            </a:pPr>
            <a:r>
              <a:rPr lang="fr-FR" sz="2400" u="sng" dirty="0">
                <a:uFill>
                  <a:solidFill>
                    <a:schemeClr val="bg2"/>
                  </a:solidFill>
                </a:uFill>
                <a:latin typeface="Calibri" panose="020F0502020204030204" pitchFamily="34" charset="0"/>
                <a:cs typeface="Calibri" panose="020F0502020204030204" pitchFamily="34" charset="0"/>
              </a:rPr>
              <a:t>LF 2022</a:t>
            </a:r>
            <a:endParaRPr lang="fr-FR" sz="2400" dirty="0">
              <a:latin typeface="Calibri" panose="020F0502020204030204" pitchFamily="34" charset="0"/>
              <a:cs typeface="Calibri" panose="020F0502020204030204" pitchFamily="34" charset="0"/>
            </a:endParaRPr>
          </a:p>
        </p:txBody>
      </p:sp>
      <p:sp>
        <p:nvSpPr>
          <p:cNvPr id="19459" name="Espace réservé du numéro de diapositive 2">
            <a:extLst>
              <a:ext uri="{FF2B5EF4-FFF2-40B4-BE49-F238E27FC236}">
                <a16:creationId xmlns:a16="http://schemas.microsoft.com/office/drawing/2014/main" id="{86D1F5E1-B714-4CBB-B974-53CF8403CF75}"/>
              </a:ext>
            </a:extLst>
          </p:cNvPr>
          <p:cNvSpPr>
            <a:spLocks noGrp="1"/>
          </p:cNvSpPr>
          <p:nvPr/>
        </p:nvSpPr>
        <p:spPr bwMode="auto">
          <a:xfrm>
            <a:off x="8101013" y="5732463"/>
            <a:ext cx="609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001B54"/>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AAABB6"/>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AAABB6"/>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0F8EE2F9-C8A1-430F-BCED-A331199743F8}" type="slidenum">
              <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base" latinLnBrk="0" hangingPunct="1">
                <a:lnSpc>
                  <a:spcPct val="100000"/>
                </a:lnSpc>
                <a:spcBef>
                  <a:spcPct val="0"/>
                </a:spcBef>
                <a:spcAft>
                  <a:spcPct val="0"/>
                </a:spcAft>
                <a:buClrTx/>
                <a:buSzTx/>
                <a:buFontTx/>
                <a:buNone/>
                <a:tabLst/>
                <a:defRPr/>
              </a:pPr>
              <a:t>9</a:t>
            </a:fld>
            <a:endParaRPr kumimoji="0" lang="fr-FR" altLang="fr-FR" sz="11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A0DC5B10-F011-40FD-AA02-F94D805B8E13}"/>
              </a:ext>
            </a:extLst>
          </p:cNvPr>
          <p:cNvSpPr txBox="1">
            <a:spLocks/>
          </p:cNvSpPr>
          <p:nvPr/>
        </p:nvSpPr>
        <p:spPr>
          <a:xfrm>
            <a:off x="539750" y="981075"/>
            <a:ext cx="7467600" cy="5327650"/>
          </a:xfrm>
          <a:prstGeom prst="rect">
            <a:avLst/>
          </a:prstGeom>
        </p:spPr>
        <p:txBody>
          <a:bodyPr>
            <a:norm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365760" marR="0" lvl="1" indent="0" algn="just" defTabSz="914400" rtl="0" eaLnBrk="1" fontAlgn="auto" latinLnBrk="0" hangingPunct="1">
              <a:lnSpc>
                <a:spcPct val="100000"/>
              </a:lnSpc>
              <a:spcBef>
                <a:spcPct val="20000"/>
              </a:spcBef>
              <a:spcAft>
                <a:spcPts val="0"/>
              </a:spcAft>
              <a:buClr>
                <a:srgbClr val="FC6E04"/>
              </a:buClr>
              <a:buSzPct val="80000"/>
              <a:buFont typeface="Wingdings 2" panose="05020102010507070707" pitchFamily="18" charset="2"/>
              <a:buNone/>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p:txBody>
      </p:sp>
      <p:sp>
        <p:nvSpPr>
          <p:cNvPr id="6" name="Espace réservé du contenu 2">
            <a:extLst>
              <a:ext uri="{FF2B5EF4-FFF2-40B4-BE49-F238E27FC236}">
                <a16:creationId xmlns:a16="http://schemas.microsoft.com/office/drawing/2014/main" id="{C7C4C57B-F04A-45DE-921C-C102E25F0954}"/>
              </a:ext>
            </a:extLst>
          </p:cNvPr>
          <p:cNvSpPr txBox="1">
            <a:spLocks/>
          </p:cNvSpPr>
          <p:nvPr/>
        </p:nvSpPr>
        <p:spPr>
          <a:xfrm>
            <a:off x="692150" y="1133475"/>
            <a:ext cx="7408863" cy="4239741"/>
          </a:xfrm>
          <a:prstGeom prst="rect">
            <a:avLst/>
          </a:prstGeom>
        </p:spPr>
        <p:txBody>
          <a:bodyPr>
            <a:norm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1B54"/>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ABB6"/>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ABB6"/>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360363" marR="0" lvl="1" indent="-184150" algn="just"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Ø"/>
              <a:tabLst/>
              <a:defRPr/>
            </a:pP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Pour rappel, l’administration fiscale considère que les éléments caractérisant l’exercice dans des conditions analogues à un professionnel d’opérations de bourse reposent, en particulier, sur la détention, la maîtrise et l’usage d’informations et de techniques d’intervention spécialisées ainsi que leur recherche organisée au profit d’opérations boursières nombreuses et sophistiquées (couverture, report, etc.).</a:t>
            </a:r>
          </a:p>
          <a:p>
            <a:pPr marL="360363" marR="0" lvl="1" indent="-184150" algn="just"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Ø"/>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60363" marR="0" lvl="1" indent="-184150" algn="just"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Ø"/>
              <a:tabLst/>
              <a:defRPr/>
            </a:pP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Régime fiscal applicable :</a:t>
            </a:r>
          </a:p>
          <a:p>
            <a:pPr marL="174625" marR="0" lvl="0" indent="-174625"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61950" marR="0" lvl="0" indent="-1841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None/>
              <a:tabLst/>
              <a:defRPr/>
            </a:pP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Gains des particuliers réalisés à titre non-professionnel : Flat Tax au taux de 30% </a:t>
            </a:r>
            <a:r>
              <a:rPr kumimoji="0" lang="fr-FR" sz="1400" b="0" i="0" u="sng"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ou</a:t>
            </a: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option pour le barème progressif de l’IR.</a:t>
            </a:r>
          </a:p>
          <a:p>
            <a:pPr marL="361950" marR="0" lvl="0" indent="-1841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Ø"/>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61950" marR="0" lvl="0" indent="-1841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None/>
              <a:tabLst/>
              <a:defRPr/>
            </a:pPr>
            <a:r>
              <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Gains des particuliers réalisés à titre professionnel : Imposition dans la catégorie des BNC</a:t>
            </a:r>
          </a:p>
          <a:p>
            <a:pPr marL="273050" marR="0" lvl="0" indent="-273050"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273050" marR="0" lvl="0" indent="-273050"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273050" marR="0" lvl="0" indent="-273050" algn="just" defTabSz="914400" rtl="0" eaLnBrk="1" fontAlgn="auto" latinLnBrk="0" hangingPunct="1">
              <a:lnSpc>
                <a:spcPct val="100000"/>
              </a:lnSpc>
              <a:spcBef>
                <a:spcPts val="600"/>
              </a:spcBef>
              <a:spcAft>
                <a:spcPts val="0"/>
              </a:spcAft>
              <a:buClr>
                <a:srgbClr val="002060"/>
              </a:buClr>
              <a:buSzPct val="70000"/>
              <a:buFontTx/>
              <a:buChar char="-"/>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639763" marR="0" lvl="1" indent="-273050" algn="just" defTabSz="914400" rtl="0" eaLnBrk="1" fontAlgn="auto" latinLnBrk="0" hangingPunct="1">
              <a:lnSpc>
                <a:spcPct val="100000"/>
              </a:lnSpc>
              <a:spcBef>
                <a:spcPct val="20000"/>
              </a:spcBef>
              <a:spcAft>
                <a:spcPts val="0"/>
              </a:spcAft>
              <a:buClr>
                <a:srgbClr val="002060"/>
              </a:buClr>
              <a:buSzPct val="80000"/>
              <a:buFontTx/>
              <a:buChar char="-"/>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600"/>
              </a:spcBef>
              <a:spcAft>
                <a:spcPts val="0"/>
              </a:spcAft>
              <a:buClr>
                <a:srgbClr val="002060"/>
              </a:buClr>
              <a:buSzPct val="70000"/>
              <a:buFont typeface="Arial" panose="020B0604020202020204" pitchFamily="34" charset="0"/>
              <a:buNone/>
              <a:tabLst/>
              <a:defRPr/>
            </a:pPr>
            <a:endParaRPr kumimoji="0" lang="fr-FR" sz="1300" b="0" i="0" u="none" strike="noStrike" kern="1200" cap="none" spc="0" normalizeH="0" baseline="0" noProof="0" dirty="0">
              <a:ln>
                <a:noFill/>
              </a:ln>
              <a:solidFill>
                <a:srgbClr val="002060"/>
              </a:solidFill>
              <a:effectLst/>
              <a:uLnTx/>
              <a:uFillTx/>
              <a:latin typeface="Century Schoolbook"/>
              <a:ea typeface="+mn-ea"/>
              <a:cs typeface="+mn-cs"/>
            </a:endParaRPr>
          </a:p>
          <a:p>
            <a:pPr marL="273050" marR="0" lvl="0" indent="-273050" algn="just" defTabSz="914400" rtl="0" eaLnBrk="1" fontAlgn="auto" latinLnBrk="0" hangingPunct="1">
              <a:lnSpc>
                <a:spcPct val="100000"/>
              </a:lnSpc>
              <a:spcBef>
                <a:spcPts val="600"/>
              </a:spcBef>
              <a:spcAft>
                <a:spcPts val="0"/>
              </a:spcAft>
              <a:buClr>
                <a:srgbClr val="002060"/>
              </a:buClr>
              <a:buSzPct val="70000"/>
              <a:buFont typeface="Wingdings" panose="05000000000000000000" pitchFamily="2" charset="2"/>
              <a:buChar char=""/>
              <a:tabLst/>
              <a:defRPr/>
            </a:pPr>
            <a:endParaRPr kumimoji="0" lang="fr-FR" sz="1400" b="0" i="0" u="none" strike="noStrike" kern="1200" cap="none" spc="0" normalizeH="0" baseline="0" noProof="0" dirty="0">
              <a:ln>
                <a:noFill/>
              </a:ln>
              <a:solidFill>
                <a:srgbClr val="002060"/>
              </a:solidFill>
              <a:effectLst/>
              <a:uLnTx/>
              <a:uFillTx/>
              <a:latin typeface="Century Schoolbook"/>
              <a:ea typeface="+mn-ea"/>
              <a:cs typeface="+mn-cs"/>
            </a:endParaRPr>
          </a:p>
        </p:txBody>
      </p:sp>
    </p:spTree>
    <p:extLst>
      <p:ext uri="{BB962C8B-B14F-4D97-AF65-F5344CB8AC3E}">
        <p14:creationId xmlns:p14="http://schemas.microsoft.com/office/powerpoint/2010/main" val="101900568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el">
  <a:themeElements>
    <a:clrScheme name="Personnalisé 4">
      <a:dk1>
        <a:srgbClr val="002060"/>
      </a:dk1>
      <a:lt1>
        <a:srgbClr val="FFFFFF"/>
      </a:lt1>
      <a:dk2>
        <a:srgbClr val="002060"/>
      </a:dk2>
      <a:lt2>
        <a:srgbClr val="FC6E04"/>
      </a:lt2>
      <a:accent1>
        <a:srgbClr val="002060"/>
      </a:accent1>
      <a:accent2>
        <a:srgbClr val="002060"/>
      </a:accent2>
      <a:accent3>
        <a:srgbClr val="002060"/>
      </a:accent3>
      <a:accent4>
        <a:srgbClr val="002060"/>
      </a:accent4>
      <a:accent5>
        <a:srgbClr val="002060"/>
      </a:accent5>
      <a:accent6>
        <a:srgbClr val="002060"/>
      </a:accent6>
      <a:hlink>
        <a:srgbClr val="0070C0"/>
      </a:hlink>
      <a:folHlink>
        <a:srgbClr val="849A0A"/>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nalisé 4">
    <a:dk1>
      <a:srgbClr val="002060"/>
    </a:dk1>
    <a:lt1>
      <a:srgbClr val="FFFFFF"/>
    </a:lt1>
    <a:dk2>
      <a:srgbClr val="002060"/>
    </a:dk2>
    <a:lt2>
      <a:srgbClr val="FC6E04"/>
    </a:lt2>
    <a:accent1>
      <a:srgbClr val="002060"/>
    </a:accent1>
    <a:accent2>
      <a:srgbClr val="002060"/>
    </a:accent2>
    <a:accent3>
      <a:srgbClr val="002060"/>
    </a:accent3>
    <a:accent4>
      <a:srgbClr val="002060"/>
    </a:accent4>
    <a:accent5>
      <a:srgbClr val="002060"/>
    </a:accent5>
    <a:accent6>
      <a:srgbClr val="002060"/>
    </a:accent6>
    <a:hlink>
      <a:srgbClr val="0070C0"/>
    </a:hlink>
    <a:folHlink>
      <a:srgbClr val="849A0A"/>
    </a:folHlink>
  </a:clrScheme>
</a:themeOverride>
</file>

<file path=docProps/app.xml><?xml version="1.0" encoding="utf-8"?>
<Properties xmlns="http://schemas.openxmlformats.org/officeDocument/2006/extended-properties" xmlns:vt="http://schemas.openxmlformats.org/officeDocument/2006/docPropsVTypes">
  <TotalTime>39</TotalTime>
  <Words>8987</Words>
  <Application>Microsoft Office PowerPoint</Application>
  <PresentationFormat>Affichage à l'écran (4:3)</PresentationFormat>
  <Paragraphs>770</Paragraphs>
  <Slides>42</Slides>
  <Notes>29</Notes>
  <HiddenSlides>0</HiddenSlides>
  <MMClips>0</MMClips>
  <ScaleCrop>false</ScaleCrop>
  <HeadingPairs>
    <vt:vector size="6" baseType="variant">
      <vt:variant>
        <vt:lpstr>Polices utilisées</vt:lpstr>
      </vt:variant>
      <vt:variant>
        <vt:i4>13</vt:i4>
      </vt:variant>
      <vt:variant>
        <vt:lpstr>Thème</vt:lpstr>
      </vt:variant>
      <vt:variant>
        <vt:i4>2</vt:i4>
      </vt:variant>
      <vt:variant>
        <vt:lpstr>Titres des diapositives</vt:lpstr>
      </vt:variant>
      <vt:variant>
        <vt:i4>42</vt:i4>
      </vt:variant>
    </vt:vector>
  </HeadingPairs>
  <TitlesOfParts>
    <vt:vector size="57" baseType="lpstr">
      <vt:lpstr>MS PGothic</vt:lpstr>
      <vt:lpstr>Arial</vt:lpstr>
      <vt:lpstr>Calibri</vt:lpstr>
      <vt:lpstr>Calibri  </vt:lpstr>
      <vt:lpstr>Century Schoolbook</vt:lpstr>
      <vt:lpstr>Georgia</vt:lpstr>
      <vt:lpstr>Playfair Display</vt:lpstr>
      <vt:lpstr>Tahoma</vt:lpstr>
      <vt:lpstr>Times</vt:lpstr>
      <vt:lpstr>Times New Roman</vt:lpstr>
      <vt:lpstr>Trebuchet MS</vt:lpstr>
      <vt:lpstr>Wingdings</vt:lpstr>
      <vt:lpstr>Wingdings 2</vt:lpstr>
      <vt:lpstr>Thème Office</vt:lpstr>
      <vt:lpstr>Oriel</vt:lpstr>
      <vt:lpstr>Présentation PowerPoint</vt:lpstr>
      <vt:lpstr>Présentation PowerPoint</vt:lpstr>
      <vt:lpstr>LFR 2021</vt:lpstr>
      <vt:lpstr>LF 2022</vt:lpstr>
      <vt:lpstr>LF 2022</vt:lpstr>
      <vt:lpstr>LF 2022</vt:lpstr>
      <vt:lpstr>LF 2022</vt:lpstr>
      <vt:lpstr>LF 2022</vt:lpstr>
      <vt:lpstr>LF 2022</vt:lpstr>
      <vt:lpstr>LF 2022</vt:lpstr>
      <vt:lpstr>LF 2022</vt:lpstr>
      <vt:lpstr>LF 2022</vt:lpstr>
      <vt:lpstr>LF 2022</vt:lpstr>
      <vt:lpstr>Présentation PowerPoint</vt:lpstr>
      <vt:lpstr>TRANSMISSION DUTREIL</vt:lpstr>
      <vt:lpstr>TRANSMISSION DUTREIL</vt:lpstr>
      <vt:lpstr>TRANSMISSION DUTREIL</vt:lpstr>
      <vt:lpstr>TRANSMISSION DUTREIL</vt:lpstr>
      <vt:lpstr>TRANSMISSION DUTREIL</vt:lpstr>
      <vt:lpstr>TRANSMISSION DUTREIL</vt:lpstr>
      <vt:lpstr>TRANSMISSION DUTREIL</vt:lpstr>
      <vt:lpstr>TRANSMISSION DUTREIL</vt:lpstr>
      <vt:lpstr>TRANSMISSION DUTREIL</vt:lpstr>
      <vt:lpstr>Présentation PowerPoint</vt:lpstr>
      <vt:lpstr>Sommaire</vt:lpstr>
      <vt:lpstr>La loi de finances pour 2022 met en conformité avec le droit européen des retenues à la source applicables aux sociétés non-résidentes</vt:lpstr>
      <vt:lpstr>La loi de finances pour 2022 met en conformité avec le droit européen des retenues à la source applicables aux sociétés non-résidentes</vt:lpstr>
      <vt:lpstr>La loi de finances pour 2022 met en conformité avec le droit européen des retenues à la source applicables aux sociétés non-résidentes</vt:lpstr>
      <vt:lpstr>La loi de finances pour 2022 met en conformité avec le droit européen des retenues à la source applicables aux sociétés non-résidentes</vt:lpstr>
      <vt:lpstr>La loi de finances pour 2021 adopte et/ou proroge des mesures d’aide aux entreprises </vt:lpstr>
      <vt:lpstr>La loi de finances pour 2021 adopte et/ou proroge des mesures d’aide aux entreprises </vt:lpstr>
      <vt:lpstr>La loi de finances pour 2021 adopte et/ou proroge des mesures d’aide aux entreprises </vt:lpstr>
      <vt:lpstr>Crédit d’impôt en faveur de la recherche collaborative</vt:lpstr>
      <vt:lpstr>Prorogation et mise en conformité avec le droit européen du crédit d’impôt innovation</vt:lpstr>
      <vt:lpstr>Allongement à 10 ans du statut de « jeune entreprise innovante »</vt:lpstr>
      <vt:lpstr>Assouplissement des conditions d’exercice de l’option à la TVA sur les services bancaires et financiers</vt:lpstr>
      <vt:lpstr>Actualité fiscale</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Aliocha Pougnet</dc:creator>
  <cp:lastModifiedBy>Hugo DUBOIS</cp:lastModifiedBy>
  <cp:revision>351</cp:revision>
  <cp:lastPrinted>2021-01-19T08:26:44Z</cp:lastPrinted>
  <dcterms:created xsi:type="dcterms:W3CDTF">2017-01-03T14:04:57Z</dcterms:created>
  <dcterms:modified xsi:type="dcterms:W3CDTF">2022-01-13T09:47:20Z</dcterms:modified>
</cp:coreProperties>
</file>